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6" r:id="rId2"/>
    <p:sldId id="294" r:id="rId3"/>
    <p:sldId id="295" r:id="rId4"/>
    <p:sldId id="296" r:id="rId5"/>
    <p:sldId id="286" r:id="rId6"/>
    <p:sldId id="297" r:id="rId7"/>
    <p:sldId id="267" r:id="rId8"/>
    <p:sldId id="290" r:id="rId9"/>
    <p:sldId id="291" r:id="rId10"/>
    <p:sldId id="292" r:id="rId11"/>
    <p:sldId id="293" r:id="rId12"/>
    <p:sldId id="281" r:id="rId13"/>
    <p:sldId id="282" r:id="rId14"/>
    <p:sldId id="283" r:id="rId15"/>
    <p:sldId id="285" r:id="rId16"/>
    <p:sldId id="284" r:id="rId17"/>
  </p:sldIdLst>
  <p:sldSz cx="9144000" cy="6858000" type="screen4x3"/>
  <p:notesSz cx="6858000" cy="9239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7044"/>
    <a:srgbClr val="FFFFCC"/>
    <a:srgbClr val="52D0C3"/>
    <a:srgbClr val="10706D"/>
    <a:srgbClr val="0000FF"/>
    <a:srgbClr val="006600"/>
    <a:srgbClr val="0A5DCC"/>
    <a:srgbClr val="CC3300"/>
    <a:srgbClr val="C282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690"/>
      </p:cViewPr>
      <p:guideLst>
        <p:guide orient="horz" pos="816"/>
        <p:guide pos="4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E74A2-B1D9-4CAE-98A1-8CB6BE35FF8B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5684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75684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A2FB8-A58B-41A4-BED0-3C008112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23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0775" y="693738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88644"/>
            <a:ext cx="5029200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7287"/>
            <a:ext cx="297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77287"/>
            <a:ext cx="297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47EBE5-2F51-4C1E-BC5A-8171388CE1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7303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5B1B7DB-4C8F-4555-BA91-2FDAEEF08C44}" type="slidenum">
              <a:rPr lang="en-US"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pPr/>
              <a:t>6</a:t>
            </a:fld>
            <a:endParaRPr lang="en-US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2437619-5C27-41A8-9A7E-86B57289377E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69B07C-BCC2-4B65-9743-59AA7AEE90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199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6AB99-C908-43B0-B983-D4C466D7DF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597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3B0EE-E40B-41BF-A80F-1AAF20D399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87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3864D-AC37-4686-A65A-85DA9E57E5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71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B5E9D6-3DDD-4F01-B01B-5365CE9FDC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134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AC770-205B-4592-9023-778B85DA43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91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5F137E-2F82-445A-873E-25A68C62B7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7872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E8060-D466-40F0-B1CD-554550F1BF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017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7485BE-58F6-4E49-8135-68514EE2DD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07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4BE73-4FFF-43E6-A11D-3B74BA5D83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69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03B147-50CA-4B5A-8A22-47F3BAB62E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73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5044E6-5609-49F8-A195-DA662D2B78C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97de5128faa24b8e1940ce9e767cc66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" y="152400"/>
            <a:ext cx="5872718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76600" y="457200"/>
            <a:ext cx="6096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Fall 2013 – </a:t>
            </a:r>
          </a:p>
          <a:p>
            <a:pPr algn="ctr">
              <a:defRPr/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All College Day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4953000" y="5473700"/>
            <a:ext cx="4572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2800" b="1" i="1">
                <a:latin typeface="Corbel Bold" charset="0"/>
              </a:rPr>
              <a:t>Presented by the WVC Distance Learning Committee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457200" y="247829"/>
            <a:ext cx="8229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Hot Topics - Overview</a:t>
            </a:r>
          </a:p>
          <a:p>
            <a:pPr algn="ctr"/>
            <a:endParaRPr lang="en-US" altLang="en-US" sz="5400" dirty="0">
              <a:solidFill>
                <a:srgbClr val="0000FF"/>
              </a:solidFill>
              <a:latin typeface="Cooper Black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95292" y="1710055"/>
            <a:ext cx="717959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altLang="en-US" sz="3200" b="1" dirty="0">
                <a:latin typeface="+mn-lt"/>
              </a:rPr>
              <a:t>Student identification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292" y="2395855"/>
            <a:ext cx="7320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  <a:defRPr/>
            </a:pPr>
            <a:r>
              <a:rPr lang="en-US" sz="3200" b="1" dirty="0">
                <a:latin typeface="+mn-lt"/>
                <a:ea typeface="ＭＳ Ｐゴシック" charset="0"/>
                <a:cs typeface="American Typewriter"/>
              </a:rPr>
              <a:t>Last day of </a:t>
            </a:r>
            <a:r>
              <a:rPr lang="en-US" sz="3200" b="1" dirty="0" smtClean="0">
                <a:latin typeface="+mn-lt"/>
                <a:ea typeface="ＭＳ Ｐゴシック" charset="0"/>
                <a:cs typeface="American Typewriter"/>
              </a:rPr>
              <a:t>attendance</a:t>
            </a:r>
            <a:endParaRPr lang="en-US" sz="3200" b="1" dirty="0">
              <a:latin typeface="+mn-lt"/>
              <a:ea typeface="ＭＳ Ｐゴシック" charset="0"/>
              <a:cs typeface="American Typewri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292" y="3124200"/>
            <a:ext cx="7819231" cy="1677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  <a:defRPr/>
            </a:pPr>
            <a:r>
              <a:rPr lang="en-US" sz="3200" b="1" dirty="0">
                <a:latin typeface="+mn-lt"/>
                <a:ea typeface="ＭＳ Ｐゴシック" charset="0"/>
                <a:cs typeface="American Typewriter"/>
              </a:rPr>
              <a:t>Correspondence vs. Distance Ed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n-US" sz="3200" b="1" dirty="0">
                <a:latin typeface="+mn-lt"/>
                <a:ea typeface="ＭＳ Ｐゴシック" charset="0"/>
                <a:cs typeface="American Typewriter"/>
              </a:rPr>
              <a:t>Regular and effective contact</a:t>
            </a:r>
          </a:p>
          <a:p>
            <a:pPr>
              <a:defRPr/>
            </a:pPr>
            <a:endParaRPr lang="en-US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5070" y="4429283"/>
            <a:ext cx="7953859" cy="107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ü"/>
              <a:defRPr/>
            </a:pPr>
            <a:r>
              <a:rPr lang="en-US" sz="3200" b="1" dirty="0">
                <a:latin typeface="+mn-lt"/>
                <a:ea typeface="ＭＳ Ｐゴシック" charset="0"/>
                <a:cs typeface="American Typewriter"/>
              </a:rPr>
              <a:t>Accessibility and ADA compliance</a:t>
            </a:r>
          </a:p>
          <a:p>
            <a:pPr>
              <a:defRPr/>
            </a:pPr>
            <a:endParaRPr lang="en-US" sz="32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137E-2F82-445A-873E-25A68C62B71A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3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alt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Student </a:t>
            </a:r>
            <a:r>
              <a:rPr lang="en-US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Identification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600200"/>
            <a:ext cx="7848600" cy="4419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HEOA 2008 - Requires </a:t>
            </a:r>
            <a:r>
              <a:rPr lang="en-US" dirty="0"/>
              <a:t>institutions to verify the identity of a </a:t>
            </a:r>
            <a:r>
              <a:rPr lang="en-US" dirty="0" smtClean="0"/>
              <a:t>student</a:t>
            </a:r>
          </a:p>
          <a:p>
            <a:pPr>
              <a:spcAft>
                <a:spcPts val="600"/>
              </a:spcAft>
            </a:pPr>
            <a:r>
              <a:rPr lang="en-US" dirty="0"/>
              <a:t>S</a:t>
            </a:r>
            <a:r>
              <a:rPr lang="en-US" dirty="0" smtClean="0"/>
              <a:t>ecure login/passcode for Each Student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ANGEL requires unique login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Need to Continue to Improve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Other technologies and practices that are effective in verifying student identification</a:t>
            </a:r>
          </a:p>
          <a:p>
            <a:pPr lvl="1"/>
            <a:r>
              <a:rPr lang="en-US" dirty="0" smtClean="0"/>
              <a:t>Proctored examinations?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137E-2F82-445A-873E-25A68C62B71A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2366" y="609600"/>
            <a:ext cx="83768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Last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Day 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of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Attendance</a:t>
            </a:r>
            <a:endParaRPr lang="en-US" sz="3200" b="1" dirty="0">
              <a:latin typeface="+mn-lt"/>
              <a:ea typeface="ＭＳ Ｐゴシック" charset="0"/>
              <a:cs typeface="American Typewriter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5257800"/>
            <a:ext cx="769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  <a:latin typeface="Arial"/>
                <a:ea typeface="ＭＳ Ｐゴシック" charset="0"/>
                <a:cs typeface="American Typewriter"/>
              </a:rPr>
              <a:t>For Fall </a:t>
            </a:r>
            <a:r>
              <a:rPr lang="en-US" sz="3200" b="1" dirty="0" smtClean="0">
                <a:solidFill>
                  <a:prstClr val="black"/>
                </a:solidFill>
                <a:latin typeface="Arial"/>
                <a:ea typeface="ＭＳ Ｐゴシック" charset="0"/>
                <a:cs typeface="American Typewriter"/>
              </a:rPr>
              <a:t>2013 = October </a:t>
            </a:r>
            <a:r>
              <a:rPr lang="en-US" sz="3200" b="1" dirty="0">
                <a:solidFill>
                  <a:prstClr val="black"/>
                </a:solidFill>
                <a:latin typeface="Arial"/>
                <a:ea typeface="ＭＳ Ｐゴシック" charset="0"/>
                <a:cs typeface="American Typewriter"/>
              </a:rPr>
              <a:t>31, </a:t>
            </a:r>
            <a:r>
              <a:rPr lang="en-US" sz="3200" b="1" dirty="0" smtClean="0">
                <a:solidFill>
                  <a:prstClr val="black"/>
                </a:solidFill>
                <a:latin typeface="Arial"/>
                <a:ea typeface="ＭＳ Ｐゴシック" charset="0"/>
                <a:cs typeface="American Typewriter"/>
              </a:rPr>
              <a:t>2013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Arial"/>
                <a:ea typeface="ＭＳ Ｐゴシック" charset="0"/>
                <a:cs typeface="American Typewriter"/>
              </a:rPr>
              <a:t>(Always 60% of Semester)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2366" y="1752600"/>
            <a:ext cx="837683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3200" dirty="0" smtClean="0"/>
              <a:t>Date used to calculate the amount of Title IV (Financial Aid) refund when a student withdraws from a course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3200" dirty="0" smtClean="0"/>
              <a:t>The later the LDA, the less refund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3200" dirty="0" smtClean="0"/>
              <a:t>All Instructors (esp. DE) need to determine when students stop participating in class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137E-2F82-445A-873E-25A68C62B71A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0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 sz="54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Hands-on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724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Regular and Effective Contact Using Discussion Forums and Announcements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Wednesday, September 4</a:t>
            </a:r>
          </a:p>
          <a:p>
            <a:pPr marL="0" indent="0" algn="ctr">
              <a:buNone/>
            </a:pPr>
            <a:r>
              <a:rPr lang="en-US" dirty="0" smtClean="0"/>
              <a:t>3 – 4:30 PM – Room Fox 104</a:t>
            </a:r>
          </a:p>
          <a:p>
            <a:pPr marL="0" indent="0">
              <a:spcBef>
                <a:spcPts val="0"/>
              </a:spcBef>
              <a:buNone/>
              <a:tabLst>
                <a:tab pos="7548563" algn="l"/>
              </a:tabLst>
            </a:pPr>
            <a:r>
              <a:rPr lang="en-US" sz="1200" u="sng" dirty="0"/>
              <a:t>	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Creating Accessible Documents</a:t>
            </a:r>
          </a:p>
          <a:p>
            <a:pPr marL="0" indent="0" algn="ctr">
              <a:buNone/>
            </a:pPr>
            <a:r>
              <a:rPr lang="en-US" dirty="0" smtClean="0"/>
              <a:t>Wednesday, September 18</a:t>
            </a:r>
          </a:p>
          <a:p>
            <a:pPr marL="0" indent="0" algn="ctr">
              <a:buNone/>
            </a:pPr>
            <a:r>
              <a:rPr lang="en-US" dirty="0" smtClean="0"/>
              <a:t>3 – 4:30 PM – Room Fox 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6AB99-C908-43B0-B983-D4C466D7DFCA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1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8"/>
          <p:cNvSpPr txBox="1">
            <a:spLocks noChangeArrowheads="1"/>
          </p:cNvSpPr>
          <p:nvPr/>
        </p:nvSpPr>
        <p:spPr bwMode="auto">
          <a:xfrm>
            <a:off x="228600" y="282575"/>
            <a:ext cx="8839200" cy="7078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0" hangingPunct="0">
              <a:defRPr/>
            </a:pPr>
            <a:r>
              <a:rPr lang="en-US" alt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Correspondence vs. Distance Ed</a:t>
            </a:r>
          </a:p>
        </p:txBody>
      </p:sp>
      <p:cxnSp>
        <p:nvCxnSpPr>
          <p:cNvPr id="21506" name="Straight Connector 3"/>
          <p:cNvCxnSpPr>
            <a:cxnSpLocks noChangeShapeType="1"/>
          </p:cNvCxnSpPr>
          <p:nvPr/>
        </p:nvCxnSpPr>
        <p:spPr bwMode="auto">
          <a:xfrm>
            <a:off x="533400" y="12192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07" name="Straight Connector 9"/>
          <p:cNvCxnSpPr>
            <a:cxnSpLocks noChangeShapeType="1"/>
          </p:cNvCxnSpPr>
          <p:nvPr/>
        </p:nvCxnSpPr>
        <p:spPr bwMode="auto">
          <a:xfrm>
            <a:off x="4495800" y="1219200"/>
            <a:ext cx="0" cy="502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8" name="TextBox 11"/>
          <p:cNvSpPr txBox="1">
            <a:spLocks noChangeArrowheads="1"/>
          </p:cNvSpPr>
          <p:nvPr/>
        </p:nvSpPr>
        <p:spPr bwMode="auto">
          <a:xfrm>
            <a:off x="304800" y="13716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 dirty="0"/>
              <a:t>Students separated from instructor</a:t>
            </a:r>
          </a:p>
        </p:txBody>
      </p:sp>
      <p:sp>
        <p:nvSpPr>
          <p:cNvPr id="21509" name="TextBox 14"/>
          <p:cNvSpPr txBox="1">
            <a:spLocks noChangeArrowheads="1"/>
          </p:cNvSpPr>
          <p:nvPr/>
        </p:nvSpPr>
        <p:spPr bwMode="auto">
          <a:xfrm>
            <a:off x="4724400" y="13716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/>
              <a:t>Students separated from instructor</a:t>
            </a:r>
          </a:p>
        </p:txBody>
      </p:sp>
      <p:sp>
        <p:nvSpPr>
          <p:cNvPr id="21510" name="TextBox 13"/>
          <p:cNvSpPr txBox="1">
            <a:spLocks noChangeArrowheads="1"/>
          </p:cNvSpPr>
          <p:nvPr/>
        </p:nvSpPr>
        <p:spPr bwMode="auto">
          <a:xfrm>
            <a:off x="304800" y="2163763"/>
            <a:ext cx="419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 dirty="0"/>
              <a:t>Instructional material provided via mail or electronically</a:t>
            </a:r>
          </a:p>
        </p:txBody>
      </p:sp>
      <p:sp>
        <p:nvSpPr>
          <p:cNvPr id="21511" name="TextBox 17"/>
          <p:cNvSpPr txBox="1">
            <a:spLocks noChangeArrowheads="1"/>
          </p:cNvSpPr>
          <p:nvPr/>
        </p:nvSpPr>
        <p:spPr bwMode="auto">
          <a:xfrm>
            <a:off x="4724400" y="2151063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 dirty="0"/>
              <a:t>Instructional material provided electronically</a:t>
            </a:r>
          </a:p>
        </p:txBody>
      </p:sp>
      <p:sp>
        <p:nvSpPr>
          <p:cNvPr id="21512" name="TextBox 15"/>
          <p:cNvSpPr txBox="1">
            <a:spLocks noChangeArrowheads="1"/>
          </p:cNvSpPr>
          <p:nvPr/>
        </p:nvSpPr>
        <p:spPr bwMode="auto">
          <a:xfrm>
            <a:off x="304800" y="3254375"/>
            <a:ext cx="4114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 dirty="0"/>
              <a:t>Limited interaction between students &amp; instructor; primarily initiated by students</a:t>
            </a:r>
          </a:p>
        </p:txBody>
      </p:sp>
      <p:sp>
        <p:nvSpPr>
          <p:cNvPr id="21513" name="TextBox 19"/>
          <p:cNvSpPr txBox="1">
            <a:spLocks noChangeArrowheads="1"/>
          </p:cNvSpPr>
          <p:nvPr/>
        </p:nvSpPr>
        <p:spPr bwMode="auto">
          <a:xfrm>
            <a:off x="4724400" y="2913063"/>
            <a:ext cx="4419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 dirty="0"/>
              <a:t>Regular and substantive interaction between (i.e., regular &amp; effective contact):</a:t>
            </a:r>
          </a:p>
          <a:p>
            <a:pPr marL="800100" lvl="1" indent="-342900" eaLnBrk="0" hangingPunct="0">
              <a:buFont typeface="Wingdings" pitchFamily="-72" charset="2"/>
              <a:buChar char="Ø"/>
            </a:pPr>
            <a:r>
              <a:rPr lang="en-US" dirty="0"/>
              <a:t>Students and instructor</a:t>
            </a:r>
          </a:p>
          <a:p>
            <a:pPr marL="800100" lvl="1" indent="-342900" eaLnBrk="0" hangingPunct="0">
              <a:buFont typeface="Wingdings" pitchFamily="-72" charset="2"/>
              <a:buChar char="Ø"/>
            </a:pPr>
            <a:r>
              <a:rPr lang="en-US" dirty="0"/>
              <a:t>students and students</a:t>
            </a:r>
          </a:p>
          <a:p>
            <a:pPr marL="800100" lvl="1" indent="-342900" eaLnBrk="0" hangingPunct="0">
              <a:buFont typeface="Wingdings" pitchFamily="-72" charset="2"/>
              <a:buChar char="Ø"/>
            </a:pPr>
            <a:r>
              <a:rPr lang="en-US" dirty="0"/>
              <a:t>Students and text</a:t>
            </a:r>
          </a:p>
        </p:txBody>
      </p:sp>
      <p:sp>
        <p:nvSpPr>
          <p:cNvPr id="21514" name="TextBox 16"/>
          <p:cNvSpPr txBox="1">
            <a:spLocks noChangeArrowheads="1"/>
          </p:cNvSpPr>
          <p:nvPr/>
        </p:nvSpPr>
        <p:spPr bwMode="auto">
          <a:xfrm>
            <a:off x="304800" y="4808538"/>
            <a:ext cx="320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/>
              <a:t>Course typically self-paced</a:t>
            </a:r>
          </a:p>
        </p:txBody>
      </p:sp>
      <p:sp>
        <p:nvSpPr>
          <p:cNvPr id="21515" name="TextBox 22"/>
          <p:cNvSpPr txBox="1">
            <a:spLocks noChangeArrowheads="1"/>
          </p:cNvSpPr>
          <p:nvPr/>
        </p:nvSpPr>
        <p:spPr bwMode="auto">
          <a:xfrm>
            <a:off x="4724400" y="5189538"/>
            <a:ext cx="4419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Font typeface="Wingdings" pitchFamily="-72" charset="2"/>
              <a:buChar char="Ø"/>
            </a:pPr>
            <a:r>
              <a:rPr lang="en-US"/>
              <a:t>Regularly scheduled, graded assignments, set due dates for quizzes, exams</a:t>
            </a:r>
          </a:p>
        </p:txBody>
      </p:sp>
    </p:spTree>
    <p:extLst>
      <p:ext uri="{BB962C8B-B14F-4D97-AF65-F5344CB8AC3E}">
        <p14:creationId xmlns:p14="http://schemas.microsoft.com/office/powerpoint/2010/main" val="4169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5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5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0" grpId="0"/>
      <p:bldP spid="21511" grpId="0"/>
      <p:bldP spid="21512" grpId="0"/>
      <p:bldP spid="21513" grpId="0" build="p"/>
      <p:bldP spid="21514" grpId="0"/>
      <p:bldP spid="215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omputer mouse with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25438" y="1819275"/>
            <a:ext cx="88392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685800" indent="-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2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sz="2800" i="1" dirty="0">
                <a:latin typeface="Corbel Bold" charset="0"/>
              </a:rPr>
              <a:t>Office Hours &amp; Phone Calls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sz="2800" i="1" dirty="0">
                <a:latin typeface="Corbel Bold" charset="0"/>
              </a:rPr>
              <a:t>Regularly Scheduled, Graded Assignments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sz="2800" i="1" dirty="0">
                <a:latin typeface="Corbel Bold" charset="0"/>
              </a:rPr>
              <a:t>Progress Reports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sz="2800" i="1" dirty="0">
                <a:latin typeface="Corbel Bold" charset="0"/>
              </a:rPr>
              <a:t>Discussion Forums and Blogs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sz="2800" i="1" dirty="0">
                <a:latin typeface="Corbel Bold" charset="0"/>
              </a:rPr>
              <a:t>Email and Front Page Announcements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sz="2800" i="1" dirty="0">
                <a:latin typeface="Corbel Bold" charset="0"/>
              </a:rPr>
              <a:t>Group Projects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sz="2800" i="1" dirty="0">
                <a:latin typeface="Corbel Bold" charset="0"/>
              </a:rPr>
              <a:t>Video </a:t>
            </a:r>
            <a:r>
              <a:rPr lang="en-US" altLang="en-US" sz="2800" i="1" dirty="0" smtClean="0">
                <a:latin typeface="Corbel Bold" charset="0"/>
              </a:rPr>
              <a:t>Conferencing (ccconfer.org)</a:t>
            </a:r>
            <a:endParaRPr lang="en-US" altLang="en-US" sz="2800" i="1" dirty="0">
              <a:latin typeface="Corbel Bold" charset="0"/>
            </a:endParaRPr>
          </a:p>
        </p:txBody>
      </p:sp>
      <p:pic>
        <p:nvPicPr>
          <p:cNvPr id="19" name="Picture 12" descr="in person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7"/>
          <a:stretch>
            <a:fillRect/>
          </a:stretch>
        </p:blipFill>
        <p:spPr bwMode="auto">
          <a:xfrm>
            <a:off x="7315200" y="4433888"/>
            <a:ext cx="6096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9803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3" descr="discussion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6200"/>
            <a:ext cx="6096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9803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assign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498" y="3232467"/>
            <a:ext cx="65881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9803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6" descr="video"/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7"/>
          <a:stretch>
            <a:fillRect/>
          </a:stretch>
        </p:blipFill>
        <p:spPr bwMode="auto">
          <a:xfrm>
            <a:off x="6444933" y="5878512"/>
            <a:ext cx="5857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9803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8" descr="phon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560" y="2013585"/>
            <a:ext cx="6096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9803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9" descr="group projec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257800"/>
            <a:ext cx="609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9803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0" descr="assignment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672079"/>
            <a:ext cx="6858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Box 2"/>
          <p:cNvSpPr txBox="1">
            <a:spLocks noChangeArrowheads="1"/>
          </p:cNvSpPr>
          <p:nvPr/>
        </p:nvSpPr>
        <p:spPr bwMode="auto">
          <a:xfrm>
            <a:off x="228600" y="195263"/>
            <a:ext cx="8915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Regular and effective contact – </a:t>
            </a:r>
            <a:r>
              <a:rPr lang="en-US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Engagement Tools</a:t>
            </a:r>
            <a:endParaRPr lang="en-US" alt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ooper Black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omputer mouse with book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562600"/>
            <a:ext cx="990600" cy="10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Two Easy Tools that ANGEL Offers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0"/>
            <a:ext cx="8305800" cy="2286000"/>
          </a:xfrm>
        </p:spPr>
        <p:txBody>
          <a:bodyPr/>
          <a:lstStyle/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US" b="1" dirty="0" smtClean="0">
                <a:solidFill>
                  <a:srgbClr val="337044"/>
                </a:solidFill>
              </a:rPr>
              <a:t>Announcements</a:t>
            </a:r>
          </a:p>
          <a:p>
            <a:pPr marL="85725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Weekly to Keep it Current</a:t>
            </a:r>
          </a:p>
          <a:p>
            <a:pPr marL="85725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Course News (Reminders)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en-US" sz="3200" dirty="0" smtClean="0"/>
              <a:t>Add Color / Change Fonts / Add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6AB99-C908-43B0-B983-D4C466D7DFCA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6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623888"/>
            <a:ext cx="6851650" cy="5608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137E-2F82-445A-873E-25A68C62B71A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5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omputer mouse with book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627" y="5694680"/>
            <a:ext cx="96737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609600" y="533400"/>
            <a:ext cx="8305800" cy="2286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spcAft>
                <a:spcPts val="2400"/>
              </a:spcAft>
              <a:buFont typeface="+mj-lt"/>
              <a:buAutoNum type="arabicPeriod" startAt="2"/>
            </a:pPr>
            <a:r>
              <a:rPr lang="en-US" b="1" kern="0" dirty="0" smtClean="0">
                <a:solidFill>
                  <a:srgbClr val="337044"/>
                </a:solidFill>
              </a:rPr>
              <a:t>Discussion Forums</a:t>
            </a:r>
          </a:p>
          <a:p>
            <a:pPr marL="85725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200" kern="0" dirty="0" smtClean="0"/>
              <a:t>Three places you can access forums once they are created</a:t>
            </a:r>
          </a:p>
          <a:p>
            <a:pPr marL="85725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200" kern="0" dirty="0" smtClean="0"/>
              <a:t>Use open-ended questions and be specific to avoid short responses</a:t>
            </a:r>
          </a:p>
          <a:p>
            <a:pPr marL="85725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200" kern="0" dirty="0" smtClean="0"/>
              <a:t>Forum modes</a:t>
            </a:r>
          </a:p>
          <a:p>
            <a:pPr marL="85725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200" kern="0" dirty="0" smtClean="0"/>
              <a:t>Make them mandatory by grading your forums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137E-2F82-445A-873E-25A68C62B71A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76338"/>
            <a:ext cx="6511925" cy="48770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381000"/>
            <a:ext cx="8610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Sample “Meet and Greet” Discussion Forum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137E-2F82-445A-873E-25A68C62B71A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7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7" y="5400040"/>
            <a:ext cx="1108075" cy="122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altLang="en-US" sz="4000" dirty="0" smtClean="0">
                <a:solidFill>
                  <a:srgbClr val="0000FF"/>
                </a:solidFill>
                <a:latin typeface="Cooper Black" pitchFamily="18" charset="0"/>
              </a:rPr>
              <a:t/>
            </a:r>
            <a:br>
              <a:rPr lang="en-US" altLang="en-US" sz="4000" dirty="0" smtClean="0">
                <a:solidFill>
                  <a:srgbClr val="0000FF"/>
                </a:solidFill>
                <a:latin typeface="Cooper Black" pitchFamily="18" charset="0"/>
              </a:rPr>
            </a:br>
            <a:r>
              <a:rPr lang="en-US" alt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Accessibility &amp; ADA Compliance</a:t>
            </a:r>
            <a:r>
              <a:rPr lang="en-US" altLang="en-US" sz="4000" b="1" kern="1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: </a:t>
            </a:r>
            <a:r>
              <a:rPr lang="en-US" alt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/>
            </a:r>
            <a:br>
              <a:rPr lang="en-US" alt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</a:br>
            <a:r>
              <a:rPr lang="en-US" altLang="en-US" sz="54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It’s the LAW!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609600" y="2075656"/>
            <a:ext cx="60198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en-US" dirty="0"/>
              <a:t>Closed Captioning of media</a:t>
            </a: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619125" y="2761456"/>
            <a:ext cx="5257800" cy="115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800100" lvl="1" indent="-342900"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/>
              <a:t>DECT Grant</a:t>
            </a:r>
          </a:p>
          <a:p>
            <a:endParaRPr lang="en-US" altLang="en-US" dirty="0"/>
          </a:p>
        </p:txBody>
      </p:sp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619124" y="3294856"/>
            <a:ext cx="7153276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Aft>
                <a:spcPts val="3000"/>
              </a:spcAft>
              <a:buFont typeface="Wingdings" pitchFamily="2" charset="2"/>
              <a:buChar char="v"/>
            </a:pPr>
            <a:r>
              <a:rPr lang="en-US" altLang="en-US" dirty="0"/>
              <a:t>Making Word docs accessible</a:t>
            </a:r>
          </a:p>
          <a:p>
            <a:pPr>
              <a:spcAft>
                <a:spcPts val="3000"/>
              </a:spcAft>
              <a:buFont typeface="Wingdings" pitchFamily="2" charset="2"/>
              <a:buChar char="v"/>
            </a:pPr>
            <a:r>
              <a:rPr lang="en-US" altLang="en-US" dirty="0"/>
              <a:t>Alternate description (alt tags) for images</a:t>
            </a:r>
          </a:p>
          <a:p>
            <a:pPr>
              <a:buFont typeface="Wingdings" pitchFamily="2" charset="2"/>
              <a:buChar char="v"/>
            </a:pPr>
            <a:r>
              <a:rPr lang="en-US" altLang="en-US" dirty="0"/>
              <a:t>Converting accessible Word docs to PDF </a:t>
            </a:r>
            <a:r>
              <a:rPr lang="en-US" altLang="en-US" dirty="0" smtClean="0"/>
              <a:t>files</a:t>
            </a:r>
            <a:endParaRPr lang="en-US" altLang="en-US" dirty="0"/>
          </a:p>
        </p:txBody>
      </p:sp>
      <p:pic>
        <p:nvPicPr>
          <p:cNvPr id="14343" name="Picture 13" descr="Firewom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819400"/>
            <a:ext cx="187642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6AB99-C908-43B0-B983-D4C466D7DFCA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altLang="en-US" sz="54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Captioning $$ </a:t>
            </a:r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685800" y="1524000"/>
            <a:ext cx="7924800" cy="487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015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Aft>
                <a:spcPts val="1200"/>
              </a:spcAft>
              <a:buFont typeface="Wingdings" pitchFamily="2" charset="2"/>
              <a:buChar char="v"/>
            </a:pPr>
            <a:r>
              <a:rPr lang="en-US" altLang="en-US" u="sng" dirty="0"/>
              <a:t>DECT Grant </a:t>
            </a:r>
            <a:r>
              <a:rPr lang="en-US" altLang="en-US" dirty="0"/>
              <a:t>– </a:t>
            </a:r>
            <a:r>
              <a:rPr lang="en-US" altLang="en-US" dirty="0">
                <a:solidFill>
                  <a:srgbClr val="0000FF"/>
                </a:solidFill>
                <a:latin typeface="Cooper Black" pitchFamily="18" charset="0"/>
              </a:rPr>
              <a:t>Free Captioning</a:t>
            </a:r>
            <a:r>
              <a:rPr lang="en-US" altLang="en-US" dirty="0" smtClean="0">
                <a:solidFill>
                  <a:srgbClr val="0000FF"/>
                </a:solidFill>
                <a:latin typeface="Cooper Black" pitchFamily="18" charset="0"/>
              </a:rPr>
              <a:t>!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latin typeface="+mn-lt"/>
              </a:rPr>
              <a:t>(</a:t>
            </a:r>
            <a:r>
              <a:rPr lang="en-US" altLang="en-US" dirty="0">
                <a:latin typeface="+mn-lt"/>
              </a:rPr>
              <a:t>usually $3.35-$4.35/min. depending on format requested</a:t>
            </a:r>
            <a:r>
              <a:rPr lang="en-US" altLang="en-US" dirty="0" smtClean="0">
                <a:latin typeface="+mn-lt"/>
              </a:rPr>
              <a:t>)</a:t>
            </a:r>
            <a:endParaRPr lang="en-US" altLang="en-US" dirty="0"/>
          </a:p>
          <a:p>
            <a:pPr marL="342900"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Email notice sent every </a:t>
            </a:r>
            <a:r>
              <a:rPr lang="en-US" altLang="en-US" dirty="0" smtClean="0"/>
              <a:t>semester</a:t>
            </a:r>
            <a:endParaRPr lang="en-US" altLang="en-US" dirty="0"/>
          </a:p>
          <a:p>
            <a:pPr marL="342900"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New content only </a:t>
            </a:r>
          </a:p>
          <a:p>
            <a:pPr marL="857250" lvl="3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self-created or other </a:t>
            </a:r>
            <a:r>
              <a:rPr lang="en-US" altLang="en-US" dirty="0" smtClean="0"/>
              <a:t>formats</a:t>
            </a:r>
            <a:endParaRPr lang="en-US" altLang="en-US" dirty="0"/>
          </a:p>
          <a:p>
            <a:pPr marL="342900"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Must be </a:t>
            </a:r>
            <a:r>
              <a:rPr lang="en-US" altLang="en-US" u="sng" dirty="0"/>
              <a:t>placed online</a:t>
            </a:r>
            <a:r>
              <a:rPr lang="en-US" altLang="en-US" dirty="0"/>
              <a:t> for course	</a:t>
            </a:r>
          </a:p>
          <a:p>
            <a:pPr marL="857250" lvl="3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Course may be f2f, hybrid, </a:t>
            </a:r>
            <a:r>
              <a:rPr lang="en-US" altLang="en-US" dirty="0" smtClean="0"/>
              <a:t>online</a:t>
            </a:r>
            <a:endParaRPr lang="en-US" altLang="en-US" dirty="0"/>
          </a:p>
          <a:p>
            <a:pPr marL="342900" lvl="1">
              <a:buFont typeface="Wingdings" pitchFamily="2" charset="2"/>
              <a:buChar char="v"/>
            </a:pPr>
            <a:r>
              <a:rPr lang="en-US" altLang="en-US" dirty="0"/>
              <a:t>Captioning stations available in AV in future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6AB99-C908-43B0-B983-D4C466D7DFCA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1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9144001" cy="11430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altLang="en-US" sz="54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Training Topics</a:t>
            </a: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1219200" y="1447800"/>
            <a:ext cx="6019800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015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5735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 smtClean="0"/>
              <a:t> Accessible </a:t>
            </a:r>
            <a:r>
              <a:rPr lang="en-US" altLang="en-US" dirty="0"/>
              <a:t>Word to PDF </a:t>
            </a:r>
          </a:p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 smtClean="0"/>
              <a:t> PDF </a:t>
            </a:r>
            <a:r>
              <a:rPr lang="en-US" altLang="en-US" dirty="0"/>
              <a:t>– Acrobat Pro </a:t>
            </a:r>
          </a:p>
          <a:p>
            <a:pPr lvl="2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(Site License for All Faculty)</a:t>
            </a:r>
          </a:p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 smtClean="0"/>
              <a:t> Publisher </a:t>
            </a:r>
            <a:r>
              <a:rPr lang="en-US" altLang="en-US" dirty="0"/>
              <a:t>PDFs/course content </a:t>
            </a:r>
          </a:p>
          <a:p>
            <a:pPr lvl="2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u="sng" dirty="0"/>
              <a:t>Their responsibility! </a:t>
            </a:r>
          </a:p>
          <a:p>
            <a:pPr lvl="2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>
                <a:solidFill>
                  <a:srgbClr val="0000FF"/>
                </a:solidFill>
                <a:latin typeface="Cooper Black" pitchFamily="18" charset="0"/>
              </a:rPr>
              <a:t> </a:t>
            </a:r>
            <a:r>
              <a:rPr lang="en-US" altLang="en-US" u="sng" dirty="0">
                <a:solidFill>
                  <a:schemeClr val="accent3">
                    <a:lumMod val="75000"/>
                  </a:schemeClr>
                </a:solidFill>
                <a:latin typeface="Cooper Black" pitchFamily="18" charset="0"/>
              </a:rPr>
              <a:t>Magic Words:</a:t>
            </a:r>
            <a:endParaRPr lang="en-US" altLang="en-US" u="sng" dirty="0">
              <a:solidFill>
                <a:schemeClr val="accent3">
                  <a:lumMod val="75000"/>
                </a:schemeClr>
              </a:solidFill>
            </a:endParaRPr>
          </a:p>
          <a:p>
            <a:pPr lvl="3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u="sng" dirty="0"/>
              <a:t>“508 or ADA Compliant”</a:t>
            </a:r>
            <a:endParaRPr lang="en-US" altLang="en-US" dirty="0"/>
          </a:p>
          <a:p>
            <a:pPr lvl="2">
              <a:buFont typeface="Wingdings" pitchFamily="2" charset="2"/>
              <a:buChar char="v"/>
            </a:pP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6AB99-C908-43B0-B983-D4C466D7DFCA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2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057" y="527304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" y="457200"/>
            <a:ext cx="73914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3000"/>
              </a:spcAft>
            </a:pPr>
            <a:r>
              <a:rPr lang="en-US" alt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</a:rPr>
              <a:t>Future Trainings</a:t>
            </a:r>
          </a:p>
          <a:p>
            <a:pPr marL="1087438" lvl="2">
              <a:spcAft>
                <a:spcPts val="2400"/>
              </a:spcAft>
              <a:buFont typeface="Wingdings" pitchFamily="2" charset="2"/>
              <a:buChar char="v"/>
            </a:pPr>
            <a:r>
              <a:rPr lang="en-US" altLang="en-US" dirty="0" smtClean="0">
                <a:solidFill>
                  <a:prstClr val="black"/>
                </a:solidFill>
              </a:rPr>
              <a:t>  Accessible </a:t>
            </a:r>
            <a:r>
              <a:rPr lang="en-US" altLang="en-US" dirty="0">
                <a:solidFill>
                  <a:prstClr val="black"/>
                </a:solidFill>
              </a:rPr>
              <a:t>Word</a:t>
            </a:r>
          </a:p>
          <a:p>
            <a:pPr marL="1087438" lvl="2">
              <a:spcAft>
                <a:spcPts val="2400"/>
              </a:spcAft>
              <a:buFont typeface="Wingdings" pitchFamily="2" charset="2"/>
              <a:buChar char="v"/>
            </a:pPr>
            <a:r>
              <a:rPr lang="en-US" altLang="en-US" dirty="0" smtClean="0">
                <a:solidFill>
                  <a:prstClr val="black"/>
                </a:solidFill>
              </a:rPr>
              <a:t>  Accessible </a:t>
            </a:r>
            <a:r>
              <a:rPr lang="en-US" altLang="en-US" dirty="0">
                <a:solidFill>
                  <a:prstClr val="black"/>
                </a:solidFill>
              </a:rPr>
              <a:t>PDF</a:t>
            </a:r>
          </a:p>
          <a:p>
            <a:pPr marL="1087438" lvl="2">
              <a:spcAft>
                <a:spcPts val="2400"/>
              </a:spcAft>
              <a:buFont typeface="Wingdings" pitchFamily="2" charset="2"/>
              <a:buChar char="v"/>
            </a:pPr>
            <a:r>
              <a:rPr lang="en-US" altLang="en-US" dirty="0" smtClean="0">
                <a:solidFill>
                  <a:prstClr val="black"/>
                </a:solidFill>
              </a:rPr>
              <a:t>  Accessible </a:t>
            </a:r>
            <a:r>
              <a:rPr lang="en-US" altLang="en-US" dirty="0">
                <a:solidFill>
                  <a:prstClr val="black"/>
                </a:solidFill>
              </a:rPr>
              <a:t>PowerPoint</a:t>
            </a:r>
          </a:p>
          <a:p>
            <a:pPr marL="1087438" lvl="2">
              <a:spcAft>
                <a:spcPts val="2400"/>
              </a:spcAft>
              <a:buFont typeface="Wingdings" pitchFamily="2" charset="2"/>
              <a:buChar char="v"/>
            </a:pPr>
            <a:r>
              <a:rPr lang="en-US" altLang="en-US" dirty="0" smtClean="0">
                <a:solidFill>
                  <a:prstClr val="black"/>
                </a:solidFill>
              </a:rPr>
              <a:t>  Captioning</a:t>
            </a:r>
            <a:endParaRPr lang="en-US" altLang="en-US" dirty="0">
              <a:solidFill>
                <a:prstClr val="black"/>
              </a:solidFill>
            </a:endParaRPr>
          </a:p>
          <a:p>
            <a:pPr marL="1087438" lvl="2">
              <a:spcAft>
                <a:spcPts val="2400"/>
              </a:spcAft>
              <a:buFont typeface="Wingdings" pitchFamily="2" charset="2"/>
              <a:buChar char="v"/>
            </a:pPr>
            <a:r>
              <a:rPr lang="en-US" altLang="en-US" dirty="0" smtClean="0">
                <a:solidFill>
                  <a:prstClr val="black"/>
                </a:solidFill>
              </a:rPr>
              <a:t>  Alt </a:t>
            </a:r>
            <a:r>
              <a:rPr lang="en-US" altLang="en-US" dirty="0">
                <a:solidFill>
                  <a:prstClr val="black"/>
                </a:solidFill>
              </a:rPr>
              <a:t>tags</a:t>
            </a:r>
          </a:p>
          <a:p>
            <a:pPr marL="1087438" lvl="2">
              <a:buFont typeface="Wingdings" pitchFamily="2" charset="2"/>
              <a:buChar char="v"/>
            </a:pPr>
            <a:r>
              <a:rPr lang="en-US" altLang="en-US" dirty="0" smtClean="0">
                <a:solidFill>
                  <a:prstClr val="black"/>
                </a:solidFill>
              </a:rPr>
              <a:t>  Others</a:t>
            </a:r>
            <a:r>
              <a:rPr lang="en-US" altLang="en-US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137E-2F82-445A-873E-25A68C62B71A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8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omputer mouse with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5257800"/>
            <a:ext cx="13128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alt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“Good is better than bad…</a:t>
            </a:r>
            <a:br>
              <a:rPr lang="en-US" alt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</a:br>
            <a:r>
              <a:rPr lang="en-US" alt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oper Black" charset="0"/>
                <a:ea typeface="ＭＳ Ｐゴシック" charset="-128"/>
                <a:cs typeface="+mn-cs"/>
              </a:rPr>
              <a:t>even if it’s not perfect!”</a:t>
            </a:r>
          </a:p>
        </p:txBody>
      </p:sp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751840" y="1524000"/>
            <a:ext cx="6858000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015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 smtClean="0"/>
              <a:t>Alternate </a:t>
            </a:r>
            <a:r>
              <a:rPr lang="en-US" altLang="en-US" dirty="0"/>
              <a:t>Media and Assistive </a:t>
            </a:r>
            <a:r>
              <a:rPr lang="en-US" altLang="en-US" dirty="0" smtClean="0"/>
              <a:t>Technology</a:t>
            </a:r>
            <a:endParaRPr lang="en-US" altLang="en-US" dirty="0"/>
          </a:p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DESP Lab – Appointments for </a:t>
            </a:r>
            <a:r>
              <a:rPr lang="en-US" altLang="en-US" dirty="0" smtClean="0"/>
              <a:t>Advice/Help</a:t>
            </a:r>
            <a:endParaRPr lang="en-US" altLang="en-US" dirty="0"/>
          </a:p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 smtClean="0"/>
              <a:t>Trainings</a:t>
            </a:r>
            <a:endParaRPr lang="en-US" altLang="en-US" dirty="0"/>
          </a:p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Angel Module (PG&amp;D Credit</a:t>
            </a:r>
            <a:r>
              <a:rPr lang="en-US" altLang="en-US" dirty="0" smtClean="0"/>
              <a:t>)</a:t>
            </a:r>
            <a:endParaRPr lang="en-US" altLang="en-US" dirty="0"/>
          </a:p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Resource Page and HTCTU (htctu.net</a:t>
            </a:r>
            <a:r>
              <a:rPr lang="en-US" altLang="en-US" dirty="0" smtClean="0"/>
              <a:t>)</a:t>
            </a:r>
            <a:endParaRPr lang="en-US" altLang="en-US" dirty="0"/>
          </a:p>
          <a:p>
            <a:pPr lvl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/>
              <a:t>Anne Crosby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anne.crosby@westvalley.edu</a:t>
            </a:r>
          </a:p>
          <a:p>
            <a:pPr lvl="2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DESP – (408) 741-2063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6AB99-C908-43B0-B983-D4C466D7DFCA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Custom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3647</TotalTime>
  <Words>511</Words>
  <Application>Microsoft Office PowerPoint</Application>
  <PresentationFormat>On-screen Show (4:3)</PresentationFormat>
  <Paragraphs>115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 Presentation</vt:lpstr>
      <vt:lpstr>PowerPoint Presentation</vt:lpstr>
      <vt:lpstr>PowerPoint Presentation</vt:lpstr>
      <vt:lpstr>Student Identification</vt:lpstr>
      <vt:lpstr>PowerPoint Presentation</vt:lpstr>
      <vt:lpstr>Hands-on Workshops</vt:lpstr>
      <vt:lpstr>PowerPoint Presentation</vt:lpstr>
      <vt:lpstr>PowerPoint Presentation</vt:lpstr>
      <vt:lpstr>Two Easy Tools that ANGEL Offers</vt:lpstr>
      <vt:lpstr>PowerPoint Presentation</vt:lpstr>
      <vt:lpstr>PowerPoint Presentation</vt:lpstr>
      <vt:lpstr>PowerPoint Presentation</vt:lpstr>
      <vt:lpstr> Accessibility &amp; ADA Compliance:  It’s the LAW!</vt:lpstr>
      <vt:lpstr>Captioning $$ </vt:lpstr>
      <vt:lpstr>Training Topics</vt:lpstr>
      <vt:lpstr>PowerPoint Presentation</vt:lpstr>
      <vt:lpstr>“Good is better than bad… even if it’s not perfect!”</vt:lpstr>
    </vt:vector>
  </TitlesOfParts>
  <Company>chinese mafia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REGULAR &amp; EFFECTIVE CONTACT</dc:title>
  <dc:creator>daffy "Peking" duck</dc:creator>
  <cp:lastModifiedBy>Lisa Kalenda</cp:lastModifiedBy>
  <cp:revision>79</cp:revision>
  <cp:lastPrinted>2013-08-21T05:50:04Z</cp:lastPrinted>
  <dcterms:created xsi:type="dcterms:W3CDTF">2013-01-15T17:33:56Z</dcterms:created>
  <dcterms:modified xsi:type="dcterms:W3CDTF">2013-11-04T23:38:24Z</dcterms:modified>
</cp:coreProperties>
</file>