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70" r:id="rId4"/>
    <p:sldId id="276" r:id="rId5"/>
    <p:sldId id="257" r:id="rId6"/>
    <p:sldId id="271" r:id="rId7"/>
    <p:sldId id="266" r:id="rId8"/>
    <p:sldId id="274" r:id="rId9"/>
    <p:sldId id="262" r:id="rId10"/>
    <p:sldId id="264" r:id="rId11"/>
    <p:sldId id="277" r:id="rId12"/>
    <p:sldId id="278" r:id="rId13"/>
    <p:sldId id="273" r:id="rId14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4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-2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426574803149606"/>
          <c:w val="0.95416666666666672"/>
          <c:h val="0.82073425196850391"/>
        </c:manualLayout>
      </c:layout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3"/>
            <c:bubble3D val="0"/>
            <c:spPr>
              <a:noFill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</c:ofPieChart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39A72-AA95-494F-AD49-3AB9F71AFDC6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AE86BF66-DF2B-4EB8-82E3-C39F1D58F703}" type="pres">
      <dgm:prSet presAssocID="{9C539A72-AA95-494F-AD49-3AB9F71AFDC6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C7A5B7CD-CE5D-4AB2-9620-D1389FABC69C}" type="presOf" srcId="{9C539A72-AA95-494F-AD49-3AB9F71AFDC6}" destId="{AE86BF66-DF2B-4EB8-82E3-C39F1D58F703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0.06044</cdr:x>
      <cdr:y>0.44994</cdr:y>
    </cdr:from>
    <cdr:to>
      <cdr:x>0.31044</cdr:x>
      <cdr:y>0.71954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100" y="2209800"/>
          <a:ext cx="1733550" cy="1324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>
              <a:solidFill>
                <a:schemeClr val="bg1"/>
              </a:solidFill>
            </a:rPr>
            <a:t>General Education</a:t>
          </a:r>
        </a:p>
        <a:p xmlns:a="http://schemas.openxmlformats.org/drawingml/2006/main">
          <a:r>
            <a:rPr lang="en-US" sz="2400" b="1" dirty="0" smtClean="0">
              <a:solidFill>
                <a:schemeClr val="bg1"/>
              </a:solidFill>
            </a:rPr>
            <a:t>37-39 units</a:t>
          </a:r>
          <a:endParaRPr lang="en-US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</cdr:x>
      <cdr:y>0.45611</cdr:y>
    </cdr:from>
    <cdr:to>
      <cdr:x>0.74282</cdr:x>
      <cdr:y>0.62235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38400" y="1853615"/>
          <a:ext cx="2089826" cy="6756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0.36813</cdr:x>
      <cdr:y>0.46546</cdr:y>
    </cdr:from>
    <cdr:to>
      <cdr:x>0.62088</cdr:x>
      <cdr:y>0.56428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52700" y="2307488"/>
          <a:ext cx="1752600" cy="4898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>
              <a:solidFill>
                <a:schemeClr val="tx1"/>
              </a:solidFill>
            </a:rPr>
            <a:t>Electives</a:t>
          </a:r>
          <a:endParaRPr lang="en-US" sz="24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012455-455B-460A-B07B-1796E17B9B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10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6125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DF0F0E-91A6-4C85-9948-108346CE21C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57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43545B-6A3C-4C17-B11D-B574BEE828F8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8DA4E7-3C30-479A-9445-E48C9B6EA8CD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8DA4E7-3C30-479A-9445-E48C9B6EA8CD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83101-D907-4ED8-AAE3-97FE13F50364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83101-D907-4ED8-AAE3-97FE13F50364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B5863-5050-45A9-8E16-F84C8C38CC5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E6B1B7-688A-40E4-8E71-DE9ECC4708FC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EE64C6-6EE2-4DBE-AA8D-A0F9846C814E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FC508-4E3D-4E6B-8922-CE5044ACD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BC89-FE9B-41A3-8522-3E2F9A9481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4EB94-A305-4717-90C9-E45A55D511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8AB79-A6C9-4EFD-B494-3108C1081F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FD786-DAFE-413D-9404-ED7EE1C75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A81A-F38A-491D-A18D-1EE3914021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34ED7-C1AE-4C23-93FD-3DB106774A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B1E-D1FF-408D-98CD-ADCE1A4E2CE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D9DD77C-1679-4C0F-AE8A-2569818FDD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925D0-D0C1-4F49-81E1-06C1BBE361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09997-7EA3-4310-B888-D44C42EA2B7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32BAC2-8811-44D2-BD86-A70EB23FA24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1920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 smtClean="0"/>
              <a:t>Transfer Center</a:t>
            </a:r>
            <a:r>
              <a:rPr lang="en-US" sz="3000" b="1" dirty="0" smtClean="0"/>
              <a:t/>
            </a:r>
            <a:br>
              <a:rPr lang="en-US" sz="3000" b="1" dirty="0" smtClean="0"/>
            </a:br>
            <a:endParaRPr lang="en-US" sz="5000" b="1" u="sng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895600"/>
            <a:ext cx="7854696" cy="3505200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 smtClean="0"/>
              <a:t>Tom Golbetz</a:t>
            </a:r>
            <a:endParaRPr lang="en-US" sz="3500" b="1" dirty="0"/>
          </a:p>
          <a:p>
            <a:pPr algn="ctr">
              <a:spcBef>
                <a:spcPct val="0"/>
              </a:spcBef>
            </a:pPr>
            <a:r>
              <a:rPr lang="en-US" sz="3500" b="1" i="1" dirty="0" smtClean="0"/>
              <a:t>Transfer Center Director</a:t>
            </a:r>
            <a:endParaRPr lang="en-US" sz="3500" b="1" i="1" dirty="0"/>
          </a:p>
          <a:p>
            <a:pPr algn="ctr">
              <a:spcBef>
                <a:spcPct val="0"/>
              </a:spcBef>
            </a:pPr>
            <a:endParaRPr lang="en-US" sz="3500" b="1" dirty="0" smtClean="0"/>
          </a:p>
          <a:p>
            <a:pPr algn="ctr">
              <a:spcBef>
                <a:spcPct val="0"/>
              </a:spcBef>
            </a:pPr>
            <a:r>
              <a:rPr lang="en-US" sz="3500" b="1" dirty="0" smtClean="0"/>
              <a:t>Susie Tong</a:t>
            </a:r>
          </a:p>
          <a:p>
            <a:pPr algn="ctr">
              <a:spcBef>
                <a:spcPct val="0"/>
              </a:spcBef>
            </a:pPr>
            <a:r>
              <a:rPr lang="en-US" sz="3500" b="1" i="1" dirty="0" smtClean="0"/>
              <a:t>Transfer Advisor</a:t>
            </a:r>
            <a:endParaRPr lang="en-US" sz="35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153400" cy="838200"/>
          </a:xfrm>
        </p:spPr>
        <p:txBody>
          <a:bodyPr>
            <a:noAutofit/>
          </a:bodyPr>
          <a:lstStyle/>
          <a:p>
            <a:pPr algn="ctr"/>
            <a:r>
              <a:rPr lang="en-US" sz="4500" b="1" u="sng" dirty="0"/>
              <a:t>Lower Division vs. Upper </a:t>
            </a:r>
            <a:r>
              <a:rPr lang="en-US" sz="4500" b="1" u="sng" dirty="0" smtClean="0"/>
              <a:t>Division</a:t>
            </a:r>
            <a:endParaRPr lang="en-US" sz="4500" b="1" u="sng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77724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Lower Division Transfer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81000" y="4810246"/>
            <a:ext cx="7239000" cy="147732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3" algn="ctr"/>
            <a:r>
              <a:rPr lang="en-US" sz="3000" i="1" dirty="0" smtClean="0"/>
              <a:t>To qualify, you must have been eligible for admittance after </a:t>
            </a:r>
          </a:p>
          <a:p>
            <a:pPr lvl="3" algn="ctr"/>
            <a:r>
              <a:rPr lang="en-US" sz="3000" i="1" dirty="0" smtClean="0"/>
              <a:t>high school graduation.</a:t>
            </a:r>
            <a:endParaRPr lang="en-US" sz="30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286000"/>
            <a:ext cx="6629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Transfer as a freshman or sophomore student </a:t>
            </a:r>
          </a:p>
          <a:p>
            <a:r>
              <a:rPr lang="en-US" dirty="0"/>
              <a:t> </a:t>
            </a:r>
            <a:r>
              <a:rPr lang="en-US" dirty="0" smtClean="0"/>
              <a:t>     (less than 60 transferable units)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Requires high school transcripts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Requires SAT or ACT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Limited availability at UC and CSU campuses</a:t>
            </a:r>
            <a:endParaRPr lang="en-US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1353273" y="4495800"/>
            <a:ext cx="6477000" cy="20574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153400" cy="838200"/>
          </a:xfrm>
        </p:spPr>
        <p:txBody>
          <a:bodyPr>
            <a:noAutofit/>
          </a:bodyPr>
          <a:lstStyle/>
          <a:p>
            <a:pPr algn="ctr"/>
            <a:r>
              <a:rPr lang="en-US" sz="4500" b="1" u="sng" dirty="0"/>
              <a:t>Lower Division vs. Upper </a:t>
            </a:r>
            <a:r>
              <a:rPr lang="en-US" sz="4500" b="1" u="sng" dirty="0" smtClean="0"/>
              <a:t>Division</a:t>
            </a:r>
            <a:endParaRPr lang="en-US" sz="4500" b="1" u="sng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77724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Upper Division </a:t>
            </a:r>
            <a:r>
              <a:rPr lang="en-US" dirty="0"/>
              <a:t>Transfer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04800" y="4191000"/>
            <a:ext cx="7239000" cy="147732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3" algn="ctr"/>
            <a:r>
              <a:rPr lang="en-US" sz="3000" i="1" dirty="0" smtClean="0"/>
              <a:t>Community College upper division transfer students receive priority for admission!</a:t>
            </a:r>
            <a:endParaRPr lang="en-US" sz="30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2098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Transfer as a junior  </a:t>
            </a:r>
          </a:p>
          <a:p>
            <a:r>
              <a:rPr lang="en-US" dirty="0"/>
              <a:t> </a:t>
            </a:r>
            <a:r>
              <a:rPr lang="en-US" dirty="0" smtClean="0"/>
              <a:t>     (more than 60 transferable units)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DOES NOT require high school transcripts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DOES NOT </a:t>
            </a:r>
            <a:r>
              <a:rPr lang="en-US" dirty="0"/>
              <a:t>r</a:t>
            </a:r>
            <a:r>
              <a:rPr lang="en-US" dirty="0" smtClean="0"/>
              <a:t>equire SAT or ACT</a:t>
            </a:r>
            <a:endParaRPr lang="en-US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1371600" y="3962400"/>
            <a:ext cx="6477000" cy="20574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u="sng" dirty="0"/>
              <a:t>60 Unit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96314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2650" y="6079182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Any UC or CSU transferable course</a:t>
            </a:r>
            <a:endParaRPr lang="en-US" b="1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971033364"/>
              </p:ext>
            </p:extLst>
          </p:nvPr>
        </p:nvGraphicFramePr>
        <p:xfrm>
          <a:off x="2552700" y="1219200"/>
          <a:ext cx="6934200" cy="518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05300" y="1981200"/>
            <a:ext cx="262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Major </a:t>
            </a:r>
          </a:p>
          <a:p>
            <a:r>
              <a:rPr lang="en-US" b="1" dirty="0" smtClean="0"/>
              <a:t>Preparation</a:t>
            </a:r>
          </a:p>
          <a:p>
            <a:r>
              <a:rPr lang="en-US" b="1" dirty="0" smtClean="0"/>
              <a:t>www.assist.org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17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772400" cy="838200"/>
          </a:xfrm>
        </p:spPr>
        <p:txBody>
          <a:bodyPr>
            <a:normAutofit/>
          </a:bodyPr>
          <a:lstStyle/>
          <a:p>
            <a:r>
              <a:rPr lang="en-US" sz="4000" b="1" u="sng" dirty="0"/>
              <a:t>Requirements for Transferring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371600"/>
            <a:ext cx="7772400" cy="609600"/>
          </a:xfrm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en-US" dirty="0"/>
              <a:t> Minimum Requirements for a CSU</a:t>
            </a:r>
            <a:endParaRPr lang="en-US" sz="2800" dirty="0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1181100" y="1828800"/>
            <a:ext cx="7543800" cy="193899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  60 </a:t>
            </a:r>
            <a:r>
              <a:rPr lang="en-US" dirty="0"/>
              <a:t>transferable units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2.0 GPA *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Completion </a:t>
            </a:r>
            <a:r>
              <a:rPr lang="en-US" dirty="0"/>
              <a:t>of certain required </a:t>
            </a:r>
            <a:r>
              <a:rPr lang="en-US" dirty="0" smtClean="0"/>
              <a:t>courses </a:t>
            </a:r>
          </a:p>
          <a:p>
            <a:pPr lvl="1"/>
            <a:r>
              <a:rPr lang="en-US" i="1" dirty="0"/>
              <a:t> </a:t>
            </a:r>
            <a:r>
              <a:rPr lang="en-US" i="1" dirty="0" smtClean="0"/>
              <a:t>   (specific GE and major prep courses)</a:t>
            </a:r>
          </a:p>
          <a:p>
            <a:pPr lvl="1"/>
            <a:endParaRPr lang="en-US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14400" y="3657600"/>
            <a:ext cx="7772400" cy="609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Minimum Requirements for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UC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181100" y="4148767"/>
            <a:ext cx="7581900" cy="26776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  60 </a:t>
            </a:r>
            <a:r>
              <a:rPr lang="en-US" dirty="0"/>
              <a:t>transferable units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2.4 GPA *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Completion </a:t>
            </a:r>
            <a:r>
              <a:rPr lang="en-US" dirty="0"/>
              <a:t>of certain required courses </a:t>
            </a:r>
            <a:endParaRPr lang="en-US" dirty="0" smtClean="0"/>
          </a:p>
          <a:p>
            <a:pPr lvl="1"/>
            <a:r>
              <a:rPr lang="en-US" i="1" dirty="0"/>
              <a:t> </a:t>
            </a:r>
            <a:r>
              <a:rPr lang="en-US" i="1" dirty="0" smtClean="0"/>
              <a:t>   (</a:t>
            </a:r>
            <a:r>
              <a:rPr lang="en-US" i="1" dirty="0"/>
              <a:t>specific GE and major prep courses)</a:t>
            </a:r>
            <a:endParaRPr lang="en-US" i="1" dirty="0" smtClean="0"/>
          </a:p>
          <a:p>
            <a:pPr lvl="2">
              <a:buFont typeface="Arial" pitchFamily="34" charset="0"/>
              <a:buChar char="•"/>
            </a:pPr>
            <a:endParaRPr lang="en-US" dirty="0"/>
          </a:p>
          <a:p>
            <a:pPr lvl="1"/>
            <a:r>
              <a:rPr lang="en-US" dirty="0" smtClean="0"/>
              <a:t> 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60960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* </a:t>
            </a:r>
            <a:r>
              <a:rPr lang="en-US" b="1" i="1" u="sng" dirty="0" smtClean="0"/>
              <a:t>Higher</a:t>
            </a:r>
            <a:r>
              <a:rPr lang="en-US" b="1" i="1" dirty="0" smtClean="0"/>
              <a:t> GPA is required for impacted majors &amp; campuses.</a:t>
            </a:r>
            <a:endParaRPr lang="en-US" b="1" i="1" dirty="0"/>
          </a:p>
        </p:txBody>
      </p:sp>
      <p:sp>
        <p:nvSpPr>
          <p:cNvPr id="27" name="Right Arrow 26"/>
          <p:cNvSpPr/>
          <p:nvPr/>
        </p:nvSpPr>
        <p:spPr>
          <a:xfrm rot="5400000">
            <a:off x="1028047" y="5525153"/>
            <a:ext cx="666330" cy="436424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7772400" cy="838200"/>
          </a:xfrm>
        </p:spPr>
        <p:txBody>
          <a:bodyPr>
            <a:normAutofit/>
          </a:bodyPr>
          <a:lstStyle/>
          <a:p>
            <a:r>
              <a:rPr lang="en-US" sz="4000" b="1" u="sng" dirty="0"/>
              <a:t>Requirements for Transferring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62000" y="1600200"/>
            <a:ext cx="7543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/>
              <a:t> Minimum Requirements for a Private Institution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1219200" y="2133600"/>
            <a:ext cx="7086600" cy="26776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 12-24 transferable units </a:t>
            </a:r>
            <a:r>
              <a:rPr lang="en-US" sz="2000" i="1" dirty="0" smtClean="0"/>
              <a:t>(depending upon the school)</a:t>
            </a:r>
            <a:endParaRPr lang="en-US" sz="2000" i="1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2.0 </a:t>
            </a:r>
            <a:r>
              <a:rPr lang="en-US" dirty="0"/>
              <a:t>– </a:t>
            </a:r>
            <a:r>
              <a:rPr lang="en-US" dirty="0" smtClean="0"/>
              <a:t>3.8 </a:t>
            </a:r>
            <a:r>
              <a:rPr lang="en-US" dirty="0"/>
              <a:t>GPA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Course </a:t>
            </a:r>
            <a:r>
              <a:rPr lang="en-US" dirty="0"/>
              <a:t>requirements will </a:t>
            </a:r>
            <a:r>
              <a:rPr lang="en-US" dirty="0" smtClean="0"/>
              <a:t>vary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Go to the college’s website for more information</a:t>
            </a:r>
          </a:p>
          <a:p>
            <a:pPr lvl="2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Click on</a:t>
            </a:r>
          </a:p>
          <a:p>
            <a:pPr lvl="3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Undergraduate Admissions</a:t>
            </a:r>
          </a:p>
          <a:p>
            <a:pPr lvl="3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Transfer Requirements</a:t>
            </a:r>
            <a:endParaRPr lang="en-US" dirty="0"/>
          </a:p>
        </p:txBody>
      </p:sp>
      <p:pic>
        <p:nvPicPr>
          <p:cNvPr id="64514" name="Picture 2" descr="D:\Profiles\melissa_salcido\Local Settings\Temporary Internet Files\Content.IE5\ILV8XSBI\dglxasset[2].as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876800"/>
            <a:ext cx="3581400" cy="1753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7719" y="457200"/>
            <a:ext cx="8229600" cy="1143000"/>
          </a:xfrm>
        </p:spPr>
        <p:txBody>
          <a:bodyPr/>
          <a:lstStyle/>
          <a:p>
            <a:pPr algn="ctr"/>
            <a:r>
              <a:rPr lang="en-US" b="1" u="sng" dirty="0" smtClean="0"/>
              <a:t>Transfer Admission Guarantees</a:t>
            </a:r>
            <a:endParaRPr lang="en-US" b="1" u="sng" dirty="0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09600" y="1676400"/>
            <a:ext cx="7696200" cy="1600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Char char="¨"/>
            </a:pPr>
            <a:r>
              <a:rPr lang="en-US" sz="1900" dirty="0" smtClean="0"/>
              <a:t>A </a:t>
            </a:r>
            <a:r>
              <a:rPr lang="en-US" sz="1900" dirty="0"/>
              <a:t>formal written </a:t>
            </a:r>
            <a:r>
              <a:rPr lang="en-US" sz="1900" dirty="0" smtClean="0"/>
              <a:t>contract </a:t>
            </a:r>
            <a:r>
              <a:rPr lang="en-US" sz="1900" dirty="0"/>
              <a:t>that outlines the courses you must complete &amp; GPA you must earn before transferring</a:t>
            </a:r>
            <a:r>
              <a:rPr lang="en-US" sz="1900" dirty="0" smtClean="0"/>
              <a:t>. 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Char char="¨"/>
            </a:pPr>
            <a:r>
              <a:rPr lang="en-US" sz="1900" dirty="0" smtClean="0"/>
              <a:t>Must earn 30 transferable units to qualify for TAG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Char char="¨"/>
            </a:pPr>
            <a:r>
              <a:rPr lang="en-US" sz="1900" dirty="0" smtClean="0"/>
              <a:t>Submit TAG in September for UC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Char char="¨"/>
            </a:pPr>
            <a:r>
              <a:rPr lang="en-US" sz="1900" dirty="0" smtClean="0"/>
              <a:t>Submit TAG in October/November for CSU</a:t>
            </a:r>
            <a:endParaRPr lang="en-US" sz="1900" dirty="0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609600" y="3581400"/>
            <a:ext cx="4267200" cy="29238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b="1" u="sng" dirty="0"/>
              <a:t>All </a:t>
            </a:r>
            <a:r>
              <a:rPr lang="en-US" b="1" u="sng" dirty="0" smtClean="0"/>
              <a:t>UC Campuses</a:t>
            </a:r>
            <a:r>
              <a:rPr lang="en-US" b="1" dirty="0" smtClean="0"/>
              <a:t> </a:t>
            </a:r>
            <a:r>
              <a:rPr lang="en-US" sz="2000" b="1" dirty="0" smtClean="0"/>
              <a:t>(2.8 – 3.5 GPA)</a:t>
            </a:r>
          </a:p>
          <a:p>
            <a:r>
              <a:rPr lang="en-US" sz="2000" i="1" dirty="0" smtClean="0"/>
              <a:t>(except UC Berkeley &amp; UCLA)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UC Davis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UC Irvine</a:t>
            </a:r>
          </a:p>
          <a:p>
            <a:r>
              <a:rPr lang="en-US" sz="2000" dirty="0" smtClean="0"/>
              <a:t>  UC Merced</a:t>
            </a:r>
          </a:p>
          <a:p>
            <a:r>
              <a:rPr lang="en-US" sz="2000" dirty="0" smtClean="0"/>
              <a:t>  UC Riverside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UC Santa Barbara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UC Santa Cruz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UC San Diego </a:t>
            </a:r>
            <a:r>
              <a:rPr lang="en-US" sz="2000" i="1" dirty="0" smtClean="0"/>
              <a:t>(ending fall 2014)</a:t>
            </a:r>
            <a:endParaRPr lang="en-US" dirty="0"/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5562600" y="4495800"/>
            <a:ext cx="2133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5257800" y="3581400"/>
            <a:ext cx="3505200" cy="113877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b="1" u="sng" dirty="0" smtClean="0"/>
              <a:t>CSU </a:t>
            </a:r>
            <a:r>
              <a:rPr lang="en-US" b="1" dirty="0" smtClean="0"/>
              <a:t>Campuses </a:t>
            </a:r>
            <a:r>
              <a:rPr lang="en-US" sz="2000" b="1" dirty="0" smtClean="0"/>
              <a:t>(2.0 GPA) </a:t>
            </a:r>
          </a:p>
          <a:p>
            <a:r>
              <a:rPr lang="en-US" sz="2000" dirty="0" smtClean="0"/>
              <a:t>CSU </a:t>
            </a:r>
            <a:r>
              <a:rPr lang="en-US" sz="2000" dirty="0"/>
              <a:t>Monterey Bay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49" y="16002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ADT: Associate Degree for Transfer</a:t>
            </a:r>
            <a:r>
              <a:rPr lang="en-US" dirty="0"/>
              <a:t/>
            </a:r>
            <a:br>
              <a:rPr lang="en-US" dirty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300" dirty="0" smtClean="0"/>
              <a:t>60 units with a minimum 2.0 GPA</a:t>
            </a:r>
          </a:p>
          <a:p>
            <a:pPr lvl="1"/>
            <a:r>
              <a:rPr lang="en-US" sz="2300" dirty="0" smtClean="0"/>
              <a:t>Major coursework </a:t>
            </a:r>
          </a:p>
          <a:p>
            <a:pPr lvl="1"/>
            <a:r>
              <a:rPr lang="en-US" sz="2300" dirty="0" smtClean="0"/>
              <a:t>CSU GE or IGETC </a:t>
            </a:r>
          </a:p>
          <a:p>
            <a:r>
              <a:rPr lang="en-US" sz="2300" dirty="0" smtClean="0"/>
              <a:t>No extra WVC requirements for an AA/AS needed</a:t>
            </a:r>
          </a:p>
          <a:p>
            <a:r>
              <a:rPr lang="en-US" sz="2300" dirty="0" smtClean="0"/>
              <a:t>Guaranteed admission to a CSU campus</a:t>
            </a:r>
          </a:p>
          <a:p>
            <a:r>
              <a:rPr lang="en-US" sz="2300" dirty="0" smtClean="0"/>
              <a:t>Priority Admission to impacted majors and campuses	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dirty="0"/>
          </a:p>
        </p:txBody>
      </p:sp>
      <p:pic>
        <p:nvPicPr>
          <p:cNvPr id="1027" name="Picture 3" descr="D:\Users\melissa.salcido\AppData\Local\Microsoft\Windows\Temporary Internet Files\Content.IE5\1K188LWS\MC90030558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05000"/>
            <a:ext cx="1269460" cy="122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842743"/>
              </p:ext>
            </p:extLst>
          </p:nvPr>
        </p:nvGraphicFramePr>
        <p:xfrm>
          <a:off x="609600" y="4343400"/>
          <a:ext cx="81534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057400"/>
                <a:gridCol w="1828800"/>
              </a:tblGrid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Administration </a:t>
                      </a:r>
                    </a:p>
                    <a:p>
                      <a:pPr algn="l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of Justice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Early Childhood Education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Political Science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Theatre Arts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Anthropology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English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Psychology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Art History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History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Sociology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Communications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Math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Studio Arts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r>
              <a:rPr lang="en-US" b="1" u="sng" dirty="0"/>
              <a:t>Transfer Center Services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7772400" cy="388620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Research Colleges &amp; Universities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Meet with College Representatives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Attend Informative Transfer Workshops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Receive assistance with college application process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College </a:t>
            </a:r>
            <a:r>
              <a:rPr lang="en-US" sz="2400" dirty="0" smtClean="0"/>
              <a:t>Fairs (Wednesday, September 18th)</a:t>
            </a:r>
            <a:endParaRPr lang="en-US" sz="2400" dirty="0"/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Transfer </a:t>
            </a:r>
            <a:r>
              <a:rPr lang="en-US" sz="2400" dirty="0"/>
              <a:t>Admission Guarantee (TAGs</a:t>
            </a:r>
            <a:r>
              <a:rPr lang="en-US" sz="2400" dirty="0" smtClean="0"/>
              <a:t>)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Transfer Handouts</a:t>
            </a:r>
          </a:p>
          <a:p>
            <a:pPr>
              <a:lnSpc>
                <a:spcPct val="125000"/>
              </a:lnSpc>
              <a:buFontTx/>
              <a:buChar char="•"/>
            </a:pPr>
            <a:endParaRPr lang="en-US" sz="2400" dirty="0"/>
          </a:p>
        </p:txBody>
      </p:sp>
      <p:pic>
        <p:nvPicPr>
          <p:cNvPr id="35867" name="Picture 27" descr="D:\Profiles\melissa_salcido\Local Settings\Temporary Internet Files\Content.IE5\K572HA3F\dglxasset[1].as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267200"/>
            <a:ext cx="2129638" cy="2318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229600" cy="914400"/>
          </a:xfrm>
        </p:spPr>
        <p:txBody>
          <a:bodyPr/>
          <a:lstStyle/>
          <a:p>
            <a:pPr algn="ctr"/>
            <a:r>
              <a:rPr lang="en-US" b="1" u="sng" dirty="0"/>
              <a:t>Personal Tips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49580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Meet with a counselor to develop </a:t>
            </a:r>
            <a:r>
              <a:rPr lang="en-US" sz="2400" dirty="0" smtClean="0"/>
              <a:t>an Educational Plan</a:t>
            </a:r>
            <a:endParaRPr lang="en-US" sz="2400" dirty="0"/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Be aware of application deadlines (they are set in stone!)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Meet </a:t>
            </a:r>
            <a:r>
              <a:rPr lang="en-US" sz="2400" dirty="0"/>
              <a:t>with </a:t>
            </a:r>
            <a:r>
              <a:rPr lang="en-US" sz="2400" dirty="0" smtClean="0"/>
              <a:t>your professors</a:t>
            </a:r>
            <a:endParaRPr lang="en-US" sz="2400" dirty="0"/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/>
              <a:t>Visit </a:t>
            </a:r>
            <a:r>
              <a:rPr lang="en-US" sz="2400" dirty="0" smtClean="0"/>
              <a:t>colleges/universities</a:t>
            </a:r>
            <a:endParaRPr lang="en-US" sz="2400" dirty="0"/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Take English and Math as soon as possible</a:t>
            </a:r>
            <a:endParaRPr lang="en-US" sz="2400" dirty="0"/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Counseling classes (</a:t>
            </a:r>
            <a:r>
              <a:rPr lang="en-US" sz="2400" dirty="0" err="1" smtClean="0"/>
              <a:t>Couns</a:t>
            </a:r>
            <a:r>
              <a:rPr lang="en-US" sz="2400" dirty="0" smtClean="0"/>
              <a:t> 5, 12 &amp;/or 90)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sz="2400" dirty="0" smtClean="0"/>
              <a:t>Apply to multiply colleges/universities!</a:t>
            </a:r>
            <a:endParaRPr lang="en-US" sz="2400" dirty="0"/>
          </a:p>
        </p:txBody>
      </p:sp>
      <p:pic>
        <p:nvPicPr>
          <p:cNvPr id="38934" name="Picture 22" descr="D:\Profiles\melissa_salcido\Local Settings\Temporary Internet Files\Content.IE5\K572HA3F\dglxasset[2].as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179804"/>
            <a:ext cx="2556850" cy="2646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07268"/>
            <a:ext cx="8229600" cy="1143000"/>
          </a:xfrm>
        </p:spPr>
        <p:txBody>
          <a:bodyPr/>
          <a:lstStyle/>
          <a:p>
            <a:pPr algn="ctr"/>
            <a:r>
              <a:rPr lang="en-US" sz="6000" b="1" dirty="0" smtClean="0"/>
              <a:t>Prize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0"/>
            <a:ext cx="8458200" cy="1371600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 smtClean="0"/>
              <a:t>When do you submit your TAG for UC?</a:t>
            </a:r>
          </a:p>
          <a:p>
            <a:pPr marL="0" indent="0">
              <a:buNone/>
            </a:pPr>
            <a:endParaRPr lang="en-US" sz="3500" b="1" dirty="0" smtClean="0"/>
          </a:p>
        </p:txBody>
      </p:sp>
      <p:pic>
        <p:nvPicPr>
          <p:cNvPr id="1032" name="Picture 8" descr="D:\Users\tom.golbetz\AppData\Local\Microsoft\Windows\Temporary Internet Files\Content.IE5\K77C9KG0\MC9003000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0"/>
            <a:ext cx="122255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5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07268"/>
            <a:ext cx="8229600" cy="1143000"/>
          </a:xfrm>
        </p:spPr>
        <p:txBody>
          <a:bodyPr/>
          <a:lstStyle/>
          <a:p>
            <a:pPr algn="ctr"/>
            <a:r>
              <a:rPr lang="en-US" sz="6000" b="1" dirty="0" smtClean="0"/>
              <a:t>Prize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352800"/>
            <a:ext cx="8458200" cy="2484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500" b="1" dirty="0" smtClean="0"/>
          </a:p>
          <a:p>
            <a:pPr algn="ctr"/>
            <a:r>
              <a:rPr lang="en-US" sz="3500" b="1" dirty="0" smtClean="0"/>
              <a:t>What date is Transfer Day?</a:t>
            </a:r>
            <a:endParaRPr lang="en-US" sz="3500" b="1" dirty="0"/>
          </a:p>
        </p:txBody>
      </p:sp>
      <p:pic>
        <p:nvPicPr>
          <p:cNvPr id="1032" name="Picture 8" descr="D:\Users\tom.golbetz\AppData\Local\Microsoft\Windows\Temporary Internet Files\Content.IE5\K77C9KG0\MC9003000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0"/>
            <a:ext cx="122255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9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algn="ctr"/>
            <a:r>
              <a:rPr lang="en-US" b="1" u="sng" dirty="0" smtClean="0"/>
              <a:t>Questions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sz="8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10000" b="1" dirty="0" smtClean="0"/>
              <a:t>Transfer Center</a:t>
            </a:r>
            <a:endParaRPr lang="en-US" sz="10000" b="1" dirty="0"/>
          </a:p>
          <a:p>
            <a:pPr algn="ctr">
              <a:buNone/>
            </a:pPr>
            <a:endParaRPr lang="en-US" sz="8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9200" dirty="0" smtClean="0"/>
              <a:t>Tom Golbetz</a:t>
            </a:r>
          </a:p>
          <a:p>
            <a:pPr algn="ctr">
              <a:buNone/>
            </a:pPr>
            <a:r>
              <a:rPr lang="en-US" sz="9200" dirty="0" smtClean="0"/>
              <a:t>Transfer Center Director</a:t>
            </a:r>
          </a:p>
          <a:p>
            <a:pPr algn="ctr">
              <a:buNone/>
            </a:pPr>
            <a:endParaRPr lang="en-US" sz="6200" dirty="0" smtClean="0"/>
          </a:p>
          <a:p>
            <a:pPr algn="ctr">
              <a:buNone/>
            </a:pPr>
            <a:r>
              <a:rPr lang="en-US" sz="9200" dirty="0" smtClean="0"/>
              <a:t>Susie Tong</a:t>
            </a:r>
          </a:p>
          <a:p>
            <a:pPr algn="ctr">
              <a:buNone/>
            </a:pPr>
            <a:r>
              <a:rPr lang="en-US" sz="9200" dirty="0" smtClean="0"/>
              <a:t>Transfer Advisor</a:t>
            </a:r>
          </a:p>
          <a:p>
            <a:pPr algn="ctr">
              <a:buNone/>
            </a:pPr>
            <a:endParaRPr lang="en-US" sz="8000" dirty="0" smtClean="0"/>
          </a:p>
          <a:p>
            <a:pPr algn="ctr">
              <a:buNone/>
            </a:pPr>
            <a:r>
              <a:rPr lang="en-US" sz="10000" b="1" dirty="0" smtClean="0"/>
              <a:t>For counseling appointments</a:t>
            </a:r>
          </a:p>
          <a:p>
            <a:pPr algn="ctr">
              <a:buNone/>
            </a:pPr>
            <a:r>
              <a:rPr lang="en-US" sz="10000" b="1" dirty="0" smtClean="0"/>
              <a:t>408-741-2009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41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1511</TotalTime>
  <Words>544</Words>
  <Application>Microsoft Office PowerPoint</Application>
  <PresentationFormat>On-screen Show (4:3)</PresentationFormat>
  <Paragraphs>133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Transfer Center </vt:lpstr>
      <vt:lpstr>Lower Division vs. Upper Division</vt:lpstr>
      <vt:lpstr>Lower Division vs. Upper Division</vt:lpstr>
      <vt:lpstr>60 Unit Breakdown</vt:lpstr>
      <vt:lpstr>Requirements for Transferring</vt:lpstr>
      <vt:lpstr>Requirements for Transferring</vt:lpstr>
      <vt:lpstr>Transfer Admission Guarantees</vt:lpstr>
      <vt:lpstr>ADT: Associate Degree for Transfer </vt:lpstr>
      <vt:lpstr>Transfer Center Services</vt:lpstr>
      <vt:lpstr>Personal Tips</vt:lpstr>
      <vt:lpstr>Prize</vt:lpstr>
      <vt:lpstr>Prize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 SERVICES PROGRAM OVERVIEW</dc:title>
  <dc:creator>Susie Tong</dc:creator>
  <cp:lastModifiedBy>Susie Tong</cp:lastModifiedBy>
  <cp:revision>113</cp:revision>
  <cp:lastPrinted>1601-01-01T00:00:00Z</cp:lastPrinted>
  <dcterms:created xsi:type="dcterms:W3CDTF">2001-12-10T03:54:35Z</dcterms:created>
  <dcterms:modified xsi:type="dcterms:W3CDTF">2013-08-16T00:32:03Z</dcterms:modified>
</cp:coreProperties>
</file>