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85" autoAdjust="0"/>
  </p:normalViewPr>
  <p:slideViewPr>
    <p:cSldViewPr>
      <p:cViewPr>
        <p:scale>
          <a:sx n="77" d="100"/>
          <a:sy n="77" d="100"/>
        </p:scale>
        <p:origin x="-2604" y="-7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2E6206-11D5-4D63-9A52-91AD8C8602CA}" type="datetimeFigureOut">
              <a:rPr lang="en-US" smtClean="0"/>
              <a:t>12/9/2013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BF2EFE-1897-4025-A12A-279B11D82F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354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BF2EFE-1897-4025-A12A-279B11D82F3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39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228F4-3550-4ADE-8A6D-4208807D8761}" type="datetimeFigureOut">
              <a:rPr lang="en-US" smtClean="0"/>
              <a:t>12/9/2013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04956-D949-4DD2-9905-24167EBDE2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360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228F4-3550-4ADE-8A6D-4208807D8761}" type="datetimeFigureOut">
              <a:rPr lang="en-US" smtClean="0"/>
              <a:t>12/9/2013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04956-D949-4DD2-9905-24167EBDE2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261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228F4-3550-4ADE-8A6D-4208807D8761}" type="datetimeFigureOut">
              <a:rPr lang="en-US" smtClean="0"/>
              <a:t>12/9/2013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04956-D949-4DD2-9905-24167EBDE2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783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228F4-3550-4ADE-8A6D-4208807D8761}" type="datetimeFigureOut">
              <a:rPr lang="en-US" smtClean="0"/>
              <a:t>12/9/2013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04956-D949-4DD2-9905-24167EBDE2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982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228F4-3550-4ADE-8A6D-4208807D8761}" type="datetimeFigureOut">
              <a:rPr lang="en-US" smtClean="0"/>
              <a:t>12/9/2013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04956-D949-4DD2-9905-24167EBDE2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751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228F4-3550-4ADE-8A6D-4208807D8761}" type="datetimeFigureOut">
              <a:rPr lang="en-US" smtClean="0"/>
              <a:t>12/9/2013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04956-D949-4DD2-9905-24167EBDE2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508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228F4-3550-4ADE-8A6D-4208807D8761}" type="datetimeFigureOut">
              <a:rPr lang="en-US" smtClean="0"/>
              <a:t>12/9/2013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04956-D949-4DD2-9905-24167EBDE2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82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228F4-3550-4ADE-8A6D-4208807D8761}" type="datetimeFigureOut">
              <a:rPr lang="en-US" smtClean="0"/>
              <a:t>12/9/2013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04956-D949-4DD2-9905-24167EBDE2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567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228F4-3550-4ADE-8A6D-4208807D8761}" type="datetimeFigureOut">
              <a:rPr lang="en-US" smtClean="0"/>
              <a:t>12/9/2013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04956-D949-4DD2-9905-24167EBDE2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158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228F4-3550-4ADE-8A6D-4208807D8761}" type="datetimeFigureOut">
              <a:rPr lang="en-US" smtClean="0"/>
              <a:t>12/9/2013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04956-D949-4DD2-9905-24167EBDE2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330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228F4-3550-4ADE-8A6D-4208807D8761}" type="datetimeFigureOut">
              <a:rPr lang="en-US" smtClean="0"/>
              <a:t>12/9/2013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04956-D949-4DD2-9905-24167EBDE2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386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228F4-3550-4ADE-8A6D-4208807D8761}" type="datetimeFigureOut">
              <a:rPr lang="en-US" smtClean="0"/>
              <a:t>12/9/2013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04956-D949-4DD2-9905-24167EBDE2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1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066800"/>
            <a:ext cx="7772400" cy="246062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Garamond" pitchFamily="18" charset="0"/>
              </a:rPr>
              <a:t/>
            </a:r>
            <a:br>
              <a:rPr lang="en-US" dirty="0" smtClean="0">
                <a:latin typeface="Garamond" pitchFamily="18" charset="0"/>
              </a:rPr>
            </a:br>
            <a:r>
              <a:rPr lang="en-US" dirty="0" smtClean="0">
                <a:latin typeface="Garamond" pitchFamily="18" charset="0"/>
              </a:rPr>
              <a:t>Success and Retention </a:t>
            </a:r>
            <a:br>
              <a:rPr lang="en-US" dirty="0" smtClean="0">
                <a:latin typeface="Garamond" pitchFamily="18" charset="0"/>
              </a:rPr>
            </a:br>
            <a:r>
              <a:rPr lang="en-US" b="1" u="sng" dirty="0" smtClean="0">
                <a:latin typeface="Garamond" pitchFamily="18" charset="0"/>
              </a:rPr>
              <a:t>African American </a:t>
            </a:r>
            <a:r>
              <a:rPr lang="en-US" b="1" u="sng" dirty="0">
                <a:latin typeface="Garamond" pitchFamily="18" charset="0"/>
              </a:rPr>
              <a:t>Students</a:t>
            </a:r>
            <a:br>
              <a:rPr lang="en-US" b="1" u="sng" dirty="0">
                <a:latin typeface="Garamond" pitchFamily="18" charset="0"/>
              </a:rPr>
            </a:br>
            <a:r>
              <a:rPr lang="en-US" dirty="0">
                <a:latin typeface="Garamond" pitchFamily="18" charset="0"/>
              </a:rPr>
              <a:t> </a:t>
            </a:r>
            <a:r>
              <a:rPr lang="en-US" i="1" dirty="0" smtClean="0">
                <a:latin typeface="Garamond" pitchFamily="18" charset="0"/>
              </a:rPr>
              <a:t>Ms.</a:t>
            </a:r>
            <a:r>
              <a:rPr lang="en-US" dirty="0" smtClean="0">
                <a:latin typeface="Garamond" pitchFamily="18" charset="0"/>
              </a:rPr>
              <a:t> </a:t>
            </a:r>
            <a:r>
              <a:rPr lang="en-US" i="1" dirty="0" smtClean="0">
                <a:latin typeface="Garamond" pitchFamily="18" charset="0"/>
              </a:rPr>
              <a:t>Ekua </a:t>
            </a:r>
            <a:r>
              <a:rPr lang="en-US" i="1" dirty="0">
                <a:latin typeface="Garamond" pitchFamily="18" charset="0"/>
              </a:rPr>
              <a:t>Armah</a:t>
            </a:r>
            <a:br>
              <a:rPr lang="en-US" i="1" dirty="0">
                <a:latin typeface="Garamond" pitchFamily="18" charset="0"/>
              </a:rPr>
            </a:br>
            <a:endParaRPr lang="en-US" i="1" dirty="0">
              <a:latin typeface="Garamond" pitchFamily="18" charset="0"/>
            </a:endParaRPr>
          </a:p>
        </p:txBody>
      </p:sp>
      <p:pic>
        <p:nvPicPr>
          <p:cNvPr id="3077" name="Picture 5" descr="D:\Users\michelle.donohue\AppData\Local\Microsoft\Windows\Temporary Internet Files\Content.IE5\182R7U1K\MP900422179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581400"/>
            <a:ext cx="4603701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31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latin typeface="Garamond" pitchFamily="18" charset="0"/>
              </a:rPr>
              <a:t>Introduction</a:t>
            </a:r>
            <a:endParaRPr lang="en-US" u="sng" dirty="0"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Garamond" pitchFamily="18" charset="0"/>
              </a:rPr>
              <a:t>Freshman</a:t>
            </a:r>
          </a:p>
          <a:p>
            <a:r>
              <a:rPr lang="en-US" dirty="0" smtClean="0">
                <a:latin typeface="Garamond" pitchFamily="18" charset="0"/>
              </a:rPr>
              <a:t>Psychology/Pre-Med</a:t>
            </a:r>
          </a:p>
          <a:p>
            <a:r>
              <a:rPr lang="en-US" dirty="0" smtClean="0">
                <a:latin typeface="Garamond" pitchFamily="18" charset="0"/>
              </a:rPr>
              <a:t>First-Generation Student</a:t>
            </a:r>
          </a:p>
          <a:p>
            <a:r>
              <a:rPr lang="en-US" dirty="0" smtClean="0">
                <a:latin typeface="Garamond" pitchFamily="18" charset="0"/>
              </a:rPr>
              <a:t>Educational Career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752600"/>
            <a:ext cx="2286000" cy="289034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040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latin typeface="Garamond" pitchFamily="18" charset="0"/>
              </a:rPr>
              <a:t>Survey</a:t>
            </a:r>
            <a:endParaRPr lang="en-US" u="sng" dirty="0"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09" y="1241854"/>
            <a:ext cx="3543300" cy="146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012" y="959287"/>
            <a:ext cx="3476625" cy="1381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898" y="4495800"/>
            <a:ext cx="4333875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108" y="4343400"/>
            <a:ext cx="3867150" cy="136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340318"/>
            <a:ext cx="4810125" cy="164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79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pitchFamily="18" charset="0"/>
              </a:rPr>
              <a:t>Focus Grou</a:t>
            </a:r>
            <a:r>
              <a:rPr lang="en-US" dirty="0">
                <a:latin typeface="Garamond" pitchFamily="18" charset="0"/>
              </a:rPr>
              <a:t>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dirty="0" smtClean="0">
              <a:latin typeface="Garamond" pitchFamily="18" charset="0"/>
            </a:endParaRPr>
          </a:p>
          <a:p>
            <a:pPr marL="0" indent="0">
              <a:buNone/>
            </a:pPr>
            <a:r>
              <a:rPr lang="en-US" sz="3400" dirty="0" smtClean="0">
                <a:latin typeface="Garamond" pitchFamily="18" charset="0"/>
              </a:rPr>
              <a:t>1.  Do </a:t>
            </a:r>
            <a:r>
              <a:rPr lang="en-US" sz="3400" dirty="0">
                <a:latin typeface="Garamond" pitchFamily="18" charset="0"/>
              </a:rPr>
              <a:t>you think there is a disconnect </a:t>
            </a:r>
            <a:endParaRPr lang="en-US" sz="3400" dirty="0" smtClean="0">
              <a:latin typeface="Garamond" pitchFamily="18" charset="0"/>
            </a:endParaRPr>
          </a:p>
          <a:p>
            <a:pPr marL="0" indent="0">
              <a:buNone/>
            </a:pPr>
            <a:r>
              <a:rPr lang="en-US" sz="3400" dirty="0" smtClean="0">
                <a:latin typeface="Garamond" pitchFamily="18" charset="0"/>
              </a:rPr>
              <a:t>between </a:t>
            </a:r>
            <a:r>
              <a:rPr lang="en-US" sz="3400" dirty="0">
                <a:latin typeface="Garamond" pitchFamily="18" charset="0"/>
              </a:rPr>
              <a:t>African American Students on campus?</a:t>
            </a:r>
          </a:p>
          <a:p>
            <a:pPr marL="0" indent="0">
              <a:buNone/>
            </a:pPr>
            <a:r>
              <a:rPr lang="en-US" sz="3400" dirty="0">
                <a:latin typeface="Garamond" pitchFamily="18" charset="0"/>
              </a:rPr>
              <a:t>2. Do you think there are sufficient resources provided to meet your academic needs?</a:t>
            </a:r>
          </a:p>
          <a:p>
            <a:pPr marL="0" indent="0">
              <a:buNone/>
            </a:pPr>
            <a:r>
              <a:rPr lang="en-US" sz="3400" dirty="0">
                <a:latin typeface="Garamond" pitchFamily="18" charset="0"/>
              </a:rPr>
              <a:t>3. Do you think there are sufficient resources provided to meet your social needs </a:t>
            </a:r>
            <a:r>
              <a:rPr lang="en-US" sz="3400" dirty="0" smtClean="0">
                <a:latin typeface="Garamond" pitchFamily="18" charset="0"/>
              </a:rPr>
              <a:t>on campus</a:t>
            </a:r>
            <a:r>
              <a:rPr lang="en-US" sz="3400" dirty="0">
                <a:latin typeface="Garamond" pitchFamily="18" charset="0"/>
              </a:rPr>
              <a:t>?</a:t>
            </a:r>
          </a:p>
          <a:p>
            <a:pPr marL="0" indent="0">
              <a:buNone/>
            </a:pPr>
            <a:r>
              <a:rPr lang="en-US" sz="3400" dirty="0">
                <a:latin typeface="Garamond" pitchFamily="18" charset="0"/>
              </a:rPr>
              <a:t>4. What resources have you taken advantage of on campus?</a:t>
            </a:r>
          </a:p>
          <a:p>
            <a:pPr marL="0" indent="0">
              <a:buNone/>
            </a:pPr>
            <a:r>
              <a:rPr lang="en-US" sz="3400" dirty="0">
                <a:latin typeface="Garamond" pitchFamily="18" charset="0"/>
              </a:rPr>
              <a:t>5. What kind of support can faculty and staff provide you with for your educational goals?</a:t>
            </a:r>
          </a:p>
          <a:p>
            <a:pPr marL="0" indent="0">
              <a:buNone/>
            </a:pPr>
            <a:r>
              <a:rPr lang="en-US" sz="3400" dirty="0">
                <a:latin typeface="Garamond" pitchFamily="18" charset="0"/>
              </a:rPr>
              <a:t>6. What could the campus do to support you through challenges that have prevented </a:t>
            </a:r>
            <a:r>
              <a:rPr lang="en-US" sz="3400" dirty="0" smtClean="0">
                <a:latin typeface="Garamond" pitchFamily="18" charset="0"/>
              </a:rPr>
              <a:t>or slowed </a:t>
            </a:r>
            <a:r>
              <a:rPr lang="en-US" sz="3400" dirty="0">
                <a:latin typeface="Garamond" pitchFamily="18" charset="0"/>
              </a:rPr>
              <a:t>your progress towards academic success?</a:t>
            </a:r>
          </a:p>
        </p:txBody>
      </p:sp>
      <p:pic>
        <p:nvPicPr>
          <p:cNvPr id="2052" name="Picture 4" descr="D:\Users\michelle.donohue\AppData\Local\Microsoft\Windows\Temporary Internet Files\Content.IE5\9V5VTP2N\MP900446453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04800"/>
            <a:ext cx="25146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132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u="sng" dirty="0" smtClean="0">
                <a:latin typeface="Garamond" pitchFamily="18" charset="0"/>
              </a:rPr>
              <a:t>Recommendations</a:t>
            </a:r>
            <a:endParaRPr lang="en-US" u="sng" dirty="0"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2590801"/>
          </a:xfrm>
        </p:spPr>
        <p:txBody>
          <a:bodyPr/>
          <a:lstStyle/>
          <a:p>
            <a:r>
              <a:rPr lang="en-US" sz="2800" dirty="0" smtClean="0">
                <a:latin typeface="Garamond" pitchFamily="18" charset="0"/>
              </a:rPr>
              <a:t>More African-American  Faculty &amp; Staff</a:t>
            </a:r>
          </a:p>
          <a:p>
            <a:r>
              <a:rPr lang="en-US" sz="2800" dirty="0" smtClean="0">
                <a:latin typeface="Garamond" pitchFamily="18" charset="0"/>
              </a:rPr>
              <a:t>Zero-Tolerance Environment</a:t>
            </a:r>
          </a:p>
          <a:p>
            <a:r>
              <a:rPr lang="en-US" sz="2800" dirty="0" smtClean="0">
                <a:latin typeface="Garamond" pitchFamily="18" charset="0"/>
              </a:rPr>
              <a:t>Othermothering</a:t>
            </a:r>
          </a:p>
          <a:p>
            <a:r>
              <a:rPr lang="en-US" sz="2800" dirty="0" smtClean="0">
                <a:latin typeface="Garamond" pitchFamily="18" charset="0"/>
              </a:rPr>
              <a:t>Support System</a:t>
            </a:r>
          </a:p>
          <a:p>
            <a:endParaRPr lang="en-US" dirty="0"/>
          </a:p>
        </p:txBody>
      </p:sp>
      <p:pic>
        <p:nvPicPr>
          <p:cNvPr id="1029" name="Picture 5" descr="D:\Users\michelle.donohue\AppData\Local\Microsoft\Windows\Temporary Internet Files\Content.IE5\IX2WVPPK\MP900381098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667000"/>
            <a:ext cx="28956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Users\michelle.donohue\AppData\Local\Microsoft\Windows\Temporary Internet Files\Content.IE5\182R7U1K\MP900400362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429000"/>
            <a:ext cx="2081784" cy="312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554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125</Words>
  <Application>Microsoft Office PowerPoint</Application>
  <PresentationFormat>On-screen Show (4:3)</PresentationFormat>
  <Paragraphs>22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 Success and Retention  African American Students  Ms. Ekua Armah </vt:lpstr>
      <vt:lpstr>Introduction</vt:lpstr>
      <vt:lpstr>Survey</vt:lpstr>
      <vt:lpstr>Focus Group</vt:lpstr>
      <vt:lpstr>Recommendations</vt:lpstr>
    </vt:vector>
  </TitlesOfParts>
  <Company>wvmccd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Success and Retention amongst African American Students</dc:title>
  <dc:creator>WVMCCD</dc:creator>
  <cp:lastModifiedBy>Michelle Donohue</cp:lastModifiedBy>
  <cp:revision>11</cp:revision>
  <dcterms:created xsi:type="dcterms:W3CDTF">2012-04-23T22:43:17Z</dcterms:created>
  <dcterms:modified xsi:type="dcterms:W3CDTF">2013-12-09T21:20:09Z</dcterms:modified>
</cp:coreProperties>
</file>