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5" r:id="rId3"/>
    <p:sldId id="294" r:id="rId4"/>
    <p:sldId id="269" r:id="rId5"/>
    <p:sldId id="298" r:id="rId6"/>
    <p:sldId id="272" r:id="rId7"/>
    <p:sldId id="287" r:id="rId8"/>
    <p:sldId id="256" r:id="rId9"/>
    <p:sldId id="275" r:id="rId10"/>
    <p:sldId id="277" r:id="rId11"/>
    <p:sldId id="288" r:id="rId12"/>
    <p:sldId id="282" r:id="rId13"/>
    <p:sldId id="283" r:id="rId14"/>
    <p:sldId id="303" r:id="rId15"/>
    <p:sldId id="291" r:id="rId16"/>
    <p:sldId id="300" r:id="rId17"/>
    <p:sldId id="302" r:id="rId18"/>
    <p:sldId id="301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0D"/>
    <a:srgbClr val="C0BC00"/>
    <a:srgbClr val="25A3C1"/>
    <a:srgbClr val="A50021"/>
    <a:srgbClr val="006699"/>
    <a:srgbClr val="003366"/>
    <a:srgbClr val="80000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276" y="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2FBB4-EF54-DB41-8C9C-2C0C92876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5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64005-3554-964C-BB2C-1B9E615392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9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3D9E7-1104-0044-81E7-D1BADDD7B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01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70D83-469C-9141-BD5A-2A13F463D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2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4BE03-7D2A-204E-8A30-4BFF582DD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0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599E4-CB73-9341-A20E-BBAAAFBF1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95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A8025-47BE-6744-BCE6-9507AB5FC0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04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1AB77-7A55-B948-88EA-A0F0FDB8B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58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249BC-5FE6-0549-BEEF-75400AEBB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8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0EAC4-E8C4-A540-9A14-41430DAD8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3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ED560-4F17-C142-A72A-5C307A33A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7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5817F78-E293-AD46-9D66-AE6ADCDBB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HI Cover.ai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HI Graphic Main.ai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228600" y="4953000"/>
            <a:ext cx="655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Education, Training &amp; </a:t>
            </a:r>
            <a:b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Resource Development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152400" y="533400"/>
            <a:ext cx="6248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Health Awareness Outreach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1600200"/>
            <a:ext cx="2514600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Kognit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6400"/>
            <a:ext cx="2362200" cy="53275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1000" y="2373868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August 2012 – </a:t>
            </a:r>
            <a:r>
              <a:rPr lang="en-US" sz="2000" dirty="0" err="1">
                <a:solidFill>
                  <a:schemeClr val="bg1"/>
                </a:solidFill>
                <a:latin typeface="Arial"/>
                <a:cs typeface="Arial"/>
              </a:rPr>
              <a:t>Kognito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 At-Risk Online Training Initiated (3 modules)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81000" y="2924890"/>
            <a:ext cx="7620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April 2013 – Completion Rates after three major campaigns: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990600" y="3324761"/>
            <a:ext cx="64008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At-Risk Friends/Student Module       415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At-Risk Faculty/Staff Module             61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At-Risk Veteran</a:t>
            </a:r>
            <a:r>
              <a:rPr lang="ja-JP" altLang="en-US" sz="2000" dirty="0" smtClean="0">
                <a:solidFill>
                  <a:schemeClr val="bg1"/>
                </a:solidFill>
                <a:latin typeface="Arial"/>
                <a:cs typeface="Arial"/>
              </a:rPr>
              <a:t>’</a:t>
            </a: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s Module                 13</a:t>
            </a:r>
            <a:endParaRPr lang="en-US" sz="20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Picture 10" descr="faculty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800600"/>
            <a:ext cx="6359647" cy="17526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152400" y="533400"/>
            <a:ext cx="6248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Health Awareness Outreach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876961"/>
            <a:ext cx="4756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Fall 2013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– Three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new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training modules!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43000" y="2438400"/>
            <a:ext cx="64008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LGBTQ for Faculty &amp; Staff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LGBTQ for Students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Veterans Peer-to-Peer</a:t>
            </a:r>
          </a:p>
        </p:txBody>
      </p:sp>
      <p:pic>
        <p:nvPicPr>
          <p:cNvPr id="6" name="Picture 6" descr="Kognito_for_college_student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7862673" cy="19050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447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28600" y="16002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College-Wide Events: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2057400"/>
            <a:ext cx="85344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August 2012 – All College Day Suicide Prevention Training (60)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October 2012 – Depression Screening Day (13)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October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2012 – </a:t>
            </a:r>
            <a:r>
              <a:rPr lang="ja-JP" altLang="en-US" sz="2000" dirty="0">
                <a:solidFill>
                  <a:schemeClr val="bg1"/>
                </a:solidFill>
                <a:latin typeface="Arial"/>
                <a:cs typeface="Arial"/>
              </a:rPr>
              <a:t>“</a:t>
            </a: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Wong Flew Over the Cuckoo</a:t>
            </a:r>
            <a:r>
              <a:rPr lang="ja-JP" altLang="en-US" sz="2000" dirty="0">
                <a:solidFill>
                  <a:schemeClr val="bg1"/>
                </a:solidFill>
                <a:latin typeface="Arial"/>
                <a:cs typeface="Arial"/>
              </a:rPr>
              <a:t>’</a:t>
            </a: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s Nest</a:t>
            </a:r>
            <a:r>
              <a:rPr lang="ja-JP" altLang="en-US" sz="2000" dirty="0">
                <a:solidFill>
                  <a:schemeClr val="bg1"/>
                </a:solidFill>
                <a:latin typeface="Arial"/>
                <a:cs typeface="Arial"/>
              </a:rPr>
              <a:t>”</a:t>
            </a: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 presentation (70</a:t>
            </a: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December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2012 – QPR Training at SJCC (50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January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2013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– All College Day Civility Workshop (80)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February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2013 – NAMI </a:t>
            </a:r>
            <a:r>
              <a:rPr lang="ja-JP" altLang="en-US" sz="2000" dirty="0">
                <a:solidFill>
                  <a:schemeClr val="bg1"/>
                </a:solidFill>
                <a:latin typeface="Arial"/>
                <a:cs typeface="Arial"/>
              </a:rPr>
              <a:t>“</a:t>
            </a: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In Our Own Voice</a:t>
            </a:r>
            <a:r>
              <a:rPr lang="ja-JP" altLang="en-US" sz="2000" dirty="0">
                <a:solidFill>
                  <a:schemeClr val="bg1"/>
                </a:solidFill>
                <a:latin typeface="Arial"/>
                <a:cs typeface="Arial"/>
              </a:rPr>
              <a:t>”</a:t>
            </a: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 (175</a:t>
            </a: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April 2013 – Wheel of Wellness Event (60)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May 2013 – National College Health Assessment (559)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August 2013 – All College Day Mental Health Showcase (100)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October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2013 – Send Silence Packing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(1,500+)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ja-JP" sz="2000" dirty="0">
              <a:solidFill>
                <a:schemeClr val="bg1"/>
              </a:solidFill>
              <a:latin typeface="Myriad Pro"/>
              <a:cs typeface="Myriad Pro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sz="2000" dirty="0">
              <a:solidFill>
                <a:schemeClr val="bg1"/>
              </a:solidFill>
              <a:latin typeface="Myriad Pro"/>
              <a:cs typeface="Myriad Pro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ja-JP" sz="2000" dirty="0">
              <a:solidFill>
                <a:schemeClr val="bg1"/>
              </a:solidFill>
              <a:latin typeface="Myriad Pro"/>
              <a:cs typeface="Myriad Pro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sz="2000" dirty="0" smtClean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52400" y="533400"/>
            <a:ext cx="6248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Health Awareness Outreach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228600" y="1752600"/>
            <a:ext cx="89154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Associated Student Organization (ASO); Health &amp; Wellness Subcommittee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Kognito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At-Risk Modules – Promoted by Students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Focus Groups – Student Veterans; Puente Students; SUCCESS Students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NAMI on Campus Club – initiated/run by students</a:t>
            </a: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-838200" y="533400"/>
            <a:ext cx="8382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Peer Resource Development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733800"/>
            <a:ext cx="4114800" cy="2732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4953000"/>
            <a:ext cx="73914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Behavioral Assessment &amp;  Intervention Plan Development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581400" y="1905000"/>
            <a:ext cx="4953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MHSAC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sz="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Weekly Educational Focus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Monthly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Student of Concern F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orum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Assisting the Distressed Student Guide</a:t>
            </a: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533400"/>
            <a:ext cx="876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latin typeface="Arial"/>
                <a:cs typeface="Arial"/>
              </a:rPr>
              <a:t>Mental Health Services Advisory </a:t>
            </a:r>
            <a:r>
              <a:rPr lang="en-US" sz="3200" b="1" dirty="0" smtClean="0">
                <a:solidFill>
                  <a:schemeClr val="bg1"/>
                </a:solidFill>
                <a:latin typeface="Arial"/>
                <a:cs typeface="Arial"/>
              </a:rPr>
              <a:t>Committee</a:t>
            </a:r>
            <a:endParaRPr lang="en-US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" name="Picture 1" descr="MHSAC Car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1905000" cy="331838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81000" y="5715000"/>
            <a:ext cx="7463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Multidisciplinary team includes: Faculty, Staff, Administrators, Students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WVMCCD Police, and Student Support Services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6200" y="4572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Do you know a student of concern?</a:t>
            </a:r>
            <a:endParaRPr lang="en-US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343400" y="2786896"/>
            <a:ext cx="44196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Students of Concern Process Map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Monthly Tracker 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Quarterly Summary Report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Incident Report Form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19600" y="1600200"/>
            <a:ext cx="3645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</a:rPr>
              <a:t>Behavioral Assessment </a:t>
            </a:r>
          </a:p>
          <a:p>
            <a:r>
              <a:rPr lang="en-US" sz="2400" b="1" dirty="0" smtClean="0">
                <a:solidFill>
                  <a:srgbClr val="FFFFFF"/>
                </a:solidFill>
              </a:rPr>
              <a:t>And Intervention Plan</a:t>
            </a:r>
          </a:p>
        </p:txBody>
      </p:sp>
      <p:pic>
        <p:nvPicPr>
          <p:cNvPr id="6" name="Picture 5" descr="Screen Shot 2013-10-09 at 1.51.37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3821151" cy="518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953000"/>
            <a:ext cx="54864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Integrated Clinical &amp; </a:t>
            </a:r>
            <a:b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Mental Health Care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57200" y="1828800"/>
            <a:ext cx="79248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Participated in National College Depression Partnership (NCDP)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All students screened for depression during initial visit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Mental Health referral initiated if indicated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Home of Mental Health Graduate Internship Program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sz="20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0" y="533400"/>
            <a:ext cx="5715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Student Health Services</a:t>
            </a:r>
          </a:p>
        </p:txBody>
      </p:sp>
      <p:pic>
        <p:nvPicPr>
          <p:cNvPr id="2" name="Picture 1" descr="Screen Shot 2013-10-07 at 1.07.24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52" y="3886200"/>
            <a:ext cx="5343148" cy="263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76200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Four Graduate Interns (MSW, MFT)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Co-located and supervised within Health Services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pproximately 80 hours of Personal Counseling provided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Graduate Projects – Focus Groups; NAMI on Campus</a:t>
            </a:r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0" y="381000"/>
            <a:ext cx="9677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3400" b="1" dirty="0">
                <a:solidFill>
                  <a:schemeClr val="bg1"/>
                </a:solidFill>
                <a:latin typeface="Arial"/>
                <a:cs typeface="Arial"/>
              </a:rPr>
              <a:t>Mental Health Graduate </a:t>
            </a:r>
            <a:r>
              <a:rPr lang="en-US" sz="3400" b="1" dirty="0" smtClean="0">
                <a:solidFill>
                  <a:schemeClr val="bg1"/>
                </a:solidFill>
                <a:latin typeface="Arial"/>
                <a:cs typeface="Arial"/>
              </a:rPr>
              <a:t>Internship </a:t>
            </a:r>
            <a:r>
              <a:rPr lang="en-US" sz="3400" b="1" dirty="0">
                <a:solidFill>
                  <a:schemeClr val="bg1"/>
                </a:solidFill>
                <a:latin typeface="Arial"/>
                <a:cs typeface="Arial"/>
              </a:rPr>
              <a:t>Program</a:t>
            </a:r>
          </a:p>
        </p:txBody>
      </p:sp>
      <p:pic>
        <p:nvPicPr>
          <p:cNvPr id="4" name="Picture 3" descr="Screen Shot 2013-10-11 at 2.48.40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553147"/>
            <a:ext cx="4572000" cy="246665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470894" y="6172200"/>
            <a:ext cx="63323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“Coming to talk to you untangles these thoughts I have in my head.”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 – WVC Student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5"/>
          <p:cNvSpPr txBox="1"/>
          <p:nvPr/>
        </p:nvSpPr>
        <p:spPr>
          <a:xfrm>
            <a:off x="1905000" y="5181600"/>
            <a:ext cx="2057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kern="1200" dirty="0" smtClean="0">
                <a:solidFill>
                  <a:schemeClr val="bg1"/>
                </a:solidFill>
              </a:rPr>
              <a:t>“Healing”</a:t>
            </a:r>
          </a:p>
          <a:p>
            <a:r>
              <a:rPr lang="en-US" altLang="zh-TW" sz="3600" kern="1200" dirty="0" smtClean="0">
                <a:solidFill>
                  <a:schemeClr val="bg1"/>
                </a:solidFill>
              </a:rPr>
              <a:t> 2013. 9</a:t>
            </a:r>
            <a:endParaRPr lang="zh-TW" altLang="en-US" sz="3600" kern="1200" dirty="0">
              <a:solidFill>
                <a:schemeClr val="bg1"/>
              </a:solidFill>
            </a:endParaRPr>
          </a:p>
        </p:txBody>
      </p:sp>
      <p:pic>
        <p:nvPicPr>
          <p:cNvPr id="5" name="內容版面配置區 3" descr="IMAG1372_1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676400"/>
            <a:ext cx="2714626" cy="480060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381000"/>
            <a:ext cx="9677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3400" b="1" dirty="0">
                <a:solidFill>
                  <a:schemeClr val="bg1"/>
                </a:solidFill>
                <a:latin typeface="Arial"/>
                <a:cs typeface="Arial"/>
              </a:rPr>
              <a:t>Mental Health Graduate </a:t>
            </a:r>
            <a:r>
              <a:rPr lang="en-US" sz="3400" b="1" dirty="0" smtClean="0">
                <a:solidFill>
                  <a:schemeClr val="bg1"/>
                </a:solidFill>
                <a:latin typeface="Arial"/>
                <a:cs typeface="Arial"/>
              </a:rPr>
              <a:t>Internship </a:t>
            </a:r>
            <a:r>
              <a:rPr lang="en-US" sz="3400" b="1" dirty="0">
                <a:solidFill>
                  <a:schemeClr val="bg1"/>
                </a:solidFill>
                <a:latin typeface="Arial"/>
                <a:cs typeface="Arial"/>
              </a:rPr>
              <a:t>Program</a:t>
            </a:r>
          </a:p>
        </p:txBody>
      </p:sp>
      <p:pic>
        <p:nvPicPr>
          <p:cNvPr id="3" name="Picture 2" descr="DSC_042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4523090" cy="300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7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90678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Formulate County Mental </a:t>
            </a:r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Health </a:t>
            </a:r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Referral</a:t>
            </a:r>
          </a:p>
        </p:txBody>
      </p:sp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533400" y="1828800"/>
            <a:ext cx="8001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Hosted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Regional Strategizing Forum November 2012 (50 attendees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Will host November 2013 Regional Strategizing Forum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Developing Warm</a:t>
            </a:r>
            <a:r>
              <a:rPr lang="en-US" altLang="ja-JP" sz="2000" dirty="0">
                <a:solidFill>
                  <a:schemeClr val="bg1"/>
                </a:solidFill>
                <a:latin typeface="Arial"/>
                <a:cs typeface="Arial"/>
              </a:rPr>
              <a:t>-Hand Referral </a:t>
            </a:r>
            <a:r>
              <a:rPr lang="en-US" altLang="ja-JP" sz="2000" dirty="0" smtClean="0">
                <a:solidFill>
                  <a:schemeClr val="bg1"/>
                </a:solidFill>
                <a:latin typeface="Arial"/>
                <a:cs typeface="Arial"/>
              </a:rPr>
              <a:t>Process to County Mental Health</a:t>
            </a:r>
            <a:endParaRPr lang="en-US" altLang="ja-JP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6627" name="Picture 1" descr="480202_497315276990155_1009490282_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110" y="3350310"/>
            <a:ext cx="2440890" cy="244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2" descr="mhpsd_lookup_hom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18" y="3352800"/>
            <a:ext cx="3535082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1249363" y="5867400"/>
            <a:ext cx="6292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3600" dirty="0" err="1">
                <a:solidFill>
                  <a:schemeClr val="bg1"/>
                </a:solidFill>
                <a:latin typeface="Arial"/>
                <a:cs typeface="Arial"/>
              </a:rPr>
              <a:t>CCCStudentMentalHealth.org</a:t>
            </a:r>
            <a:endParaRPr lang="en-US" altLang="ja-JP" sz="3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1" hangingPunct="1"/>
            <a:endParaRPr 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Building Momentum into the Future</a:t>
            </a:r>
            <a:endParaRPr lang="en-US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1269" y="1524000"/>
            <a:ext cx="72844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Institutional Commitment </a:t>
            </a:r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to </a:t>
            </a:r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Embrace a Campus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Culture of Student Mental Health Support</a:t>
            </a:r>
            <a:endParaRPr lang="en-US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dirty="0"/>
          </a:p>
        </p:txBody>
      </p:sp>
      <p:pic>
        <p:nvPicPr>
          <p:cNvPr id="8" name="Picture 7" descr="SSP-0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38857"/>
            <a:ext cx="6172200" cy="4114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713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Building Momentum into the Future</a:t>
            </a:r>
            <a:endParaRPr lang="en-US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1269" y="1524000"/>
            <a:ext cx="72844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Institutional Commitment </a:t>
            </a:r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to </a:t>
            </a:r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Embrace a Campus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Culture of Student Mental Health Support</a:t>
            </a:r>
            <a:endParaRPr lang="en-US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3000" y="2900065"/>
            <a:ext cx="8305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 Mental Health Services </a:t>
            </a:r>
            <a:r>
              <a:rPr lang="en-US" sz="2400" smtClean="0">
                <a:solidFill>
                  <a:schemeClr val="bg1"/>
                </a:solidFill>
                <a:latin typeface="Arial"/>
                <a:cs typeface="Arial"/>
              </a:rPr>
              <a:t>Advisory Committee</a:t>
            </a:r>
            <a:endParaRPr lang="en-US" sz="2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 Behavioral Assessment and Intervention Plan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 Graduate </a:t>
            </a: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Intern 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Program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Student Health Services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438400"/>
            <a:ext cx="2425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Sustainability of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:</a:t>
            </a:r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579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Building Momentum into the Future</a:t>
            </a:r>
            <a:endParaRPr lang="en-US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1269" y="1524000"/>
            <a:ext cx="72844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Institutional Commitment </a:t>
            </a:r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to </a:t>
            </a:r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Embrace a Campus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/>
                <a:cs typeface="Arial"/>
              </a:rPr>
              <a:t>Culture of Student Mental Health Support</a:t>
            </a:r>
            <a:endParaRPr lang="en-US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dirty="0"/>
          </a:p>
        </p:txBody>
      </p:sp>
      <p:pic>
        <p:nvPicPr>
          <p:cNvPr id="8" name="Picture 7" descr="SSP-0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38857"/>
            <a:ext cx="6172200" cy="4114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896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7484</TotalTime>
  <Words>536</Words>
  <Application>Microsoft Office PowerPoint</Application>
  <PresentationFormat>On-screen Show (4:3)</PresentationFormat>
  <Paragraphs>82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Behavioral Assessment &amp;  Intervention Plan Development</vt:lpstr>
      <vt:lpstr>PowerPoint Presentation</vt:lpstr>
      <vt:lpstr>PowerPoint Presentation</vt:lpstr>
      <vt:lpstr>Integrated Clinical &amp;  Mental Health Care</vt:lpstr>
      <vt:lpstr>PowerPoint Presentation</vt:lpstr>
      <vt:lpstr>PowerPoint Presentation</vt:lpstr>
      <vt:lpstr>PowerPoint Presentation</vt:lpstr>
      <vt:lpstr>Formulate County Mental Health Referral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Education Training &amp; Resource Development</dc:title>
  <dc:creator>Dan</dc:creator>
  <cp:lastModifiedBy>is support</cp:lastModifiedBy>
  <cp:revision>118</cp:revision>
  <dcterms:created xsi:type="dcterms:W3CDTF">2013-04-10T15:43:45Z</dcterms:created>
  <dcterms:modified xsi:type="dcterms:W3CDTF">2013-10-14T16:38:28Z</dcterms:modified>
</cp:coreProperties>
</file>