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9"/>
  </p:notesMasterIdLst>
  <p:handoutMasterIdLst>
    <p:handoutMasterId r:id="rId20"/>
  </p:handoutMasterIdLst>
  <p:sldIdLst>
    <p:sldId id="256" r:id="rId2"/>
    <p:sldId id="257" r:id="rId3"/>
    <p:sldId id="293" r:id="rId4"/>
    <p:sldId id="285" r:id="rId5"/>
    <p:sldId id="261" r:id="rId6"/>
    <p:sldId id="262" r:id="rId7"/>
    <p:sldId id="258" r:id="rId8"/>
    <p:sldId id="286" r:id="rId9"/>
    <p:sldId id="292" r:id="rId10"/>
    <p:sldId id="291" r:id="rId11"/>
    <p:sldId id="294" r:id="rId12"/>
    <p:sldId id="264" r:id="rId13"/>
    <p:sldId id="290" r:id="rId14"/>
    <p:sldId id="296" r:id="rId15"/>
    <p:sldId id="295" r:id="rId16"/>
    <p:sldId id="279" r:id="rId17"/>
    <p:sldId id="28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F0F4"/>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013"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C4350B2-C551-40D2-B65B-ADB9A1C5B23F}" type="datetimeFigureOut">
              <a:rPr lang="en-US" smtClean="0"/>
              <a:t>12/17/2013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C76717-4280-49FA-A681-9A586FDF91E8}" type="slidenum">
              <a:rPr lang="en-US" smtClean="0"/>
              <a:t>‹#›</a:t>
            </a:fld>
            <a:endParaRPr lang="en-US"/>
          </a:p>
        </p:txBody>
      </p:sp>
    </p:spTree>
    <p:extLst>
      <p:ext uri="{BB962C8B-B14F-4D97-AF65-F5344CB8AC3E}">
        <p14:creationId xmlns:p14="http://schemas.microsoft.com/office/powerpoint/2010/main" val="85322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BEF83F-AA32-49E9-AEC4-8DE7B1BF7005}" type="datetimeFigureOut">
              <a:rPr lang="en-US" smtClean="0"/>
              <a:t>12/17/2013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6EBC63-4825-4430-B9AE-56241A7518A3}" type="slidenum">
              <a:rPr lang="en-US" smtClean="0"/>
              <a:t>‹#›</a:t>
            </a:fld>
            <a:endParaRPr lang="en-US"/>
          </a:p>
        </p:txBody>
      </p:sp>
    </p:spTree>
    <p:extLst>
      <p:ext uri="{BB962C8B-B14F-4D97-AF65-F5344CB8AC3E}">
        <p14:creationId xmlns:p14="http://schemas.microsoft.com/office/powerpoint/2010/main" val="2109075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EBC63-4825-4430-B9AE-56241A7518A3}" type="slidenum">
              <a:rPr lang="en-US" smtClean="0"/>
              <a:t>1</a:t>
            </a:fld>
            <a:endParaRPr lang="en-US"/>
          </a:p>
        </p:txBody>
      </p:sp>
    </p:spTree>
    <p:extLst>
      <p:ext uri="{BB962C8B-B14F-4D97-AF65-F5344CB8AC3E}">
        <p14:creationId xmlns:p14="http://schemas.microsoft.com/office/powerpoint/2010/main" val="1484520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EBC63-4825-4430-B9AE-56241A7518A3}" type="slidenum">
              <a:rPr lang="en-US" smtClean="0"/>
              <a:t>2</a:t>
            </a:fld>
            <a:endParaRPr lang="en-US"/>
          </a:p>
        </p:txBody>
      </p:sp>
    </p:spTree>
    <p:extLst>
      <p:ext uri="{BB962C8B-B14F-4D97-AF65-F5344CB8AC3E}">
        <p14:creationId xmlns:p14="http://schemas.microsoft.com/office/powerpoint/2010/main" val="559724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were taken directly</a:t>
            </a:r>
            <a:r>
              <a:rPr lang="en-US" baseline="0" dirty="0" smtClean="0"/>
              <a:t> from the CBA/Handbooks….we can add or delete or just pick out the phrases we like most that convey the message we want to convey</a:t>
            </a:r>
            <a:endParaRPr lang="en-US" dirty="0"/>
          </a:p>
        </p:txBody>
      </p:sp>
      <p:sp>
        <p:nvSpPr>
          <p:cNvPr id="4" name="Slide Number Placeholder 3"/>
          <p:cNvSpPr>
            <a:spLocks noGrp="1"/>
          </p:cNvSpPr>
          <p:nvPr>
            <p:ph type="sldNum" sz="quarter" idx="10"/>
          </p:nvPr>
        </p:nvSpPr>
        <p:spPr/>
        <p:txBody>
          <a:bodyPr/>
          <a:lstStyle/>
          <a:p>
            <a:fld id="{756EBC63-4825-4430-B9AE-56241A7518A3}" type="slidenum">
              <a:rPr lang="en-US" smtClean="0"/>
              <a:t>3</a:t>
            </a:fld>
            <a:endParaRPr lang="en-US"/>
          </a:p>
        </p:txBody>
      </p:sp>
    </p:spTree>
    <p:extLst>
      <p:ext uri="{BB962C8B-B14F-4D97-AF65-F5344CB8AC3E}">
        <p14:creationId xmlns:p14="http://schemas.microsoft.com/office/powerpoint/2010/main" val="1715974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EBC63-4825-4430-B9AE-56241A7518A3}" type="slidenum">
              <a:rPr lang="en-US" smtClean="0"/>
              <a:t>4</a:t>
            </a:fld>
            <a:endParaRPr lang="en-US"/>
          </a:p>
        </p:txBody>
      </p:sp>
    </p:spTree>
    <p:extLst>
      <p:ext uri="{BB962C8B-B14F-4D97-AF65-F5344CB8AC3E}">
        <p14:creationId xmlns:p14="http://schemas.microsoft.com/office/powerpoint/2010/main" val="1476251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EBC63-4825-4430-B9AE-56241A7518A3}" type="slidenum">
              <a:rPr lang="en-US" smtClean="0"/>
              <a:t>5</a:t>
            </a:fld>
            <a:endParaRPr lang="en-US"/>
          </a:p>
        </p:txBody>
      </p:sp>
    </p:spTree>
    <p:extLst>
      <p:ext uri="{BB962C8B-B14F-4D97-AF65-F5344CB8AC3E}">
        <p14:creationId xmlns:p14="http://schemas.microsoft.com/office/powerpoint/2010/main" val="3037181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EBC63-4825-4430-B9AE-56241A7518A3}" type="slidenum">
              <a:rPr lang="en-US" smtClean="0"/>
              <a:t>6</a:t>
            </a:fld>
            <a:endParaRPr lang="en-US"/>
          </a:p>
        </p:txBody>
      </p:sp>
    </p:spTree>
    <p:extLst>
      <p:ext uri="{BB962C8B-B14F-4D97-AF65-F5344CB8AC3E}">
        <p14:creationId xmlns:p14="http://schemas.microsoft.com/office/powerpoint/2010/main" val="1920838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EBC63-4825-4430-B9AE-56241A7518A3}" type="slidenum">
              <a:rPr lang="en-US" smtClean="0"/>
              <a:t>7</a:t>
            </a:fld>
            <a:endParaRPr lang="en-US"/>
          </a:p>
        </p:txBody>
      </p:sp>
    </p:spTree>
    <p:extLst>
      <p:ext uri="{BB962C8B-B14F-4D97-AF65-F5344CB8AC3E}">
        <p14:creationId xmlns:p14="http://schemas.microsoft.com/office/powerpoint/2010/main" val="2067263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EBC63-4825-4430-B9AE-56241A7518A3}" type="slidenum">
              <a:rPr lang="en-US" smtClean="0"/>
              <a:t>8</a:t>
            </a:fld>
            <a:endParaRPr lang="en-US"/>
          </a:p>
        </p:txBody>
      </p:sp>
    </p:spTree>
    <p:extLst>
      <p:ext uri="{BB962C8B-B14F-4D97-AF65-F5344CB8AC3E}">
        <p14:creationId xmlns:p14="http://schemas.microsoft.com/office/powerpoint/2010/main" val="2835518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EBC63-4825-4430-B9AE-56241A7518A3}" type="slidenum">
              <a:rPr lang="en-US" smtClean="0"/>
              <a:t>9</a:t>
            </a:fld>
            <a:endParaRPr lang="en-US"/>
          </a:p>
        </p:txBody>
      </p:sp>
    </p:spTree>
    <p:extLst>
      <p:ext uri="{BB962C8B-B14F-4D97-AF65-F5344CB8AC3E}">
        <p14:creationId xmlns:p14="http://schemas.microsoft.com/office/powerpoint/2010/main" val="2583940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EBC63-4825-4430-B9AE-56241A7518A3}" type="slidenum">
              <a:rPr lang="en-US" smtClean="0"/>
              <a:t>10</a:t>
            </a:fld>
            <a:endParaRPr lang="en-US"/>
          </a:p>
        </p:txBody>
      </p:sp>
    </p:spTree>
    <p:extLst>
      <p:ext uri="{BB962C8B-B14F-4D97-AF65-F5344CB8AC3E}">
        <p14:creationId xmlns:p14="http://schemas.microsoft.com/office/powerpoint/2010/main" val="39631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EBC63-4825-4430-B9AE-56241A7518A3}" type="slidenum">
              <a:rPr lang="en-US" smtClean="0"/>
              <a:t>11</a:t>
            </a:fld>
            <a:endParaRPr lang="en-US"/>
          </a:p>
        </p:txBody>
      </p:sp>
    </p:spTree>
    <p:extLst>
      <p:ext uri="{BB962C8B-B14F-4D97-AF65-F5344CB8AC3E}">
        <p14:creationId xmlns:p14="http://schemas.microsoft.com/office/powerpoint/2010/main" val="2704352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EBC63-4825-4430-B9AE-56241A7518A3}" type="slidenum">
              <a:rPr lang="en-US" smtClean="0"/>
              <a:t>12</a:t>
            </a:fld>
            <a:endParaRPr lang="en-US"/>
          </a:p>
        </p:txBody>
      </p:sp>
    </p:spTree>
    <p:extLst>
      <p:ext uri="{BB962C8B-B14F-4D97-AF65-F5344CB8AC3E}">
        <p14:creationId xmlns:p14="http://schemas.microsoft.com/office/powerpoint/2010/main" val="907662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EBC63-4825-4430-B9AE-56241A7518A3}" type="slidenum">
              <a:rPr lang="en-US" smtClean="0"/>
              <a:t>13</a:t>
            </a:fld>
            <a:endParaRPr lang="en-US"/>
          </a:p>
        </p:txBody>
      </p:sp>
    </p:spTree>
    <p:extLst>
      <p:ext uri="{BB962C8B-B14F-4D97-AF65-F5344CB8AC3E}">
        <p14:creationId xmlns:p14="http://schemas.microsoft.com/office/powerpoint/2010/main" val="1675176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EBC63-4825-4430-B9AE-56241A7518A3}" type="slidenum">
              <a:rPr lang="en-US" smtClean="0"/>
              <a:t>14</a:t>
            </a:fld>
            <a:endParaRPr lang="en-US"/>
          </a:p>
        </p:txBody>
      </p:sp>
    </p:spTree>
    <p:extLst>
      <p:ext uri="{BB962C8B-B14F-4D97-AF65-F5344CB8AC3E}">
        <p14:creationId xmlns:p14="http://schemas.microsoft.com/office/powerpoint/2010/main" val="3318309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EBC63-4825-4430-B9AE-56241A7518A3}" type="slidenum">
              <a:rPr lang="en-US" smtClean="0"/>
              <a:t>15</a:t>
            </a:fld>
            <a:endParaRPr lang="en-US"/>
          </a:p>
        </p:txBody>
      </p:sp>
    </p:spTree>
    <p:extLst>
      <p:ext uri="{BB962C8B-B14F-4D97-AF65-F5344CB8AC3E}">
        <p14:creationId xmlns:p14="http://schemas.microsoft.com/office/powerpoint/2010/main" val="15407762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EBC63-4825-4430-B9AE-56241A7518A3}" type="slidenum">
              <a:rPr lang="en-US" smtClean="0"/>
              <a:t>16</a:t>
            </a:fld>
            <a:endParaRPr lang="en-US"/>
          </a:p>
        </p:txBody>
      </p:sp>
    </p:spTree>
    <p:extLst>
      <p:ext uri="{BB962C8B-B14F-4D97-AF65-F5344CB8AC3E}">
        <p14:creationId xmlns:p14="http://schemas.microsoft.com/office/powerpoint/2010/main" val="30966160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EBC63-4825-4430-B9AE-56241A7518A3}" type="slidenum">
              <a:rPr lang="en-US" smtClean="0"/>
              <a:t>17</a:t>
            </a:fld>
            <a:endParaRPr lang="en-US"/>
          </a:p>
        </p:txBody>
      </p:sp>
    </p:spTree>
    <p:extLst>
      <p:ext uri="{BB962C8B-B14F-4D97-AF65-F5344CB8AC3E}">
        <p14:creationId xmlns:p14="http://schemas.microsoft.com/office/powerpoint/2010/main" val="31834024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738FBB7-5BDE-43F7-8775-15236C353287}" type="datetimeFigureOut">
              <a:rPr lang="en-US" smtClean="0"/>
              <a:t>12/17/2013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EA7A4D3-7BEC-4BEF-A38B-6A31D690A7E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38FBB7-5BDE-43F7-8775-15236C353287}" type="datetimeFigureOut">
              <a:rPr lang="en-US" smtClean="0"/>
              <a:t>12/17/2013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EA7A4D3-7BEC-4BEF-A38B-6A31D690A7EF}"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738FBB7-5BDE-43F7-8775-15236C353287}" type="datetimeFigureOut">
              <a:rPr lang="en-US" smtClean="0"/>
              <a:t>12/17/2013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EA7A4D3-7BEC-4BEF-A38B-6A31D690A7EF}"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738FBB7-5BDE-43F7-8775-15236C353287}" type="datetimeFigureOut">
              <a:rPr lang="en-US" smtClean="0"/>
              <a:t>12/17/2013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EA7A4D3-7BEC-4BEF-A38B-6A31D690A7EF}"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738FBB7-5BDE-43F7-8775-15236C353287}" type="datetimeFigureOut">
              <a:rPr lang="en-US" smtClean="0"/>
              <a:t>12/17/2013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EA7A4D3-7BEC-4BEF-A38B-6A31D690A7E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738FBB7-5BDE-43F7-8775-15236C353287}" type="datetimeFigureOut">
              <a:rPr lang="en-US" smtClean="0"/>
              <a:t>12/17/2013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EA7A4D3-7BEC-4BEF-A38B-6A31D690A7EF}"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738FBB7-5BDE-43F7-8775-15236C353287}" type="datetimeFigureOut">
              <a:rPr lang="en-US" smtClean="0"/>
              <a:t>12/17/2013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EA7A4D3-7BEC-4BEF-A38B-6A31D690A7E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738FBB7-5BDE-43F7-8775-15236C353287}" type="datetimeFigureOut">
              <a:rPr lang="en-US" smtClean="0"/>
              <a:t>12/17/2013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EA7A4D3-7BEC-4BEF-A38B-6A31D690A7E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738FBB7-5BDE-43F7-8775-15236C353287}" type="datetimeFigureOut">
              <a:rPr lang="en-US" smtClean="0"/>
              <a:t>12/17/2013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EA7A4D3-7BEC-4BEF-A38B-6A31D690A7EF}"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38FBB7-5BDE-43F7-8775-15236C353287}" type="datetimeFigureOut">
              <a:rPr lang="en-US" smtClean="0"/>
              <a:t>12/17/2013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EA7A4D3-7BEC-4BEF-A38B-6A31D690A7E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38FBB7-5BDE-43F7-8775-15236C353287}" type="datetimeFigureOut">
              <a:rPr lang="en-US" smtClean="0"/>
              <a:t>12/17/2013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EA7A4D3-7BEC-4BEF-A38B-6A31D690A7E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738FBB7-5BDE-43F7-8775-15236C353287}" type="datetimeFigureOut">
              <a:rPr lang="en-US" smtClean="0"/>
              <a:t>12/17/2013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EA7A4D3-7BEC-4BEF-A38B-6A31D690A7E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900" dirty="0" smtClean="0"/>
              <a:t>Evaluations:</a:t>
            </a:r>
            <a:r>
              <a:rPr lang="en-US" sz="5400" dirty="0" smtClean="0"/>
              <a:t> </a:t>
            </a:r>
            <a:r>
              <a:rPr lang="en-US" sz="4400" dirty="0" smtClean="0"/>
              <a:t/>
            </a:r>
            <a:br>
              <a:rPr lang="en-US" sz="4400" dirty="0" smtClean="0"/>
            </a:br>
            <a:r>
              <a:rPr lang="en-US" sz="4000" i="1" dirty="0"/>
              <a:t>A</a:t>
            </a:r>
            <a:r>
              <a:rPr lang="en-US" sz="4000" i="1" dirty="0" smtClean="0"/>
              <a:t>dministrative </a:t>
            </a:r>
            <a:br>
              <a:rPr lang="en-US" sz="4000" i="1" dirty="0" smtClean="0"/>
            </a:br>
            <a:r>
              <a:rPr lang="en-US" sz="4000" i="1" dirty="0" smtClean="0"/>
              <a:t>&amp; Classified Employees</a:t>
            </a:r>
            <a:endParaRPr lang="en-US" i="1" dirty="0"/>
          </a:p>
        </p:txBody>
      </p:sp>
      <p:sp>
        <p:nvSpPr>
          <p:cNvPr id="3" name="Subtitle 2"/>
          <p:cNvSpPr>
            <a:spLocks noGrp="1"/>
          </p:cNvSpPr>
          <p:nvPr>
            <p:ph type="subTitle" idx="1"/>
          </p:nvPr>
        </p:nvSpPr>
        <p:spPr/>
        <p:txBody>
          <a:bodyPr>
            <a:normAutofit/>
          </a:bodyPr>
          <a:lstStyle/>
          <a:p>
            <a:r>
              <a:rPr lang="en-US" sz="2000" dirty="0" smtClean="0"/>
              <a:t>West Valley-Mission CCD</a:t>
            </a:r>
          </a:p>
          <a:p>
            <a:r>
              <a:rPr lang="en-US" sz="2000" dirty="0" smtClean="0"/>
              <a:t>Human Resources Department</a:t>
            </a:r>
            <a:endParaRPr lang="en-US" sz="2000" dirty="0"/>
          </a:p>
        </p:txBody>
      </p:sp>
    </p:spTree>
    <p:extLst>
      <p:ext uri="{BB962C8B-B14F-4D97-AF65-F5344CB8AC3E}">
        <p14:creationId xmlns:p14="http://schemas.microsoft.com/office/powerpoint/2010/main" val="31457297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t>Objectives:</a:t>
            </a:r>
          </a:p>
          <a:p>
            <a:pPr lvl="1">
              <a:spcBef>
                <a:spcPts val="1200"/>
              </a:spcBef>
            </a:pPr>
            <a:r>
              <a:rPr lang="en-US" sz="2000" dirty="0" smtClean="0"/>
              <a:t>Purpose of Evaluations</a:t>
            </a:r>
          </a:p>
          <a:p>
            <a:pPr lvl="1">
              <a:spcBef>
                <a:spcPts val="1200"/>
              </a:spcBef>
            </a:pPr>
            <a:r>
              <a:rPr lang="en-US" sz="2000" dirty="0" smtClean="0"/>
              <a:t>Definitions</a:t>
            </a:r>
          </a:p>
          <a:p>
            <a:pPr lvl="1">
              <a:spcBef>
                <a:spcPts val="1200"/>
              </a:spcBef>
            </a:pPr>
            <a:r>
              <a:rPr lang="en-US" sz="2000" dirty="0" smtClean="0"/>
              <a:t>Evaluation Documents</a:t>
            </a:r>
          </a:p>
          <a:p>
            <a:pPr lvl="1">
              <a:spcBef>
                <a:spcPts val="1200"/>
              </a:spcBef>
            </a:pPr>
            <a:r>
              <a:rPr lang="en-US" sz="2000" dirty="0" smtClean="0"/>
              <a:t>Evaluation Cycles</a:t>
            </a:r>
          </a:p>
          <a:p>
            <a:pPr lvl="1">
              <a:spcBef>
                <a:spcPts val="1200"/>
              </a:spcBef>
            </a:pPr>
            <a:r>
              <a:rPr lang="en-US" sz="2000" dirty="0" smtClean="0"/>
              <a:t>Contents of the Evaluation</a:t>
            </a:r>
          </a:p>
          <a:p>
            <a:pPr lvl="1">
              <a:spcBef>
                <a:spcPts val="1200"/>
              </a:spcBef>
            </a:pPr>
            <a:r>
              <a:rPr lang="en-US" sz="2000" dirty="0" smtClean="0"/>
              <a:t>Immediate Supervisor </a:t>
            </a:r>
            <a:r>
              <a:rPr lang="en-US" sz="2000" dirty="0"/>
              <a:t>Responsibility</a:t>
            </a:r>
          </a:p>
          <a:p>
            <a:pPr lvl="1">
              <a:spcBef>
                <a:spcPts val="1200"/>
              </a:spcBef>
            </a:pPr>
            <a:r>
              <a:rPr lang="en-US" sz="2000" dirty="0" smtClean="0"/>
              <a:t>Human Resources</a:t>
            </a:r>
            <a:endParaRPr lang="en-US" sz="2000" dirty="0"/>
          </a:p>
          <a:p>
            <a:pPr lvl="1">
              <a:spcBef>
                <a:spcPts val="1200"/>
              </a:spcBef>
            </a:pPr>
            <a:r>
              <a:rPr lang="en-US" sz="2000" dirty="0" smtClean="0"/>
              <a:t>Contact </a:t>
            </a:r>
            <a:r>
              <a:rPr lang="en-US" sz="2000" dirty="0"/>
              <a:t>Information</a:t>
            </a:r>
          </a:p>
          <a:p>
            <a:pPr lvl="1">
              <a:spcBef>
                <a:spcPts val="1200"/>
              </a:spcBef>
            </a:pPr>
            <a:r>
              <a:rPr lang="en-US" sz="2000" dirty="0" smtClean="0"/>
              <a:t>Questions</a:t>
            </a:r>
          </a:p>
        </p:txBody>
      </p:sp>
      <p:sp>
        <p:nvSpPr>
          <p:cNvPr id="2" name="Title 1"/>
          <p:cNvSpPr>
            <a:spLocks noGrp="1"/>
          </p:cNvSpPr>
          <p:nvPr>
            <p:ph type="title"/>
          </p:nvPr>
        </p:nvSpPr>
        <p:spPr/>
        <p:txBody>
          <a:bodyPr>
            <a:noAutofit/>
          </a:bodyPr>
          <a:lstStyle/>
          <a:p>
            <a:r>
              <a:rPr lang="en-US" sz="3200" b="1" dirty="0" smtClean="0"/>
              <a:t>Evaluations for Administrative &amp; Classified Employees</a:t>
            </a:r>
            <a:endParaRPr lang="en-US" sz="3200" b="1" dirty="0"/>
          </a:p>
        </p:txBody>
      </p:sp>
    </p:spTree>
    <p:extLst>
      <p:ext uri="{BB962C8B-B14F-4D97-AF65-F5344CB8AC3E}">
        <p14:creationId xmlns:p14="http://schemas.microsoft.com/office/powerpoint/2010/main" val="14767417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1600" dirty="0" smtClean="0"/>
              <a:t>To measure performance in an objective, unbiased manner; develop individual plans for improvement based on agreed-upon goals, strengths and weaknesses; evaluate growth and future career plans; encourage continuing participation in professional development and identify growth opportunities; and provide the opportunities for formal feedback.</a:t>
            </a:r>
          </a:p>
          <a:p>
            <a:endParaRPr lang="en-US" sz="1200" dirty="0" smtClean="0"/>
          </a:p>
          <a:p>
            <a:r>
              <a:rPr lang="en-US" sz="1600" dirty="0" smtClean="0"/>
              <a:t>Evaluations </a:t>
            </a:r>
            <a:r>
              <a:rPr lang="en-US" sz="1600" dirty="0"/>
              <a:t>should encourage excellence by providing a written assessment of work performance and should communicate performance standards to the position and encourage growth and improvement.</a:t>
            </a:r>
          </a:p>
          <a:p>
            <a:endParaRPr lang="en-US" sz="1200" dirty="0" smtClean="0"/>
          </a:p>
          <a:p>
            <a:r>
              <a:rPr lang="en-US" sz="1600" dirty="0" smtClean="0"/>
              <a:t>Evaluations should reflect </a:t>
            </a:r>
            <a:r>
              <a:rPr lang="en-US" sz="1600" dirty="0"/>
              <a:t>a constructive attempt to assess strengths and weaknesses, and to suggest ways in which </a:t>
            </a:r>
            <a:r>
              <a:rPr lang="en-US" sz="1600" dirty="0" smtClean="0"/>
              <a:t>skills</a:t>
            </a:r>
            <a:r>
              <a:rPr lang="en-US" sz="1600" dirty="0"/>
              <a:t>, </a:t>
            </a:r>
            <a:r>
              <a:rPr lang="en-US" sz="1600" dirty="0" smtClean="0"/>
              <a:t>relationships, </a:t>
            </a:r>
            <a:r>
              <a:rPr lang="en-US" sz="1600" dirty="0"/>
              <a:t>and professional knowledge can be enhanced.</a:t>
            </a:r>
          </a:p>
          <a:p>
            <a:endParaRPr lang="en-US" sz="1200" dirty="0" smtClean="0"/>
          </a:p>
          <a:p>
            <a:r>
              <a:rPr lang="en-US" sz="1600" dirty="0" smtClean="0"/>
              <a:t>Evaluations should reflect whether or not achievement of set goals/objectives have been met and should also include the agreed-upon goals/objectives for the next evaluation period.</a:t>
            </a:r>
            <a:endParaRPr lang="en-US" sz="1600" dirty="0"/>
          </a:p>
        </p:txBody>
      </p:sp>
      <p:sp>
        <p:nvSpPr>
          <p:cNvPr id="2" name="Title 1"/>
          <p:cNvSpPr>
            <a:spLocks noGrp="1"/>
          </p:cNvSpPr>
          <p:nvPr>
            <p:ph type="title"/>
          </p:nvPr>
        </p:nvSpPr>
        <p:spPr/>
        <p:txBody>
          <a:bodyPr>
            <a:normAutofit/>
          </a:bodyPr>
          <a:lstStyle/>
          <a:p>
            <a:r>
              <a:rPr lang="en-US" sz="3600" b="1" dirty="0" smtClean="0"/>
              <a:t>Purpose of Evaluations</a:t>
            </a:r>
            <a:endParaRPr lang="en-US" sz="3600" b="1" dirty="0"/>
          </a:p>
        </p:txBody>
      </p:sp>
    </p:spTree>
    <p:extLst>
      <p:ext uri="{BB962C8B-B14F-4D97-AF65-F5344CB8AC3E}">
        <p14:creationId xmlns:p14="http://schemas.microsoft.com/office/powerpoint/2010/main" val="1365039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u="sng" dirty="0" smtClean="0"/>
              <a:t>Educational Administrators</a:t>
            </a:r>
            <a:r>
              <a:rPr lang="en-US" dirty="0" smtClean="0"/>
              <a:t> </a:t>
            </a:r>
            <a:r>
              <a:rPr lang="en-US" i="1" dirty="0" smtClean="0"/>
              <a:t>(BP 7250</a:t>
            </a:r>
            <a:r>
              <a:rPr lang="en-US" i="1" dirty="0"/>
              <a:t>)</a:t>
            </a:r>
            <a:endParaRPr lang="en-US" dirty="0"/>
          </a:p>
          <a:p>
            <a:pPr lvl="1"/>
            <a:r>
              <a:rPr lang="en-US" sz="2000" dirty="0" smtClean="0"/>
              <a:t>“Educational administrators are those who exercise direct responsibility for supervising the operation of or formulating policy regarding the instructional or student services programs of the District.”  </a:t>
            </a:r>
            <a:r>
              <a:rPr lang="en-US" sz="1400" i="1" dirty="0"/>
              <a:t>- Reference Education Code Sections </a:t>
            </a:r>
            <a:r>
              <a:rPr lang="en-US" sz="1400" i="1" dirty="0" smtClean="0"/>
              <a:t>72411 et seq., 87002(b), and 87457-87460; Government Code Section 3540.1(g) and (m)</a:t>
            </a:r>
          </a:p>
          <a:p>
            <a:pPr lvl="1"/>
            <a:endParaRPr lang="en-US" sz="1200" i="1" dirty="0"/>
          </a:p>
          <a:p>
            <a:r>
              <a:rPr lang="en-US" u="sng" dirty="0" smtClean="0"/>
              <a:t>Classified Administrators</a:t>
            </a:r>
            <a:r>
              <a:rPr lang="en-US" dirty="0" smtClean="0"/>
              <a:t> </a:t>
            </a:r>
            <a:r>
              <a:rPr lang="en-US" i="1" dirty="0"/>
              <a:t>(BP </a:t>
            </a:r>
            <a:r>
              <a:rPr lang="en-US" i="1" dirty="0" smtClean="0"/>
              <a:t>7260</a:t>
            </a:r>
            <a:r>
              <a:rPr lang="en-US" i="1" dirty="0"/>
              <a:t>)</a:t>
            </a:r>
            <a:endParaRPr lang="en-US" dirty="0"/>
          </a:p>
          <a:p>
            <a:pPr lvl="1"/>
            <a:r>
              <a:rPr lang="en-US" sz="2000" dirty="0" smtClean="0"/>
              <a:t>“Classified administrators also have significant responsibility for formulating District policies or administering District programs other than the educational programs of the District.”  </a:t>
            </a:r>
            <a:r>
              <a:rPr lang="en-US" sz="1400" i="1" dirty="0"/>
              <a:t>- Reference </a:t>
            </a:r>
            <a:r>
              <a:rPr lang="en-US" sz="1400" i="1" dirty="0" smtClean="0"/>
              <a:t>Education Code Section 72411; Government </a:t>
            </a:r>
            <a:r>
              <a:rPr lang="en-US" sz="1400" i="1" dirty="0"/>
              <a:t>Code Section </a:t>
            </a:r>
            <a:r>
              <a:rPr lang="en-US" sz="1400" i="1" dirty="0" smtClean="0"/>
              <a:t>3540.1(g) and (m)</a:t>
            </a:r>
            <a:endParaRPr lang="en-US" sz="1400" dirty="0"/>
          </a:p>
        </p:txBody>
      </p:sp>
      <p:sp>
        <p:nvSpPr>
          <p:cNvPr id="2" name="Title 1"/>
          <p:cNvSpPr>
            <a:spLocks noGrp="1"/>
          </p:cNvSpPr>
          <p:nvPr>
            <p:ph type="title"/>
          </p:nvPr>
        </p:nvSpPr>
        <p:spPr/>
        <p:txBody>
          <a:bodyPr>
            <a:normAutofit/>
          </a:bodyPr>
          <a:lstStyle/>
          <a:p>
            <a:r>
              <a:rPr lang="en-US" sz="3200" b="1" dirty="0"/>
              <a:t>Definitions per </a:t>
            </a:r>
            <a:r>
              <a:rPr lang="en-US" sz="3200" b="1" dirty="0" smtClean="0"/>
              <a:t>Board Policy</a:t>
            </a:r>
            <a:r>
              <a:rPr lang="en-US" sz="3200" b="1" dirty="0"/>
              <a:t>:</a:t>
            </a:r>
            <a:endParaRPr lang="en-US" sz="3200" dirty="0"/>
          </a:p>
        </p:txBody>
      </p:sp>
    </p:spTree>
    <p:extLst>
      <p:ext uri="{BB962C8B-B14F-4D97-AF65-F5344CB8AC3E}">
        <p14:creationId xmlns:p14="http://schemas.microsoft.com/office/powerpoint/2010/main" val="2937567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u="sng" dirty="0" smtClean="0"/>
              <a:t>Classified Employees</a:t>
            </a:r>
            <a:r>
              <a:rPr lang="en-US" dirty="0" smtClean="0"/>
              <a:t> </a:t>
            </a:r>
            <a:r>
              <a:rPr lang="en-US" i="1" dirty="0" smtClean="0"/>
              <a:t>(BP 7230)</a:t>
            </a:r>
            <a:endParaRPr lang="en-US" dirty="0" smtClean="0"/>
          </a:p>
          <a:p>
            <a:pPr lvl="1"/>
            <a:r>
              <a:rPr lang="en-US" sz="1900" dirty="0" smtClean="0"/>
              <a:t>“Classified employees are those who are employed in positions that are not academic positions.  The employees and positions shall be known as the </a:t>
            </a:r>
            <a:r>
              <a:rPr lang="en-US" sz="1900" dirty="0"/>
              <a:t>classified </a:t>
            </a:r>
            <a:r>
              <a:rPr lang="en-US" sz="1900" dirty="0" smtClean="0"/>
              <a:t>service.”  </a:t>
            </a:r>
            <a:r>
              <a:rPr lang="en-US" sz="1400" i="1" dirty="0" smtClean="0"/>
              <a:t>- Reference Education Code Sections 88003, 88004, 88009, and 88013</a:t>
            </a:r>
          </a:p>
          <a:p>
            <a:pPr lvl="1"/>
            <a:endParaRPr lang="en-US" sz="1200" i="1" dirty="0" smtClean="0"/>
          </a:p>
          <a:p>
            <a:r>
              <a:rPr lang="en-US" u="sng" dirty="0" smtClean="0"/>
              <a:t>Confidential </a:t>
            </a:r>
            <a:r>
              <a:rPr lang="en-US" u="sng" dirty="0"/>
              <a:t>Employees</a:t>
            </a:r>
            <a:r>
              <a:rPr lang="en-US" dirty="0"/>
              <a:t> </a:t>
            </a:r>
            <a:r>
              <a:rPr lang="en-US" i="1" dirty="0"/>
              <a:t>(BP </a:t>
            </a:r>
            <a:r>
              <a:rPr lang="en-US" i="1" dirty="0" smtClean="0"/>
              <a:t>7240</a:t>
            </a:r>
            <a:r>
              <a:rPr lang="en-US" i="1" dirty="0"/>
              <a:t>)</a:t>
            </a:r>
            <a:endParaRPr lang="en-US" dirty="0"/>
          </a:p>
          <a:p>
            <a:pPr lvl="1"/>
            <a:r>
              <a:rPr lang="en-US" sz="1900" dirty="0" smtClean="0"/>
              <a:t>“Confidential </a:t>
            </a:r>
            <a:r>
              <a:rPr lang="en-US" sz="1900" dirty="0"/>
              <a:t>employees are those who are </a:t>
            </a:r>
            <a:r>
              <a:rPr lang="en-US" sz="1900" dirty="0" smtClean="0"/>
              <a:t>required to develop or represent management positions with respect to employer-employee relations or whose duties normally require access to confidential information that is used to contribute significantly to the development of management positions.  The fact that an employee has access to confidential or sensitive information shall not in and of itself make the employee a confidential employee.”</a:t>
            </a:r>
            <a:r>
              <a:rPr lang="en-US" sz="2200" dirty="0" smtClean="0"/>
              <a:t>  </a:t>
            </a:r>
            <a:r>
              <a:rPr lang="en-US" sz="1400" i="1" dirty="0"/>
              <a:t>- Reference </a:t>
            </a:r>
            <a:r>
              <a:rPr lang="en-US" sz="1400" i="1" dirty="0" smtClean="0"/>
              <a:t>Government </a:t>
            </a:r>
            <a:r>
              <a:rPr lang="en-US" sz="1400" i="1" dirty="0"/>
              <a:t>Code </a:t>
            </a:r>
            <a:r>
              <a:rPr lang="en-US" sz="1400" i="1" dirty="0" smtClean="0"/>
              <a:t>Section 3540.1(c)</a:t>
            </a:r>
            <a:endParaRPr lang="en-US" sz="1400" dirty="0"/>
          </a:p>
          <a:p>
            <a:pPr lvl="1"/>
            <a:endParaRPr lang="en-US" sz="1400" dirty="0">
              <a:solidFill>
                <a:srgbClr val="FFFF00"/>
              </a:solidFill>
            </a:endParaRPr>
          </a:p>
        </p:txBody>
      </p:sp>
      <p:sp>
        <p:nvSpPr>
          <p:cNvPr id="2" name="Title 1"/>
          <p:cNvSpPr>
            <a:spLocks noGrp="1"/>
          </p:cNvSpPr>
          <p:nvPr>
            <p:ph type="title"/>
          </p:nvPr>
        </p:nvSpPr>
        <p:spPr/>
        <p:txBody>
          <a:bodyPr>
            <a:noAutofit/>
          </a:bodyPr>
          <a:lstStyle/>
          <a:p>
            <a:r>
              <a:rPr lang="en-US" sz="3200" b="1" dirty="0" smtClean="0"/>
              <a:t>Definitions per Board Policy </a:t>
            </a:r>
            <a:r>
              <a:rPr lang="en-US" sz="3200" b="1" dirty="0"/>
              <a:t>(cont’d</a:t>
            </a:r>
            <a:r>
              <a:rPr lang="en-US" sz="3200" b="1" dirty="0" smtClean="0"/>
              <a:t>):</a:t>
            </a:r>
            <a:endParaRPr lang="en-US" sz="3200" b="1" dirty="0"/>
          </a:p>
        </p:txBody>
      </p:sp>
    </p:spTree>
    <p:extLst>
      <p:ext uri="{BB962C8B-B14F-4D97-AF65-F5344CB8AC3E}">
        <p14:creationId xmlns:p14="http://schemas.microsoft.com/office/powerpoint/2010/main" val="2417576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4538472"/>
          </a:xfrm>
        </p:spPr>
        <p:txBody>
          <a:bodyPr>
            <a:normAutofit/>
          </a:bodyPr>
          <a:lstStyle/>
          <a:p>
            <a:r>
              <a:rPr lang="en-US" sz="2000" dirty="0" smtClean="0"/>
              <a:t>Supervisors </a:t>
            </a:r>
            <a:r>
              <a:rPr lang="en-US" sz="2000" i="1" dirty="0" smtClean="0"/>
              <a:t>(Teamsters Local 856)</a:t>
            </a:r>
          </a:p>
          <a:p>
            <a:pPr marL="109728" indent="0">
              <a:buNone/>
            </a:pPr>
            <a:endParaRPr lang="en-US" sz="1200" i="1" dirty="0" smtClean="0"/>
          </a:p>
          <a:p>
            <a:r>
              <a:rPr lang="en-US" sz="2000" dirty="0" smtClean="0"/>
              <a:t>Confidential Unit Employees </a:t>
            </a:r>
          </a:p>
          <a:p>
            <a:pPr marL="109728" indent="0">
              <a:buNone/>
            </a:pPr>
            <a:endParaRPr lang="en-US" sz="1200" dirty="0" smtClean="0"/>
          </a:p>
          <a:p>
            <a:r>
              <a:rPr lang="en-US" sz="2000" dirty="0" smtClean="0"/>
              <a:t>District Peace Officers </a:t>
            </a:r>
            <a:r>
              <a:rPr lang="en-US" sz="2000" i="1" dirty="0" smtClean="0"/>
              <a:t>(Peace Officers Association)</a:t>
            </a:r>
          </a:p>
          <a:p>
            <a:pPr marL="109728" indent="0">
              <a:buNone/>
            </a:pPr>
            <a:endParaRPr lang="en-US" sz="1200" dirty="0"/>
          </a:p>
          <a:p>
            <a:r>
              <a:rPr lang="en-US" sz="2000" dirty="0" smtClean="0"/>
              <a:t>Classified Employees </a:t>
            </a:r>
            <a:r>
              <a:rPr lang="en-US" sz="2000" i="1" dirty="0" smtClean="0"/>
              <a:t>(West Valley-Mission Classified Employees Association)</a:t>
            </a:r>
          </a:p>
          <a:p>
            <a:pPr lvl="1">
              <a:spcBef>
                <a:spcPts val="1200"/>
              </a:spcBef>
            </a:pPr>
            <a:r>
              <a:rPr lang="en-US" sz="1800" dirty="0" smtClean="0"/>
              <a:t>Office, Technical &amp; Business Services Unit – White Collar</a:t>
            </a:r>
          </a:p>
          <a:p>
            <a:pPr lvl="1">
              <a:spcBef>
                <a:spcPts val="1200"/>
              </a:spcBef>
            </a:pPr>
            <a:r>
              <a:rPr lang="en-US" sz="1800" dirty="0" smtClean="0"/>
              <a:t>Operations &amp; Support Services Unit – Blue Collar</a:t>
            </a:r>
            <a:endParaRPr lang="en-US" sz="1800" dirty="0"/>
          </a:p>
        </p:txBody>
      </p:sp>
      <p:sp>
        <p:nvSpPr>
          <p:cNvPr id="2" name="Title 1"/>
          <p:cNvSpPr>
            <a:spLocks noGrp="1"/>
          </p:cNvSpPr>
          <p:nvPr>
            <p:ph type="title"/>
          </p:nvPr>
        </p:nvSpPr>
        <p:spPr/>
        <p:txBody>
          <a:bodyPr>
            <a:noAutofit/>
          </a:bodyPr>
          <a:lstStyle/>
          <a:p>
            <a:r>
              <a:rPr lang="en-US" sz="3200" b="1" dirty="0" smtClean="0"/>
              <a:t>Classified </a:t>
            </a:r>
            <a:r>
              <a:rPr lang="en-US" sz="3200" dirty="0" smtClean="0"/>
              <a:t>E</a:t>
            </a:r>
            <a:r>
              <a:rPr lang="en-US" sz="3200" b="1" dirty="0" smtClean="0"/>
              <a:t>mployee Groups include:</a:t>
            </a:r>
            <a:endParaRPr lang="en-US" sz="3200" dirty="0"/>
          </a:p>
        </p:txBody>
      </p:sp>
    </p:spTree>
    <p:extLst>
      <p:ext uri="{BB962C8B-B14F-4D97-AF65-F5344CB8AC3E}">
        <p14:creationId xmlns:p14="http://schemas.microsoft.com/office/powerpoint/2010/main" val="41622198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u="sng" dirty="0" smtClean="0"/>
              <a:t>Administrative Evaluation Forms</a:t>
            </a:r>
          </a:p>
          <a:p>
            <a:pPr lvl="1">
              <a:spcBef>
                <a:spcPts val="1200"/>
              </a:spcBef>
            </a:pPr>
            <a:r>
              <a:rPr lang="en-US" sz="2000" dirty="0" smtClean="0"/>
              <a:t>Located at </a:t>
            </a:r>
            <a:r>
              <a:rPr lang="en-US" sz="2000" dirty="0" smtClean="0">
                <a:solidFill>
                  <a:srgbClr val="0000FF"/>
                </a:solidFill>
              </a:rPr>
              <a:t>http://www.wvm.edu </a:t>
            </a:r>
            <a:r>
              <a:rPr lang="en-US" sz="2000" dirty="0" smtClean="0"/>
              <a:t>&gt; District Services &gt; Human Resources &gt; Forms &gt; Administrative</a:t>
            </a:r>
          </a:p>
          <a:p>
            <a:pPr lvl="2">
              <a:spcBef>
                <a:spcPts val="1200"/>
              </a:spcBef>
            </a:pPr>
            <a:r>
              <a:rPr lang="en-US" sz="1800" dirty="0" smtClean="0"/>
              <a:t>Administrative Performance Review</a:t>
            </a:r>
          </a:p>
          <a:p>
            <a:pPr lvl="2">
              <a:spcBef>
                <a:spcPts val="1200"/>
              </a:spcBef>
            </a:pPr>
            <a:r>
              <a:rPr lang="en-US" sz="1800" dirty="0" smtClean="0"/>
              <a:t>Administrative Performance Review Survey</a:t>
            </a:r>
          </a:p>
          <a:p>
            <a:pPr marL="749808" lvl="2" indent="0">
              <a:buNone/>
            </a:pPr>
            <a:endParaRPr lang="en-US" dirty="0" smtClean="0"/>
          </a:p>
        </p:txBody>
      </p:sp>
      <p:sp>
        <p:nvSpPr>
          <p:cNvPr id="2" name="Title 1"/>
          <p:cNvSpPr>
            <a:spLocks noGrp="1"/>
          </p:cNvSpPr>
          <p:nvPr>
            <p:ph type="title"/>
          </p:nvPr>
        </p:nvSpPr>
        <p:spPr>
          <a:xfrm>
            <a:off x="457200" y="228600"/>
            <a:ext cx="7467600" cy="1143000"/>
          </a:xfrm>
        </p:spPr>
        <p:txBody>
          <a:bodyPr>
            <a:normAutofit/>
          </a:bodyPr>
          <a:lstStyle/>
          <a:p>
            <a:r>
              <a:rPr lang="en-US" b="1" dirty="0" smtClean="0"/>
              <a:t>Evaluation Documents</a:t>
            </a:r>
            <a:endParaRPr lang="en-US" b="1" dirty="0"/>
          </a:p>
        </p:txBody>
      </p:sp>
    </p:spTree>
    <p:extLst>
      <p:ext uri="{BB962C8B-B14F-4D97-AF65-F5344CB8AC3E}">
        <p14:creationId xmlns:p14="http://schemas.microsoft.com/office/powerpoint/2010/main" val="30016890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400" u="sng" dirty="0"/>
              <a:t>All Other Evaluation Forms</a:t>
            </a:r>
          </a:p>
          <a:p>
            <a:pPr lvl="1">
              <a:spcBef>
                <a:spcPts val="1200"/>
              </a:spcBef>
            </a:pPr>
            <a:r>
              <a:rPr lang="en-US" sz="2000" dirty="0"/>
              <a:t>Located at </a:t>
            </a:r>
            <a:r>
              <a:rPr lang="en-US" sz="2000" dirty="0">
                <a:solidFill>
                  <a:srgbClr val="0000FF"/>
                </a:solidFill>
              </a:rPr>
              <a:t>http://</a:t>
            </a:r>
            <a:r>
              <a:rPr lang="en-US" sz="2000" dirty="0" smtClean="0">
                <a:solidFill>
                  <a:srgbClr val="0000FF"/>
                </a:solidFill>
              </a:rPr>
              <a:t>www.wvm.edu </a:t>
            </a:r>
            <a:r>
              <a:rPr lang="en-US" sz="2000" dirty="0" smtClean="0"/>
              <a:t>&gt; District </a:t>
            </a:r>
            <a:r>
              <a:rPr lang="en-US" sz="2000" dirty="0"/>
              <a:t>Services &gt; Human </a:t>
            </a:r>
            <a:r>
              <a:rPr lang="en-US" sz="2000" dirty="0" smtClean="0"/>
              <a:t>Resources &gt; Forms </a:t>
            </a:r>
            <a:r>
              <a:rPr lang="en-US" sz="2000" dirty="0"/>
              <a:t>&gt; Classified</a:t>
            </a:r>
          </a:p>
          <a:p>
            <a:pPr lvl="2">
              <a:spcBef>
                <a:spcPts val="1200"/>
              </a:spcBef>
            </a:pPr>
            <a:r>
              <a:rPr lang="en-US" sz="1800" dirty="0"/>
              <a:t>Classified Employee Performance Evaluation</a:t>
            </a:r>
          </a:p>
          <a:p>
            <a:pPr lvl="2">
              <a:spcBef>
                <a:spcPts val="1200"/>
              </a:spcBef>
            </a:pPr>
            <a:r>
              <a:rPr lang="en-US" sz="1800" dirty="0"/>
              <a:t>Confidential Employee Performance </a:t>
            </a:r>
            <a:r>
              <a:rPr lang="en-US" sz="1800" dirty="0" smtClean="0"/>
              <a:t>Evaluation</a:t>
            </a:r>
          </a:p>
          <a:p>
            <a:pPr lvl="2">
              <a:spcBef>
                <a:spcPts val="1200"/>
              </a:spcBef>
            </a:pPr>
            <a:r>
              <a:rPr lang="en-US" sz="1800" dirty="0" smtClean="0"/>
              <a:t>Police Officer Evaluation</a:t>
            </a:r>
          </a:p>
          <a:p>
            <a:pPr lvl="2">
              <a:spcBef>
                <a:spcPts val="1200"/>
              </a:spcBef>
            </a:pPr>
            <a:r>
              <a:rPr lang="en-US" sz="1800" dirty="0" smtClean="0"/>
              <a:t>Supervisor’s Evaluation</a:t>
            </a:r>
            <a:endParaRPr lang="en-US" sz="1800" dirty="0"/>
          </a:p>
          <a:p>
            <a:endParaRPr lang="en-US" dirty="0"/>
          </a:p>
        </p:txBody>
      </p:sp>
      <p:sp>
        <p:nvSpPr>
          <p:cNvPr id="2" name="Title 1"/>
          <p:cNvSpPr>
            <a:spLocks noGrp="1"/>
          </p:cNvSpPr>
          <p:nvPr>
            <p:ph type="title"/>
          </p:nvPr>
        </p:nvSpPr>
        <p:spPr/>
        <p:txBody>
          <a:bodyPr>
            <a:normAutofit/>
          </a:bodyPr>
          <a:lstStyle/>
          <a:p>
            <a:r>
              <a:rPr lang="en-US" b="1" dirty="0" smtClean="0"/>
              <a:t>Evaluation Documents (cont’d)</a:t>
            </a:r>
            <a:endParaRPr lang="en-US" dirty="0"/>
          </a:p>
        </p:txBody>
      </p:sp>
    </p:spTree>
    <p:extLst>
      <p:ext uri="{BB962C8B-B14F-4D97-AF65-F5344CB8AC3E}">
        <p14:creationId xmlns:p14="http://schemas.microsoft.com/office/powerpoint/2010/main" val="23814726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887809580"/>
              </p:ext>
            </p:extLst>
          </p:nvPr>
        </p:nvGraphicFramePr>
        <p:xfrm>
          <a:off x="304800" y="1481138"/>
          <a:ext cx="8595360" cy="3525520"/>
        </p:xfrm>
        <a:graphic>
          <a:graphicData uri="http://schemas.openxmlformats.org/drawingml/2006/table">
            <a:tbl>
              <a:tblPr firstRow="1" bandRow="1">
                <a:tableStyleId>{5C22544A-7EE6-4342-B048-85BDC9FD1C3A}</a:tableStyleId>
              </a:tblPr>
              <a:tblGrid>
                <a:gridCol w="1524000"/>
                <a:gridCol w="1828800"/>
                <a:gridCol w="1804416"/>
                <a:gridCol w="1700784"/>
                <a:gridCol w="1737360"/>
              </a:tblGrid>
              <a:tr h="370840">
                <a:tc>
                  <a:txBody>
                    <a:bodyPr/>
                    <a:lstStyle/>
                    <a:p>
                      <a:endParaRPr lang="en-US" sz="1200" dirty="0"/>
                    </a:p>
                  </a:txBody>
                  <a:tcPr marL="94957" marR="94957"/>
                </a:tc>
                <a:tc>
                  <a:txBody>
                    <a:bodyPr/>
                    <a:lstStyle/>
                    <a:p>
                      <a:r>
                        <a:rPr lang="en-US" sz="1200" dirty="0" smtClean="0"/>
                        <a:t>Probationary Period Served</a:t>
                      </a:r>
                      <a:endParaRPr lang="en-US" sz="1200" dirty="0"/>
                    </a:p>
                  </a:txBody>
                  <a:tcPr marL="94957" marR="94957"/>
                </a:tc>
                <a:tc>
                  <a:txBody>
                    <a:bodyPr/>
                    <a:lstStyle/>
                    <a:p>
                      <a:r>
                        <a:rPr lang="en-US" sz="1200" dirty="0" smtClean="0">
                          <a:solidFill>
                            <a:srgbClr val="FFFF00"/>
                          </a:solidFill>
                        </a:rPr>
                        <a:t>Probationary</a:t>
                      </a:r>
                      <a:r>
                        <a:rPr lang="en-US" sz="1200" baseline="0" dirty="0" smtClean="0">
                          <a:solidFill>
                            <a:schemeClr val="lt1"/>
                          </a:solidFill>
                        </a:rPr>
                        <a:t> </a:t>
                      </a:r>
                      <a:r>
                        <a:rPr lang="en-US" sz="1200" dirty="0" smtClean="0"/>
                        <a:t>Status </a:t>
                      </a:r>
                      <a:r>
                        <a:rPr lang="en-US" sz="1200" dirty="0" err="1" smtClean="0"/>
                        <a:t>Eval</a:t>
                      </a:r>
                      <a:r>
                        <a:rPr lang="en-US" sz="1200" dirty="0" smtClean="0"/>
                        <a:t>(s)</a:t>
                      </a:r>
                      <a:endParaRPr lang="en-US" sz="1200" dirty="0"/>
                    </a:p>
                  </a:txBody>
                  <a:tcPr marL="94957" marR="94957"/>
                </a:tc>
                <a:tc>
                  <a:txBody>
                    <a:bodyPr/>
                    <a:lstStyle/>
                    <a:p>
                      <a:r>
                        <a:rPr lang="en-US" sz="1200" dirty="0" smtClean="0"/>
                        <a:t>Permanent</a:t>
                      </a:r>
                      <a:r>
                        <a:rPr lang="en-US" sz="1200" baseline="0" dirty="0" smtClean="0"/>
                        <a:t> Status </a:t>
                      </a:r>
                      <a:r>
                        <a:rPr lang="en-US" sz="1200" baseline="0" dirty="0" err="1" smtClean="0"/>
                        <a:t>Eval</a:t>
                      </a:r>
                      <a:r>
                        <a:rPr lang="en-US" sz="1200" baseline="0" dirty="0" smtClean="0"/>
                        <a:t>(s)</a:t>
                      </a:r>
                      <a:endParaRPr lang="en-US" sz="1200" dirty="0"/>
                    </a:p>
                  </a:txBody>
                  <a:tcPr marL="94957" marR="94957"/>
                </a:tc>
                <a:tc>
                  <a:txBody>
                    <a:bodyPr/>
                    <a:lstStyle/>
                    <a:p>
                      <a:r>
                        <a:rPr lang="en-US" sz="1200" dirty="0" smtClean="0"/>
                        <a:t>Conditional Status </a:t>
                      </a:r>
                      <a:r>
                        <a:rPr lang="en-US" sz="1200" dirty="0" err="1" smtClean="0"/>
                        <a:t>Eval</a:t>
                      </a:r>
                      <a:endParaRPr lang="en-US" sz="1200" dirty="0"/>
                    </a:p>
                  </a:txBody>
                  <a:tcPr marL="94957" marR="94957"/>
                </a:tc>
              </a:tr>
              <a:tr h="370840">
                <a:tc>
                  <a:txBody>
                    <a:bodyPr/>
                    <a:lstStyle/>
                    <a:p>
                      <a:r>
                        <a:rPr lang="en-US" sz="1200" b="1" dirty="0" smtClean="0"/>
                        <a:t>Administrators</a:t>
                      </a:r>
                      <a:endParaRPr lang="en-US" sz="1200" b="1" dirty="0"/>
                    </a:p>
                  </a:txBody>
                  <a:tcPr marL="94957" marR="94957"/>
                </a:tc>
                <a:tc>
                  <a:txBody>
                    <a:bodyPr/>
                    <a:lstStyle/>
                    <a:p>
                      <a:r>
                        <a:rPr lang="en-US" sz="1050" dirty="0" smtClean="0"/>
                        <a:t>Initial contract for 1 year or</a:t>
                      </a:r>
                      <a:r>
                        <a:rPr lang="en-US" sz="1050" baseline="0" dirty="0" smtClean="0"/>
                        <a:t> less, depending on date of hire</a:t>
                      </a:r>
                      <a:endParaRPr lang="en-US" sz="1050" dirty="0"/>
                    </a:p>
                  </a:txBody>
                  <a:tcPr marL="94957" marR="94957"/>
                </a:tc>
                <a:tc>
                  <a:txBody>
                    <a:bodyPr/>
                    <a:lstStyle/>
                    <a:p>
                      <a:r>
                        <a:rPr lang="en-US" sz="1050" dirty="0" smtClean="0"/>
                        <a:t>Annual</a:t>
                      </a:r>
                      <a:endParaRPr lang="en-US" sz="1050" dirty="0"/>
                    </a:p>
                  </a:txBody>
                  <a:tcPr marL="94957" marR="94957"/>
                </a:tc>
                <a:tc>
                  <a:txBody>
                    <a:bodyPr/>
                    <a:lstStyle/>
                    <a:p>
                      <a:r>
                        <a:rPr lang="en-US" sz="1050" dirty="0" smtClean="0"/>
                        <a:t>Annual</a:t>
                      </a:r>
                      <a:endParaRPr lang="en-US" sz="1050" dirty="0"/>
                    </a:p>
                  </a:txBody>
                  <a:tcPr marL="94957" marR="94957"/>
                </a:tc>
                <a:tc>
                  <a:txBody>
                    <a:bodyPr/>
                    <a:lstStyle/>
                    <a:p>
                      <a:r>
                        <a:rPr lang="en-US" sz="1050" dirty="0" smtClean="0"/>
                        <a:t>N/A</a:t>
                      </a:r>
                      <a:endParaRPr lang="en-US" sz="1050" dirty="0"/>
                    </a:p>
                  </a:txBody>
                  <a:tcPr marL="94957" marR="94957"/>
                </a:tc>
              </a:tr>
              <a:tr h="370840">
                <a:tc>
                  <a:txBody>
                    <a:bodyPr/>
                    <a:lstStyle/>
                    <a:p>
                      <a:r>
                        <a:rPr lang="en-US" sz="1200" b="1" dirty="0" smtClean="0"/>
                        <a:t>Supervisors</a:t>
                      </a:r>
                      <a:endParaRPr lang="en-US" sz="1200" b="1" dirty="0"/>
                    </a:p>
                  </a:txBody>
                  <a:tcPr marL="94957" marR="94957">
                    <a:solidFill>
                      <a:srgbClr val="E8F0F4"/>
                    </a:solidFill>
                  </a:tcPr>
                </a:tc>
                <a:tc>
                  <a:txBody>
                    <a:bodyPr/>
                    <a:lstStyle/>
                    <a:p>
                      <a:r>
                        <a:rPr lang="en-US" sz="1050" dirty="0" smtClean="0"/>
                        <a:t>12 Months</a:t>
                      </a:r>
                      <a:endParaRPr lang="en-US" sz="1050" dirty="0"/>
                    </a:p>
                  </a:txBody>
                  <a:tcPr marL="94957" marR="94957">
                    <a:solidFill>
                      <a:srgbClr val="E8F0F4"/>
                    </a:solidFill>
                  </a:tcPr>
                </a:tc>
                <a:tc>
                  <a:txBody>
                    <a:bodyPr/>
                    <a:lstStyle/>
                    <a:p>
                      <a:r>
                        <a:rPr lang="en-US" sz="1050" dirty="0" smtClean="0"/>
                        <a:t>5-Month</a:t>
                      </a:r>
                      <a:r>
                        <a:rPr lang="en-US" sz="1050" baseline="0" dirty="0" smtClean="0"/>
                        <a:t> Probationary</a:t>
                      </a:r>
                    </a:p>
                    <a:p>
                      <a:r>
                        <a:rPr lang="en-US" sz="1050" baseline="0" dirty="0" smtClean="0"/>
                        <a:t>10-Month Probationary</a:t>
                      </a:r>
                      <a:endParaRPr lang="en-US" sz="1050" dirty="0"/>
                    </a:p>
                  </a:txBody>
                  <a:tcPr marL="94957" marR="94957">
                    <a:solidFill>
                      <a:srgbClr val="E8F0F4"/>
                    </a:solidFill>
                  </a:tcPr>
                </a:tc>
                <a:tc>
                  <a:txBody>
                    <a:bodyPr/>
                    <a:lstStyle/>
                    <a:p>
                      <a:r>
                        <a:rPr lang="en-US" sz="1050" dirty="0" smtClean="0"/>
                        <a:t>Every other</a:t>
                      </a:r>
                      <a:r>
                        <a:rPr lang="en-US" sz="1050" baseline="0" dirty="0" smtClean="0"/>
                        <a:t> year</a:t>
                      </a:r>
                      <a:endParaRPr lang="en-US" sz="1050" dirty="0"/>
                    </a:p>
                  </a:txBody>
                  <a:tcPr marL="94957" marR="94957">
                    <a:solidFill>
                      <a:srgbClr val="E8F0F4"/>
                    </a:solidFill>
                  </a:tcPr>
                </a:tc>
                <a:tc>
                  <a:txBody>
                    <a:bodyPr/>
                    <a:lstStyle/>
                    <a:p>
                      <a:r>
                        <a:rPr lang="en-US" sz="1050" dirty="0" smtClean="0"/>
                        <a:t>6-Month Probationary</a:t>
                      </a:r>
                      <a:endParaRPr lang="en-US" sz="1050" dirty="0"/>
                    </a:p>
                  </a:txBody>
                  <a:tcPr marL="94957" marR="94957"/>
                </a:tc>
              </a:tr>
              <a:tr h="370840">
                <a:tc>
                  <a:txBody>
                    <a:bodyPr/>
                    <a:lstStyle/>
                    <a:p>
                      <a:r>
                        <a:rPr lang="en-US" sz="1200" b="1" dirty="0" smtClean="0"/>
                        <a:t>Confidential</a:t>
                      </a:r>
                      <a:endParaRPr lang="en-US" sz="1200" b="1" dirty="0"/>
                    </a:p>
                  </a:txBody>
                  <a:tcPr marL="94957" marR="94957"/>
                </a:tc>
                <a:tc>
                  <a:txBody>
                    <a:bodyPr/>
                    <a:lstStyle/>
                    <a:p>
                      <a:r>
                        <a:rPr lang="en-US" sz="1050" dirty="0" smtClean="0"/>
                        <a:t>12 Months</a:t>
                      </a:r>
                      <a:endParaRPr lang="en-US" sz="1050" dirty="0"/>
                    </a:p>
                  </a:txBody>
                  <a:tcPr marL="94957" marR="94957"/>
                </a:tc>
                <a:tc>
                  <a:txBody>
                    <a:bodyPr/>
                    <a:lstStyle/>
                    <a:p>
                      <a:r>
                        <a:rPr lang="en-US" sz="1050" dirty="0" smtClean="0"/>
                        <a:t>4-Month Probationary</a:t>
                      </a:r>
                    </a:p>
                    <a:p>
                      <a:r>
                        <a:rPr lang="en-US" sz="1050" dirty="0" smtClean="0"/>
                        <a:t>8-Month Probationary</a:t>
                      </a:r>
                      <a:endParaRPr lang="en-US" sz="1050" dirty="0"/>
                    </a:p>
                  </a:txBody>
                  <a:tcPr marL="94957" marR="94957"/>
                </a:tc>
                <a:tc>
                  <a:txBody>
                    <a:bodyPr/>
                    <a:lstStyle/>
                    <a:p>
                      <a:r>
                        <a:rPr lang="en-US" sz="1050" dirty="0" smtClean="0"/>
                        <a:t>Annually for first</a:t>
                      </a:r>
                      <a:r>
                        <a:rPr lang="en-US" sz="1050" baseline="0" dirty="0" smtClean="0"/>
                        <a:t> 3 years; then every other year</a:t>
                      </a:r>
                      <a:endParaRPr lang="en-US" sz="1050" dirty="0"/>
                    </a:p>
                  </a:txBody>
                  <a:tcPr marL="94957" marR="94957"/>
                </a:tc>
                <a:tc>
                  <a:txBody>
                    <a:bodyPr/>
                    <a:lstStyle/>
                    <a:p>
                      <a:r>
                        <a:rPr lang="en-US" sz="1050" dirty="0" smtClean="0"/>
                        <a:t>N/A</a:t>
                      </a:r>
                      <a:endParaRPr lang="en-US" sz="1050" dirty="0"/>
                    </a:p>
                  </a:txBody>
                  <a:tcPr marL="94957" marR="94957"/>
                </a:tc>
              </a:tr>
              <a:tr h="370840">
                <a:tc>
                  <a:txBody>
                    <a:bodyPr/>
                    <a:lstStyle/>
                    <a:p>
                      <a:r>
                        <a:rPr lang="en-US" sz="1200" b="1" dirty="0" smtClean="0"/>
                        <a:t>WVMCEA</a:t>
                      </a:r>
                      <a:endParaRPr lang="en-US" sz="1200" b="1" dirty="0"/>
                    </a:p>
                  </a:txBody>
                  <a:tcPr marL="94957" marR="94957"/>
                </a:tc>
                <a:tc>
                  <a:txBody>
                    <a:bodyPr/>
                    <a:lstStyle/>
                    <a:p>
                      <a:r>
                        <a:rPr lang="en-US" sz="1050" dirty="0" smtClean="0"/>
                        <a:t>1 Year</a:t>
                      </a:r>
                      <a:endParaRPr lang="en-US" sz="1050" dirty="0"/>
                    </a:p>
                  </a:txBody>
                  <a:tcPr marL="94957" marR="94957"/>
                </a:tc>
                <a:tc>
                  <a:txBody>
                    <a:bodyPr/>
                    <a:lstStyle/>
                    <a:p>
                      <a:r>
                        <a:rPr lang="en-US" sz="1050" dirty="0" smtClean="0"/>
                        <a:t>5-Month Probationary</a:t>
                      </a:r>
                    </a:p>
                    <a:p>
                      <a:r>
                        <a:rPr lang="en-US" sz="1050" dirty="0" smtClean="0"/>
                        <a:t>10-Month Probationary</a:t>
                      </a:r>
                      <a:endParaRPr lang="en-US" sz="1050" dirty="0"/>
                    </a:p>
                  </a:txBody>
                  <a:tcPr marL="94957" marR="94957"/>
                </a:tc>
                <a:tc>
                  <a:txBody>
                    <a:bodyPr/>
                    <a:lstStyle/>
                    <a:p>
                      <a:r>
                        <a:rPr lang="en-US" sz="1050" dirty="0" smtClean="0"/>
                        <a:t>Annually for first 3 years; then every other year</a:t>
                      </a:r>
                      <a:endParaRPr lang="en-US" sz="1050" dirty="0"/>
                    </a:p>
                  </a:txBody>
                  <a:tcPr marL="94957" marR="94957"/>
                </a:tc>
                <a:tc>
                  <a:txBody>
                    <a:bodyPr/>
                    <a:lstStyle/>
                    <a:p>
                      <a:r>
                        <a:rPr lang="en-US" sz="1050" dirty="0" smtClean="0"/>
                        <a:t>6-Month Probationary</a:t>
                      </a:r>
                      <a:endParaRPr lang="en-US" sz="1050" dirty="0"/>
                    </a:p>
                  </a:txBody>
                  <a:tcPr marL="94957" marR="94957"/>
                </a:tc>
              </a:tr>
              <a:tr h="370840">
                <a:tc>
                  <a:txBody>
                    <a:bodyPr/>
                    <a:lstStyle/>
                    <a:p>
                      <a:r>
                        <a:rPr lang="en-US" sz="1200" b="1" dirty="0" smtClean="0"/>
                        <a:t>Peace</a:t>
                      </a:r>
                      <a:r>
                        <a:rPr lang="en-US" sz="1200" dirty="0" smtClean="0"/>
                        <a:t> </a:t>
                      </a:r>
                      <a:r>
                        <a:rPr lang="en-US" sz="1200" b="1" dirty="0" smtClean="0"/>
                        <a:t>Officers</a:t>
                      </a:r>
                      <a:endParaRPr lang="en-US" sz="1200" b="1" dirty="0"/>
                    </a:p>
                  </a:txBody>
                  <a:tcPr marL="94957" marR="94957"/>
                </a:tc>
                <a:tc>
                  <a:txBody>
                    <a:bodyPr/>
                    <a:lstStyle/>
                    <a:p>
                      <a:r>
                        <a:rPr lang="en-US" sz="1050" dirty="0" smtClean="0"/>
                        <a:t>12 Months</a:t>
                      </a:r>
                      <a:r>
                        <a:rPr lang="en-US" sz="1050" baseline="0" dirty="0" smtClean="0"/>
                        <a:t> </a:t>
                      </a:r>
                      <a:r>
                        <a:rPr lang="en-US" sz="1050" i="1" baseline="0" dirty="0" smtClean="0"/>
                        <a:t>after</a:t>
                      </a:r>
                      <a:r>
                        <a:rPr lang="en-US" sz="1050" i="0" baseline="0" dirty="0" smtClean="0"/>
                        <a:t> completion of Field Training Program</a:t>
                      </a:r>
                      <a:endParaRPr lang="en-US" sz="1050" dirty="0"/>
                    </a:p>
                  </a:txBody>
                  <a:tcPr marL="94957" marR="94957"/>
                </a:tc>
                <a:tc>
                  <a:txBody>
                    <a:bodyPr/>
                    <a:lstStyle/>
                    <a:p>
                      <a:r>
                        <a:rPr lang="en-US" sz="1050" dirty="0" smtClean="0"/>
                        <a:t>6-Month Probationary</a:t>
                      </a:r>
                    </a:p>
                    <a:p>
                      <a:r>
                        <a:rPr lang="en-US" sz="1050" dirty="0" smtClean="0"/>
                        <a:t>11-Month Probationary</a:t>
                      </a:r>
                      <a:endParaRPr lang="en-US" sz="1050" dirty="0"/>
                    </a:p>
                  </a:txBody>
                  <a:tcPr marL="94957" marR="94957"/>
                </a:tc>
                <a:tc>
                  <a:txBody>
                    <a:bodyPr/>
                    <a:lstStyle/>
                    <a:p>
                      <a:r>
                        <a:rPr lang="en-US" sz="1050" dirty="0" smtClean="0"/>
                        <a:t>Every other year</a:t>
                      </a:r>
                      <a:endParaRPr lang="en-US" sz="1050" dirty="0"/>
                    </a:p>
                  </a:txBody>
                  <a:tcPr marL="94957" marR="94957"/>
                </a:tc>
                <a:tc>
                  <a:txBody>
                    <a:bodyPr/>
                    <a:lstStyle/>
                    <a:p>
                      <a:r>
                        <a:rPr lang="en-US" sz="1050" dirty="0" smtClean="0"/>
                        <a:t>N/A</a:t>
                      </a:r>
                      <a:endParaRPr lang="en-US" sz="1050" dirty="0"/>
                    </a:p>
                  </a:txBody>
                  <a:tcPr marL="94957" marR="94957"/>
                </a:tc>
              </a:tr>
              <a:tr h="370840">
                <a:tc gridSpan="5">
                  <a:txBody>
                    <a:bodyPr/>
                    <a:lstStyle/>
                    <a:p>
                      <a:pPr algn="ctr"/>
                      <a:r>
                        <a:rPr lang="en-US" sz="1000" b="1" i="1" dirty="0" smtClean="0"/>
                        <a:t>Evaluation</a:t>
                      </a:r>
                      <a:r>
                        <a:rPr lang="en-US" sz="1000" b="1" i="1" baseline="0" dirty="0" smtClean="0"/>
                        <a:t> due dates are based on the employee’s hire and/or anniversary date</a:t>
                      </a:r>
                      <a:endParaRPr lang="en-US" sz="1000" b="1" i="1" dirty="0"/>
                    </a:p>
                  </a:txBody>
                  <a:tcPr marL="94957" marR="94957" anchor="b"/>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r>
            </a:tbl>
          </a:graphicData>
        </a:graphic>
      </p:graphicFrame>
      <p:sp>
        <p:nvSpPr>
          <p:cNvPr id="2" name="Title 1"/>
          <p:cNvSpPr>
            <a:spLocks noGrp="1"/>
          </p:cNvSpPr>
          <p:nvPr>
            <p:ph type="title"/>
          </p:nvPr>
        </p:nvSpPr>
        <p:spPr/>
        <p:txBody>
          <a:bodyPr>
            <a:normAutofit/>
          </a:bodyPr>
          <a:lstStyle/>
          <a:p>
            <a:r>
              <a:rPr lang="en-US" sz="4000" dirty="0" smtClean="0"/>
              <a:t>Evaluation </a:t>
            </a:r>
            <a:r>
              <a:rPr lang="en-US" sz="4000" dirty="0"/>
              <a:t>C</a:t>
            </a:r>
            <a:r>
              <a:rPr lang="en-US" sz="4000" dirty="0" smtClean="0"/>
              <a:t>ycles</a:t>
            </a:r>
            <a:endParaRPr lang="en-US" sz="4000" dirty="0"/>
          </a:p>
        </p:txBody>
      </p:sp>
    </p:spTree>
    <p:extLst>
      <p:ext uri="{BB962C8B-B14F-4D97-AF65-F5344CB8AC3E}">
        <p14:creationId xmlns:p14="http://schemas.microsoft.com/office/powerpoint/2010/main" val="724081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000" dirty="0" smtClean="0"/>
              <a:t>Immediate supervisors should review the respective collective bargaining agreement or unit handbook prior to completing the evaluation, to be sure the intended comments/examples are in compliance with contract language.</a:t>
            </a:r>
          </a:p>
          <a:p>
            <a:pPr marL="109728" indent="0">
              <a:buNone/>
            </a:pPr>
            <a:endParaRPr lang="en-US" sz="1200" dirty="0" smtClean="0"/>
          </a:p>
          <a:p>
            <a:r>
              <a:rPr lang="en-US" sz="2000" dirty="0" smtClean="0"/>
              <a:t>Immediate supervisors </a:t>
            </a:r>
            <a:r>
              <a:rPr lang="en-US" sz="2000" dirty="0"/>
              <a:t>should communicate with employees throughout the evaluation period so as to keep the lines of communication open as well as to provide the employee with ongoing feedback regarding performance of essential duties</a:t>
            </a:r>
            <a:r>
              <a:rPr lang="en-US" sz="2000" dirty="0" smtClean="0"/>
              <a:t>.</a:t>
            </a:r>
          </a:p>
          <a:p>
            <a:pPr marL="109728" indent="0">
              <a:buNone/>
            </a:pPr>
            <a:endParaRPr lang="en-US" sz="1200" dirty="0" smtClean="0"/>
          </a:p>
          <a:p>
            <a:r>
              <a:rPr lang="en-US" sz="2000" dirty="0" smtClean="0"/>
              <a:t>The evaluation content should </a:t>
            </a:r>
            <a:r>
              <a:rPr lang="en-US" sz="2000" u="sng" dirty="0" smtClean="0"/>
              <a:t>accurately assess</a:t>
            </a:r>
            <a:r>
              <a:rPr lang="en-US" sz="2000" dirty="0" smtClean="0"/>
              <a:t> the employee’s performance of essential duties – positive and negative, during the evaluation period.</a:t>
            </a:r>
          </a:p>
        </p:txBody>
      </p:sp>
      <p:sp>
        <p:nvSpPr>
          <p:cNvPr id="2" name="Title 1"/>
          <p:cNvSpPr>
            <a:spLocks noGrp="1"/>
          </p:cNvSpPr>
          <p:nvPr>
            <p:ph type="title"/>
          </p:nvPr>
        </p:nvSpPr>
        <p:spPr/>
        <p:txBody>
          <a:bodyPr>
            <a:normAutofit/>
          </a:bodyPr>
          <a:lstStyle/>
          <a:p>
            <a:r>
              <a:rPr lang="en-US" sz="3600" b="1" dirty="0" smtClean="0"/>
              <a:t>Contents of the </a:t>
            </a:r>
            <a:r>
              <a:rPr lang="en-US" sz="3600" dirty="0"/>
              <a:t>E</a:t>
            </a:r>
            <a:r>
              <a:rPr lang="en-US" sz="3600" b="1" dirty="0" smtClean="0"/>
              <a:t>valuation</a:t>
            </a:r>
            <a:endParaRPr lang="en-US" sz="3600" dirty="0"/>
          </a:p>
        </p:txBody>
      </p:sp>
    </p:spTree>
    <p:extLst>
      <p:ext uri="{BB962C8B-B14F-4D97-AF65-F5344CB8AC3E}">
        <p14:creationId xmlns:p14="http://schemas.microsoft.com/office/powerpoint/2010/main" val="20348612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t>Inclusion </a:t>
            </a:r>
            <a:r>
              <a:rPr lang="en-US" sz="2000" dirty="0"/>
              <a:t>of negative performance issues in the evaluation, must be in </a:t>
            </a:r>
            <a:r>
              <a:rPr lang="en-US" sz="2000" dirty="0" smtClean="0"/>
              <a:t>compliance with </a:t>
            </a:r>
            <a:r>
              <a:rPr lang="en-US" sz="2000" dirty="0"/>
              <a:t>the collective bargaining agreement language.</a:t>
            </a:r>
          </a:p>
          <a:p>
            <a:pPr marL="109728" indent="0">
              <a:buNone/>
            </a:pPr>
            <a:endParaRPr lang="en-US" sz="1200" dirty="0" smtClean="0"/>
          </a:p>
          <a:p>
            <a:r>
              <a:rPr lang="en-US" sz="2000" dirty="0" smtClean="0"/>
              <a:t>Overall </a:t>
            </a:r>
            <a:r>
              <a:rPr lang="en-US" sz="2000" dirty="0"/>
              <a:t>“Needs to Improve” evaluations MUST include an improvement plan and time period for the employee to improve.</a:t>
            </a:r>
          </a:p>
          <a:p>
            <a:pPr lvl="1">
              <a:spcBef>
                <a:spcPts val="1200"/>
              </a:spcBef>
            </a:pPr>
            <a:r>
              <a:rPr lang="en-US" sz="1800" dirty="0"/>
              <a:t>Include expectations and/or objectives for the employee to meet in order to improve</a:t>
            </a:r>
          </a:p>
          <a:p>
            <a:endParaRPr lang="en-US" dirty="0" smtClean="0"/>
          </a:p>
        </p:txBody>
      </p:sp>
      <p:sp>
        <p:nvSpPr>
          <p:cNvPr id="2" name="Title 1"/>
          <p:cNvSpPr>
            <a:spLocks noGrp="1"/>
          </p:cNvSpPr>
          <p:nvPr>
            <p:ph type="title"/>
          </p:nvPr>
        </p:nvSpPr>
        <p:spPr/>
        <p:txBody>
          <a:bodyPr>
            <a:normAutofit/>
          </a:bodyPr>
          <a:lstStyle/>
          <a:p>
            <a:r>
              <a:rPr lang="en-US" sz="3600" b="1" dirty="0" smtClean="0"/>
              <a:t>Contents of the </a:t>
            </a:r>
            <a:r>
              <a:rPr lang="en-US" sz="3600" dirty="0"/>
              <a:t>E</a:t>
            </a:r>
            <a:r>
              <a:rPr lang="en-US" sz="3600" b="1" dirty="0" smtClean="0"/>
              <a:t>valuation (cont’d)</a:t>
            </a:r>
            <a:endParaRPr lang="en-US" sz="3600" dirty="0"/>
          </a:p>
        </p:txBody>
      </p:sp>
    </p:spTree>
    <p:extLst>
      <p:ext uri="{BB962C8B-B14F-4D97-AF65-F5344CB8AC3E}">
        <p14:creationId xmlns:p14="http://schemas.microsoft.com/office/powerpoint/2010/main" val="17281677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1700" dirty="0" smtClean="0"/>
              <a:t>The immediate supervisor is responsible for ensuring and/or completing performance appraisals/evaluations for assigned staff in accordance with collective bargaining agreements.</a:t>
            </a:r>
            <a:endParaRPr lang="en-US" sz="1700" dirty="0"/>
          </a:p>
          <a:p>
            <a:pPr marL="109728" indent="0">
              <a:buNone/>
            </a:pPr>
            <a:endParaRPr lang="en-US" sz="1200" dirty="0" smtClean="0"/>
          </a:p>
          <a:p>
            <a:r>
              <a:rPr lang="en-US" sz="1700" dirty="0" smtClean="0"/>
              <a:t>The immediate supervisor shall refer to the respective collective bargaining agreement to identify the time and frequency of evaluations for new and continuing employees. – </a:t>
            </a:r>
            <a:r>
              <a:rPr lang="en-US" sz="1700" i="1" dirty="0" smtClean="0"/>
              <a:t>AP 7150</a:t>
            </a:r>
            <a:endParaRPr lang="en-US" sz="1700" dirty="0" smtClean="0"/>
          </a:p>
          <a:p>
            <a:pPr marL="109728" indent="0">
              <a:buNone/>
            </a:pPr>
            <a:endParaRPr lang="en-US" sz="1200" dirty="0" smtClean="0"/>
          </a:p>
          <a:p>
            <a:r>
              <a:rPr lang="en-US" sz="1700" dirty="0" smtClean="0"/>
              <a:t>If the position of the immediate supervisor is currently vacant or the immediate supervisor is otherwise unable to complete the evaluation, the next level supervisor is responsible for the completion of the evaluation.</a:t>
            </a:r>
          </a:p>
          <a:p>
            <a:pPr marL="109728" indent="0">
              <a:buNone/>
            </a:pPr>
            <a:endParaRPr lang="en-US" sz="1200" dirty="0" smtClean="0"/>
          </a:p>
          <a:p>
            <a:r>
              <a:rPr lang="en-US" sz="1700" dirty="0" smtClean="0"/>
              <a:t>The immediate supervisor shall notify the employee of the evaluation review meeting and, if a member of a bargaining unit, the employee’s right to have a representative/steward at any step of the appraisal process.</a:t>
            </a:r>
          </a:p>
        </p:txBody>
      </p:sp>
      <p:sp>
        <p:nvSpPr>
          <p:cNvPr id="2" name="Title 1"/>
          <p:cNvSpPr>
            <a:spLocks noGrp="1"/>
          </p:cNvSpPr>
          <p:nvPr>
            <p:ph type="title"/>
          </p:nvPr>
        </p:nvSpPr>
        <p:spPr/>
        <p:txBody>
          <a:bodyPr>
            <a:normAutofit/>
          </a:bodyPr>
          <a:lstStyle/>
          <a:p>
            <a:r>
              <a:rPr lang="en-US" sz="3200" b="1" dirty="0" smtClean="0"/>
              <a:t>Immediate Supervisor Responsibility </a:t>
            </a:r>
            <a:endParaRPr lang="en-US" sz="3200" dirty="0"/>
          </a:p>
        </p:txBody>
      </p:sp>
    </p:spTree>
    <p:extLst>
      <p:ext uri="{BB962C8B-B14F-4D97-AF65-F5344CB8AC3E}">
        <p14:creationId xmlns:p14="http://schemas.microsoft.com/office/powerpoint/2010/main" val="32620433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sz="1800" dirty="0"/>
              <a:t>If the employee chooses to have a representative, </a:t>
            </a:r>
            <a:r>
              <a:rPr lang="en-US" sz="1800" dirty="0" smtClean="0"/>
              <a:t>the immediate supervisor </a:t>
            </a:r>
            <a:r>
              <a:rPr lang="en-US" sz="1800" dirty="0"/>
              <a:t>should also have a representative present.</a:t>
            </a:r>
          </a:p>
          <a:p>
            <a:pPr marL="109728" indent="0">
              <a:buNone/>
            </a:pPr>
            <a:endParaRPr lang="en-US" sz="1200" dirty="0" smtClean="0"/>
          </a:p>
          <a:p>
            <a:r>
              <a:rPr lang="en-US" sz="1800" dirty="0" smtClean="0"/>
              <a:t>Following the evaluation review meeting, the immediate supervisor should obtain the employee’s signature.  The employee is signing as evidence of his/her knowledge of its contents, not necessarily agreement.</a:t>
            </a:r>
          </a:p>
          <a:p>
            <a:pPr marL="109728" indent="0">
              <a:buNone/>
            </a:pPr>
            <a:endParaRPr lang="en-US" sz="1200" dirty="0" smtClean="0"/>
          </a:p>
          <a:p>
            <a:r>
              <a:rPr lang="en-US" sz="1800" dirty="0" smtClean="0"/>
              <a:t>If the employee refuses to sign the evaluation, the immediate supervisor should include a memo explaining why the signature was not obtained.</a:t>
            </a:r>
          </a:p>
          <a:p>
            <a:pPr marL="109728" indent="0">
              <a:buNone/>
            </a:pPr>
            <a:endParaRPr lang="en-US" sz="1200" dirty="0" smtClean="0"/>
          </a:p>
          <a:p>
            <a:r>
              <a:rPr lang="en-US" sz="1800" dirty="0" smtClean="0"/>
              <a:t>Before submitting to Human Resources, the next level supervisor also needs to sign the evaluation, confirming knowledge that the evaluation was completed by the immediate supervisor.  A copy of the fully signed document should also be provided to the employee for his/her records.</a:t>
            </a:r>
          </a:p>
        </p:txBody>
      </p:sp>
      <p:sp>
        <p:nvSpPr>
          <p:cNvPr id="2" name="Title 1"/>
          <p:cNvSpPr>
            <a:spLocks noGrp="1"/>
          </p:cNvSpPr>
          <p:nvPr>
            <p:ph type="title"/>
          </p:nvPr>
        </p:nvSpPr>
        <p:spPr/>
        <p:txBody>
          <a:bodyPr>
            <a:normAutofit/>
          </a:bodyPr>
          <a:lstStyle/>
          <a:p>
            <a:r>
              <a:rPr lang="en-US" sz="2800" b="1" dirty="0" smtClean="0"/>
              <a:t>Immediate Supervisor Responsibility (cont’d) </a:t>
            </a:r>
            <a:endParaRPr lang="en-US" sz="2800" dirty="0"/>
          </a:p>
        </p:txBody>
      </p:sp>
    </p:spTree>
    <p:extLst>
      <p:ext uri="{BB962C8B-B14F-4D97-AF65-F5344CB8AC3E}">
        <p14:creationId xmlns:p14="http://schemas.microsoft.com/office/powerpoint/2010/main" val="32094242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t>Human Resources is responsible for coordinating and administering the evaluation process.</a:t>
            </a:r>
          </a:p>
          <a:p>
            <a:pPr marL="109728" indent="0">
              <a:buNone/>
            </a:pPr>
            <a:endParaRPr lang="en-US" sz="1200" dirty="0" smtClean="0"/>
          </a:p>
          <a:p>
            <a:r>
              <a:rPr lang="en-US" sz="2000" dirty="0" smtClean="0"/>
              <a:t>Human Resources has developed a process, as a courtesy, to notify supervisors of evaluation due dates.</a:t>
            </a:r>
          </a:p>
          <a:p>
            <a:pPr lvl="1">
              <a:spcBef>
                <a:spcPts val="1200"/>
              </a:spcBef>
            </a:pPr>
            <a:r>
              <a:rPr lang="en-US" sz="1800" u="sng" dirty="0" smtClean="0"/>
              <a:t>Initial hire</a:t>
            </a:r>
            <a:r>
              <a:rPr lang="en-US" sz="1800" dirty="0" smtClean="0"/>
              <a:t>: supervisors receive an email from HR with a copy of the appointment letter and job description attached, and the probationary period evaluation information – includes employee name, evaluation type, evaluation period, evaluation due date, and the link to the appropriate evaluation form online</a:t>
            </a:r>
          </a:p>
          <a:p>
            <a:pPr lvl="1">
              <a:spcBef>
                <a:spcPts val="1200"/>
              </a:spcBef>
            </a:pPr>
            <a:r>
              <a:rPr lang="en-US" sz="1800" u="sng" dirty="0" smtClean="0"/>
              <a:t>Upcoming evaluations</a:t>
            </a:r>
            <a:r>
              <a:rPr lang="en-US" sz="1800" dirty="0" smtClean="0"/>
              <a:t>: supervisors receive a “notification” email which includes employee name, evaluation type, evaluation period, evaluation due date and the link to the appropriate evaluation form online.</a:t>
            </a:r>
            <a:endParaRPr lang="en-US" sz="1800" dirty="0"/>
          </a:p>
        </p:txBody>
      </p:sp>
      <p:sp>
        <p:nvSpPr>
          <p:cNvPr id="2" name="Title 1"/>
          <p:cNvSpPr>
            <a:spLocks noGrp="1"/>
          </p:cNvSpPr>
          <p:nvPr>
            <p:ph type="title"/>
          </p:nvPr>
        </p:nvSpPr>
        <p:spPr/>
        <p:txBody>
          <a:bodyPr>
            <a:normAutofit/>
          </a:bodyPr>
          <a:lstStyle/>
          <a:p>
            <a:r>
              <a:rPr lang="en-US" sz="4000" b="1" dirty="0" smtClean="0"/>
              <a:t>Human Resources</a:t>
            </a:r>
            <a:endParaRPr lang="en-US" sz="4000" dirty="0"/>
          </a:p>
        </p:txBody>
      </p:sp>
    </p:spTree>
    <p:extLst>
      <p:ext uri="{BB962C8B-B14F-4D97-AF65-F5344CB8AC3E}">
        <p14:creationId xmlns:p14="http://schemas.microsoft.com/office/powerpoint/2010/main" val="33391737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000" dirty="0" smtClean="0"/>
              <a:t>Once submitted, Human Resources will review the evaluation for:</a:t>
            </a:r>
          </a:p>
          <a:p>
            <a:pPr lvl="1"/>
            <a:r>
              <a:rPr lang="en-US" sz="1800" dirty="0" smtClean="0"/>
              <a:t>Correct evaluation period</a:t>
            </a:r>
          </a:p>
          <a:p>
            <a:pPr lvl="1">
              <a:spcBef>
                <a:spcPts val="1200"/>
              </a:spcBef>
            </a:pPr>
            <a:r>
              <a:rPr lang="en-US" sz="1800" dirty="0" smtClean="0"/>
              <a:t>Appropriate supervisor</a:t>
            </a:r>
          </a:p>
          <a:p>
            <a:pPr lvl="1">
              <a:spcBef>
                <a:spcPts val="1200"/>
              </a:spcBef>
            </a:pPr>
            <a:r>
              <a:rPr lang="en-US" sz="1800" dirty="0" smtClean="0"/>
              <a:t>Content in compliance with collective bargaining agreements/unit handbooks</a:t>
            </a:r>
          </a:p>
          <a:p>
            <a:pPr lvl="1">
              <a:spcBef>
                <a:spcPts val="1200"/>
              </a:spcBef>
            </a:pPr>
            <a:r>
              <a:rPr lang="en-US" sz="1800" dirty="0" smtClean="0"/>
              <a:t>Inclusion of improvement plan (if applicable)</a:t>
            </a:r>
          </a:p>
          <a:p>
            <a:pPr lvl="1">
              <a:spcBef>
                <a:spcPts val="1200"/>
              </a:spcBef>
            </a:pPr>
            <a:r>
              <a:rPr lang="en-US" sz="1800" dirty="0" smtClean="0"/>
              <a:t>All </a:t>
            </a:r>
            <a:r>
              <a:rPr lang="en-US" sz="1800" dirty="0"/>
              <a:t>signatures obtained, including next level </a:t>
            </a:r>
            <a:r>
              <a:rPr lang="en-US" sz="1800" dirty="0" smtClean="0"/>
              <a:t>supervisor</a:t>
            </a:r>
          </a:p>
          <a:p>
            <a:pPr marL="109728" indent="0">
              <a:buNone/>
            </a:pPr>
            <a:endParaRPr lang="en-US" sz="1200" dirty="0" smtClean="0"/>
          </a:p>
          <a:p>
            <a:r>
              <a:rPr lang="en-US" sz="2000" dirty="0" smtClean="0"/>
              <a:t>Human </a:t>
            </a:r>
            <a:r>
              <a:rPr lang="en-US" sz="2000" dirty="0"/>
              <a:t>Resources will </a:t>
            </a:r>
            <a:r>
              <a:rPr lang="en-US" sz="2000" dirty="0" smtClean="0"/>
              <a:t>hold the evaluation for 10 working days prior to filing in the employee’s personnel file.</a:t>
            </a:r>
          </a:p>
          <a:p>
            <a:pPr lvl="1">
              <a:spcBef>
                <a:spcPts val="1200"/>
              </a:spcBef>
            </a:pPr>
            <a:r>
              <a:rPr lang="en-US" sz="1800" dirty="0" smtClean="0"/>
              <a:t>Allows employee to provide a response to the evaluation, to be included in the file.</a:t>
            </a:r>
            <a:endParaRPr lang="en-US" sz="1800" dirty="0"/>
          </a:p>
        </p:txBody>
      </p:sp>
      <p:sp>
        <p:nvSpPr>
          <p:cNvPr id="2" name="Title 1"/>
          <p:cNvSpPr>
            <a:spLocks noGrp="1"/>
          </p:cNvSpPr>
          <p:nvPr>
            <p:ph type="title"/>
          </p:nvPr>
        </p:nvSpPr>
        <p:spPr/>
        <p:txBody>
          <a:bodyPr>
            <a:normAutofit/>
          </a:bodyPr>
          <a:lstStyle/>
          <a:p>
            <a:r>
              <a:rPr lang="en-US" sz="4000" b="1" dirty="0" smtClean="0"/>
              <a:t>Human Resources</a:t>
            </a:r>
            <a:endParaRPr lang="en-US" sz="4000" dirty="0"/>
          </a:p>
        </p:txBody>
      </p:sp>
    </p:spTree>
    <p:extLst>
      <p:ext uri="{BB962C8B-B14F-4D97-AF65-F5344CB8AC3E}">
        <p14:creationId xmlns:p14="http://schemas.microsoft.com/office/powerpoint/2010/main" val="16621890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pPr algn="ctr"/>
            <a:r>
              <a:rPr lang="en-US" sz="4000" b="1" dirty="0" smtClean="0"/>
              <a:t>Who to Contact</a:t>
            </a:r>
            <a:endParaRPr lang="en-US" sz="4000" b="1" dirty="0"/>
          </a:p>
        </p:txBody>
      </p:sp>
      <p:sp>
        <p:nvSpPr>
          <p:cNvPr id="9" name="Text Placeholder 3"/>
          <p:cNvSpPr>
            <a:spLocks noGrp="1"/>
          </p:cNvSpPr>
          <p:nvPr>
            <p:ph type="body" sz="half" idx="3"/>
          </p:nvPr>
        </p:nvSpPr>
        <p:spPr>
          <a:xfrm>
            <a:off x="4724400" y="1600199"/>
            <a:ext cx="3733800" cy="574675"/>
          </a:xfrm>
          <a:ln>
            <a:solidFill>
              <a:schemeClr val="tx2"/>
            </a:solidFill>
          </a:ln>
        </p:spPr>
        <p:txBody>
          <a:bodyPr anchor="ctr">
            <a:normAutofit/>
          </a:bodyPr>
          <a:lstStyle/>
          <a:p>
            <a:pPr algn="ctr"/>
            <a:r>
              <a:rPr lang="en-US" sz="1800" b="1" i="1" dirty="0" smtClean="0">
                <a:solidFill>
                  <a:schemeClr val="tx1"/>
                </a:solidFill>
              </a:rPr>
              <a:t>For Classified Employees</a:t>
            </a:r>
          </a:p>
        </p:txBody>
      </p:sp>
      <p:sp>
        <p:nvSpPr>
          <p:cNvPr id="8" name="Content Placeholder 2"/>
          <p:cNvSpPr>
            <a:spLocks noGrp="1"/>
          </p:cNvSpPr>
          <p:nvPr>
            <p:ph sz="quarter" idx="4"/>
          </p:nvPr>
        </p:nvSpPr>
        <p:spPr>
          <a:xfrm>
            <a:off x="4724400" y="2209800"/>
            <a:ext cx="3733800" cy="3505200"/>
          </a:xfrm>
          <a:ln>
            <a:solidFill>
              <a:schemeClr val="tx2"/>
            </a:solidFill>
          </a:ln>
        </p:spPr>
        <p:txBody>
          <a:bodyPr/>
          <a:lstStyle/>
          <a:p>
            <a:pPr marL="36576" indent="0" algn="ctr">
              <a:buNone/>
            </a:pPr>
            <a:endParaRPr lang="en-US" dirty="0" smtClean="0"/>
          </a:p>
          <a:p>
            <a:pPr marL="36576" indent="0" algn="ctr">
              <a:buNone/>
            </a:pPr>
            <a:endParaRPr lang="en-US" dirty="0"/>
          </a:p>
          <a:p>
            <a:pPr marL="36576" indent="0" algn="ctr">
              <a:spcAft>
                <a:spcPts val="1200"/>
              </a:spcAft>
              <a:buNone/>
            </a:pPr>
            <a:r>
              <a:rPr lang="en-US" sz="2000" b="1" dirty="0" smtClean="0"/>
              <a:t>Rose Schultz</a:t>
            </a:r>
          </a:p>
          <a:p>
            <a:pPr marL="36576" indent="0" algn="ctr">
              <a:spcAft>
                <a:spcPts val="1200"/>
              </a:spcAft>
              <a:buNone/>
            </a:pPr>
            <a:r>
              <a:rPr lang="en-US" sz="2000" dirty="0" smtClean="0"/>
              <a:t>Human Resources Specialist</a:t>
            </a:r>
          </a:p>
          <a:p>
            <a:pPr marL="36576" indent="0" algn="ctr">
              <a:spcAft>
                <a:spcPts val="1200"/>
              </a:spcAft>
              <a:buNone/>
            </a:pPr>
            <a:r>
              <a:rPr lang="en-US" sz="2000" dirty="0" smtClean="0"/>
              <a:t>408.741.2161</a:t>
            </a:r>
          </a:p>
          <a:p>
            <a:pPr marL="36576" indent="0" algn="ctr">
              <a:spcAft>
                <a:spcPts val="1200"/>
              </a:spcAft>
              <a:buNone/>
            </a:pPr>
            <a:r>
              <a:rPr lang="en-US" sz="2000" dirty="0" smtClean="0"/>
              <a:t>rose.schultz@wvm.edu</a:t>
            </a:r>
            <a:endParaRPr lang="en-US" sz="2000" dirty="0"/>
          </a:p>
        </p:txBody>
      </p:sp>
      <p:sp>
        <p:nvSpPr>
          <p:cNvPr id="10" name="Text Placeholder 3"/>
          <p:cNvSpPr>
            <a:spLocks noGrp="1"/>
          </p:cNvSpPr>
          <p:nvPr>
            <p:ph type="body" sz="half" idx="3"/>
          </p:nvPr>
        </p:nvSpPr>
        <p:spPr>
          <a:xfrm>
            <a:off x="685800" y="1600200"/>
            <a:ext cx="3733800" cy="574675"/>
          </a:xfrm>
          <a:ln>
            <a:solidFill>
              <a:schemeClr val="tx2"/>
            </a:solidFill>
          </a:ln>
        </p:spPr>
        <p:txBody>
          <a:bodyPr anchor="ctr">
            <a:normAutofit/>
          </a:bodyPr>
          <a:lstStyle/>
          <a:p>
            <a:pPr algn="ctr"/>
            <a:r>
              <a:rPr lang="en-US" sz="1800" b="1" i="1" dirty="0" smtClean="0">
                <a:solidFill>
                  <a:schemeClr val="tx1"/>
                </a:solidFill>
              </a:rPr>
              <a:t>For Administrative Employees</a:t>
            </a:r>
          </a:p>
        </p:txBody>
      </p:sp>
      <p:sp>
        <p:nvSpPr>
          <p:cNvPr id="11" name="Content Placeholder 2"/>
          <p:cNvSpPr>
            <a:spLocks noGrp="1"/>
          </p:cNvSpPr>
          <p:nvPr>
            <p:ph sz="quarter" idx="4"/>
          </p:nvPr>
        </p:nvSpPr>
        <p:spPr>
          <a:xfrm>
            <a:off x="685800" y="2209801"/>
            <a:ext cx="3733800" cy="3505200"/>
          </a:xfrm>
          <a:ln>
            <a:solidFill>
              <a:schemeClr val="tx2"/>
            </a:solidFill>
          </a:ln>
        </p:spPr>
        <p:txBody>
          <a:bodyPr/>
          <a:lstStyle/>
          <a:p>
            <a:pPr marL="36576" indent="0" algn="ctr">
              <a:buNone/>
            </a:pPr>
            <a:endParaRPr lang="en-US" dirty="0" smtClean="0"/>
          </a:p>
          <a:p>
            <a:pPr marL="36576" indent="0" algn="ctr">
              <a:buNone/>
            </a:pPr>
            <a:endParaRPr lang="en-US" dirty="0"/>
          </a:p>
          <a:p>
            <a:pPr marL="36576" indent="0" algn="ctr">
              <a:spcAft>
                <a:spcPts val="1200"/>
              </a:spcAft>
              <a:buNone/>
            </a:pPr>
            <a:r>
              <a:rPr lang="en-US" sz="2000" b="1" dirty="0" smtClean="0"/>
              <a:t>Gloria Gutierrez</a:t>
            </a:r>
          </a:p>
          <a:p>
            <a:pPr marL="36576" indent="0" algn="ctr">
              <a:spcAft>
                <a:spcPts val="1200"/>
              </a:spcAft>
              <a:buNone/>
            </a:pPr>
            <a:r>
              <a:rPr lang="en-US" sz="2000" dirty="0" smtClean="0"/>
              <a:t>Human Resources Specialist</a:t>
            </a:r>
          </a:p>
          <a:p>
            <a:pPr marL="36576" indent="0" algn="ctr">
              <a:spcAft>
                <a:spcPts val="1200"/>
              </a:spcAft>
              <a:buNone/>
            </a:pPr>
            <a:r>
              <a:rPr lang="en-US" sz="2000" dirty="0" smtClean="0"/>
              <a:t>408.741.2171</a:t>
            </a:r>
          </a:p>
          <a:p>
            <a:pPr marL="36576" indent="0" algn="ctr">
              <a:spcAft>
                <a:spcPts val="1200"/>
              </a:spcAft>
              <a:buNone/>
            </a:pPr>
            <a:r>
              <a:rPr lang="en-US" sz="2000" dirty="0" smtClean="0"/>
              <a:t>gloria.gutierrez@wvm.edu</a:t>
            </a:r>
            <a:endParaRPr lang="en-US" sz="2000" dirty="0"/>
          </a:p>
        </p:txBody>
      </p:sp>
    </p:spTree>
    <p:extLst>
      <p:ext uri="{BB962C8B-B14F-4D97-AF65-F5344CB8AC3E}">
        <p14:creationId xmlns:p14="http://schemas.microsoft.com/office/powerpoint/2010/main" val="10780989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295400" y="2514600"/>
            <a:ext cx="6629400" cy="1826363"/>
          </a:xfrm>
        </p:spPr>
        <p:txBody>
          <a:bodyPr>
            <a:normAutofit fontScale="90000"/>
          </a:bodyPr>
          <a:lstStyle/>
          <a:p>
            <a:pPr algn="ctr"/>
            <a:r>
              <a:rPr lang="en-US" sz="9600" dirty="0" smtClean="0"/>
              <a:t>Questions ?</a:t>
            </a:r>
            <a:endParaRPr lang="en-US" sz="9600" dirty="0"/>
          </a:p>
        </p:txBody>
      </p:sp>
    </p:spTree>
    <p:extLst>
      <p:ext uri="{BB962C8B-B14F-4D97-AF65-F5344CB8AC3E}">
        <p14:creationId xmlns:p14="http://schemas.microsoft.com/office/powerpoint/2010/main" val="31199276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1061</TotalTime>
  <Words>1309</Words>
  <Application>Microsoft Office PowerPoint</Application>
  <PresentationFormat>On-screen Show (4:3)</PresentationFormat>
  <Paragraphs>168</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Concourse</vt:lpstr>
      <vt:lpstr>Evaluations:  Administrative  &amp; Classified Employees</vt:lpstr>
      <vt:lpstr>Evaluations for Administrative &amp; Classified Employees</vt:lpstr>
      <vt:lpstr>Purpose of Evaluations</vt:lpstr>
      <vt:lpstr>Definitions per Board Policy:</vt:lpstr>
      <vt:lpstr>Definitions per Board Policy (cont’d):</vt:lpstr>
      <vt:lpstr>Classified Employee Groups include:</vt:lpstr>
      <vt:lpstr>Evaluation Documents</vt:lpstr>
      <vt:lpstr>Evaluation Documents (cont’d)</vt:lpstr>
      <vt:lpstr>Evaluation Cycles</vt:lpstr>
      <vt:lpstr>Contents of the Evaluation</vt:lpstr>
      <vt:lpstr>Contents of the Evaluation (cont’d)</vt:lpstr>
      <vt:lpstr>Immediate Supervisor Responsibility </vt:lpstr>
      <vt:lpstr>Immediate Supervisor Responsibility (cont’d) </vt:lpstr>
      <vt:lpstr>Human Resources</vt:lpstr>
      <vt:lpstr>Human Resources</vt:lpstr>
      <vt:lpstr>Who to Contact</vt:lpstr>
      <vt:lpstr>Questions ?</vt:lpstr>
    </vt:vector>
  </TitlesOfParts>
  <Company>wvmccd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Rose Schultz</dc:creator>
  <cp:lastModifiedBy>Administrator</cp:lastModifiedBy>
  <cp:revision>87</cp:revision>
  <cp:lastPrinted>2013-12-13T00:22:34Z</cp:lastPrinted>
  <dcterms:created xsi:type="dcterms:W3CDTF">2013-05-10T22:52:03Z</dcterms:created>
  <dcterms:modified xsi:type="dcterms:W3CDTF">2013-12-17T21:34:50Z</dcterms:modified>
</cp:coreProperties>
</file>