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9" r:id="rId3"/>
    <p:sldId id="275" r:id="rId4"/>
    <p:sldId id="261" r:id="rId5"/>
    <p:sldId id="262" r:id="rId6"/>
    <p:sldId id="263" r:id="rId7"/>
    <p:sldId id="264" r:id="rId8"/>
    <p:sldId id="265" r:id="rId9"/>
    <p:sldId id="274" r:id="rId10"/>
    <p:sldId id="276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575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2787"/>
    <p:restoredTop sz="90929"/>
  </p:normalViewPr>
  <p:slideViewPr>
    <p:cSldViewPr>
      <p:cViewPr>
        <p:scale>
          <a:sx n="75" d="100"/>
          <a:sy n="75" d="100"/>
        </p:scale>
        <p:origin x="-1675" y="-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9825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59825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285F7C14-6DC8-4CF1-95D2-EE0089994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96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79913"/>
            <a:ext cx="5086350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59825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8A60ABC4-74EE-4FE4-96E3-733F3BCEC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358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96B0D81-9F21-4D95-B362-9983076A35D8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719" tIns="46359" rIns="92719" bIns="4635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4CCB4-B50F-4ED5-9275-91873332E872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3AB0D43-5A2E-474F-AEF9-91EDBA797D3B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FA2F67A-3545-4709-8027-E79065242B1E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7C67E96-A35B-47E7-A101-BA33EBE835A0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63B43AE-89B5-4B66-B81E-5D2EB2C87862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85FA898-7F2D-46E6-9CA3-B19414380D61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12788"/>
            <a:ext cx="4573587" cy="3430587"/>
          </a:xfrm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71" tIns="45285" rIns="90571" bIns="45285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4AAFDC3-A610-4013-A14B-BB3D47264AE7}" type="slidenum">
              <a:rPr lang="en-US" sz="1200" smtClean="0"/>
              <a:pPr eaLnBrk="1" hangingPunct="1"/>
              <a:t>11</a:t>
            </a:fld>
            <a:endParaRPr lang="en-US" sz="120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719" tIns="46359" rIns="92719" bIns="4635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B1757D0-852D-406D-A05C-7CCA5974C5FA}" type="slidenum">
              <a:rPr lang="en-US" sz="1200" smtClean="0"/>
              <a:pPr eaLnBrk="1" hangingPunct="1"/>
              <a:t>12</a:t>
            </a:fld>
            <a:endParaRPr lang="en-US" sz="120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55A5A4A-30D2-4095-8400-501B0E1E3207}" type="slidenum">
              <a:rPr lang="en-US" sz="1200" smtClean="0"/>
              <a:pPr eaLnBrk="1" hangingPunct="1"/>
              <a:t>13</a:t>
            </a:fld>
            <a:endParaRPr lang="en-US" sz="12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A68FA6A-E9E5-4F63-B0CF-F962398052AF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CEEE3FB-67FB-472E-99FB-7A4E62ADF02D}" type="slidenum">
              <a:rPr lang="en-US" sz="1200" smtClean="0"/>
              <a:pPr eaLnBrk="1" hangingPunct="1"/>
              <a:t>15</a:t>
            </a:fld>
            <a:endParaRPr lang="en-US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72B16FE-8C57-4885-A312-3CE65C6244E5}" type="slidenum">
              <a:rPr lang="en-US" sz="1200" smtClean="0"/>
              <a:pPr eaLnBrk="1" hangingPunct="1"/>
              <a:t>16</a:t>
            </a:fld>
            <a:endParaRPr lang="en-US" sz="12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573588" cy="3430587"/>
          </a:xfrm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32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721" tIns="45361" rIns="90721" bIns="4536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5.png"/><Relationship Id="rId17" Type="http://schemas.openxmlformats.org/officeDocument/2006/relationships/image" Target="../media/image10.gif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 userDrawn="1"/>
        </p:nvSpPr>
        <p:spPr bwMode="auto">
          <a:xfrm>
            <a:off x="4495800" y="1285875"/>
            <a:ext cx="38100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sz="1200" i="1" dirty="0" smtClean="0">
                <a:latin typeface="Franklin Gothic Book" pitchFamily="34" charset="0"/>
              </a:rPr>
              <a:t>Responding to the human factor in the world of work</a:t>
            </a:r>
            <a:r>
              <a:rPr lang="en-US" sz="1200" dirty="0" smtClean="0">
                <a:latin typeface="Franklin Gothic Book" pitchFamily="34" charset="0"/>
              </a:rPr>
              <a:t>.</a:t>
            </a: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 userDrawn="1"/>
        </p:nvGraphicFramePr>
        <p:xfrm>
          <a:off x="990600" y="6146800"/>
          <a:ext cx="1143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Bitmap Image" r:id="rId3" imgW="1038370" imgH="704948" progId="Paint.Picture">
                  <p:embed/>
                </p:oleObj>
              </mc:Choice>
              <mc:Fallback>
                <p:oleObj name="Bitmap Image" r:id="rId3" imgW="1038370" imgH="7049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6146800"/>
                        <a:ext cx="1143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8"/>
          <p:cNvGraphicFramePr>
            <a:graphicFrameLocks noChangeAspect="1"/>
          </p:cNvGraphicFramePr>
          <p:nvPr userDrawn="1"/>
        </p:nvGraphicFramePr>
        <p:xfrm>
          <a:off x="3657600" y="6143625"/>
          <a:ext cx="14954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Bitmap Image" r:id="rId5" imgW="1495634" imgH="714286" progId="Paint.Picture">
                  <p:embed/>
                </p:oleObj>
              </mc:Choice>
              <mc:Fallback>
                <p:oleObj name="Bitmap Image" r:id="rId5" imgW="1495634" imgH="7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6143625"/>
                        <a:ext cx="14954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9"/>
          <p:cNvGraphicFramePr>
            <a:graphicFrameLocks noChangeAspect="1"/>
          </p:cNvGraphicFramePr>
          <p:nvPr userDrawn="1"/>
        </p:nvGraphicFramePr>
        <p:xfrm>
          <a:off x="2133600" y="6143625"/>
          <a:ext cx="1524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Bitmap Image" r:id="rId7" imgW="1523810" imgH="714286" progId="Paint.Picture">
                  <p:embed/>
                </p:oleObj>
              </mc:Choice>
              <mc:Fallback>
                <p:oleObj name="Bitmap Image" r:id="rId7" imgW="1523810" imgH="7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6143625"/>
                        <a:ext cx="1524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0"/>
          <p:cNvGraphicFramePr>
            <a:graphicFrameLocks noChangeAspect="1"/>
          </p:cNvGraphicFramePr>
          <p:nvPr userDrawn="1"/>
        </p:nvGraphicFramePr>
        <p:xfrm>
          <a:off x="5105400" y="6143625"/>
          <a:ext cx="15335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name="Bitmap Image" r:id="rId9" imgW="1533739" imgH="714286" progId="Paint.Picture">
                  <p:embed/>
                </p:oleObj>
              </mc:Choice>
              <mc:Fallback>
                <p:oleObj name="Bitmap Image" r:id="rId9" imgW="1533739" imgH="7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6143625"/>
                        <a:ext cx="15335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3"/>
          <p:cNvSpPr>
            <a:spLocks noChangeArrowheads="1"/>
          </p:cNvSpPr>
          <p:nvPr userDrawn="1"/>
        </p:nvSpPr>
        <p:spPr bwMode="auto">
          <a:xfrm>
            <a:off x="8077200" y="6400800"/>
            <a:ext cx="10668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" name="Object 21"/>
          <p:cNvGraphicFramePr>
            <a:graphicFrameLocks noChangeAspect="1"/>
          </p:cNvGraphicFramePr>
          <p:nvPr userDrawn="1"/>
        </p:nvGraphicFramePr>
        <p:xfrm>
          <a:off x="6629400" y="6143625"/>
          <a:ext cx="1524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0" name="Bitmap Image" r:id="rId11" imgW="1523810" imgH="714286" progId="Paint.Picture">
                  <p:embed/>
                </p:oleObj>
              </mc:Choice>
              <mc:Fallback>
                <p:oleObj name="Bitmap Image" r:id="rId11" imgW="1523810" imgH="7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6143625"/>
                        <a:ext cx="1524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6"/>
          <p:cNvGraphicFramePr>
            <a:graphicFrameLocks noChangeAspect="1"/>
          </p:cNvGraphicFramePr>
          <p:nvPr userDrawn="1"/>
        </p:nvGraphicFramePr>
        <p:xfrm>
          <a:off x="0" y="6143625"/>
          <a:ext cx="1038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1" name="Bitmap Image" r:id="rId13" imgW="1038370" imgH="714286" progId="Paint.Picture">
                  <p:embed/>
                </p:oleObj>
              </mc:Choice>
              <mc:Fallback>
                <p:oleObj name="Bitmap Image" r:id="rId13" imgW="1038370" imgH="7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43625"/>
                        <a:ext cx="1038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26"/>
          <p:cNvSpPr>
            <a:spLocks noChangeShapeType="1"/>
          </p:cNvSpPr>
          <p:nvPr userDrawn="1"/>
        </p:nvSpPr>
        <p:spPr bwMode="auto">
          <a:xfrm flipH="1">
            <a:off x="0" y="1143000"/>
            <a:ext cx="9144000" cy="0"/>
          </a:xfrm>
          <a:prstGeom prst="line">
            <a:avLst/>
          </a:prstGeom>
          <a:noFill/>
          <a:ln w="22225">
            <a:solidFill>
              <a:srgbClr val="57578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" name="Picture 33" descr="C:\Documents and Settings\sbest\Desktop\Proposal Images\Counseling.gif"/>
          <p:cNvPicPr>
            <a:picLocks noChangeAspect="1" noChangeArrowheads="1"/>
          </p:cNvPicPr>
          <p:nvPr userDrawn="1"/>
        </p:nvPicPr>
        <p:blipFill>
          <a:blip r:embed="rId15">
            <a:lum bright="-18000" contras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146800"/>
            <a:ext cx="10668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4" descr="Y:\Claremont Logos\logo_plain\logo_cmyk.TIF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"/>
            <a:ext cx="624840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5549800" y="7620000"/>
            <a:ext cx="311150" cy="746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7" y="0"/>
            <a:ext cx="1103313" cy="11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7B0B4-E5A8-4E19-B143-5A560BE75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9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DC907-18A1-4ECC-9E0D-A093854E8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8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197AD-D0D6-477B-ACA7-9BBB703D1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6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1C580-DAAE-4DF4-99D1-A22424408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2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EFD18-CEA5-4034-9E47-88DCD148E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ADB8B-A726-41DE-8475-DEC841970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8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D9B3C-1C86-442B-8B92-230F02D1D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96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F5843-7161-4E8D-8B1B-4A19C1929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0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C38E4-C01E-4ABC-8770-F77BDE14D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0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152400"/>
            <a:ext cx="21526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3055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3E25A-3645-4C8F-994F-BA2B6ABBF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9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oleObject" Target="../embeddings/oleObject3.bin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20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6.bin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Relationship Id="rId22" Type="http://schemas.openxmlformats.org/officeDocument/2006/relationships/oleObject" Target="../embeddings/oleObject5.bin"/><Relationship Id="rId27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8610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18"/>
          <p:cNvSpPr>
            <a:spLocks noChangeShapeType="1"/>
          </p:cNvSpPr>
          <p:nvPr userDrawn="1"/>
        </p:nvSpPr>
        <p:spPr bwMode="auto">
          <a:xfrm flipH="1">
            <a:off x="0" y="1143000"/>
            <a:ext cx="9144000" cy="0"/>
          </a:xfrm>
          <a:prstGeom prst="line">
            <a:avLst/>
          </a:prstGeom>
          <a:noFill/>
          <a:ln w="22225">
            <a:solidFill>
              <a:srgbClr val="57578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29" name="Object 19"/>
          <p:cNvGraphicFramePr>
            <a:graphicFrameLocks noChangeAspect="1"/>
          </p:cNvGraphicFramePr>
          <p:nvPr userDrawn="1"/>
        </p:nvGraphicFramePr>
        <p:xfrm>
          <a:off x="990600" y="6146800"/>
          <a:ext cx="1143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Bitmap Image" r:id="rId14" imgW="1038370" imgH="704948" progId="Paint.Picture">
                  <p:embed/>
                </p:oleObj>
              </mc:Choice>
              <mc:Fallback>
                <p:oleObj name="Bitmap Image" r:id="rId14" imgW="1038370" imgH="704948" progId="Paint.Picture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40000" contrast="-58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6146800"/>
                        <a:ext cx="1143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20"/>
          <p:cNvGraphicFramePr>
            <a:graphicFrameLocks noChangeAspect="1"/>
          </p:cNvGraphicFramePr>
          <p:nvPr userDrawn="1"/>
        </p:nvGraphicFramePr>
        <p:xfrm>
          <a:off x="3657600" y="6143625"/>
          <a:ext cx="14954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Bitmap Image" r:id="rId16" imgW="1495634" imgH="714286" progId="Paint.Picture">
                  <p:embed/>
                </p:oleObj>
              </mc:Choice>
              <mc:Fallback>
                <p:oleObj name="Bitmap Image" r:id="rId16" imgW="1495634" imgH="714286" progId="Paint.Picture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40000" contrast="-58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6143625"/>
                        <a:ext cx="14954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21"/>
          <p:cNvGraphicFramePr>
            <a:graphicFrameLocks noChangeAspect="1"/>
          </p:cNvGraphicFramePr>
          <p:nvPr userDrawn="1"/>
        </p:nvGraphicFramePr>
        <p:xfrm>
          <a:off x="2133600" y="6143625"/>
          <a:ext cx="1524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Bitmap Image" r:id="rId18" imgW="1523810" imgH="714286" progId="Paint.Picture">
                  <p:embed/>
                </p:oleObj>
              </mc:Choice>
              <mc:Fallback>
                <p:oleObj name="Bitmap Image" r:id="rId18" imgW="1523810" imgH="714286" progId="Paint.Picture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40000" contrast="-58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6143625"/>
                        <a:ext cx="1524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22"/>
          <p:cNvGraphicFramePr>
            <a:graphicFrameLocks noChangeAspect="1"/>
          </p:cNvGraphicFramePr>
          <p:nvPr userDrawn="1"/>
        </p:nvGraphicFramePr>
        <p:xfrm>
          <a:off x="5105400" y="6143625"/>
          <a:ext cx="15335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Bitmap Image" r:id="rId20" imgW="1533739" imgH="714286" progId="Paint.Picture">
                  <p:embed/>
                </p:oleObj>
              </mc:Choice>
              <mc:Fallback>
                <p:oleObj name="Bitmap Image" r:id="rId20" imgW="1533739" imgH="714286" progId="Paint.Picture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40000" contrast="-58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6143625"/>
                        <a:ext cx="15335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Rectangle 23"/>
          <p:cNvSpPr>
            <a:spLocks noChangeArrowheads="1"/>
          </p:cNvSpPr>
          <p:nvPr userDrawn="1"/>
        </p:nvSpPr>
        <p:spPr bwMode="auto">
          <a:xfrm>
            <a:off x="8077200" y="64008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34" name="Object 24"/>
          <p:cNvGraphicFramePr>
            <a:graphicFrameLocks noChangeAspect="1"/>
          </p:cNvGraphicFramePr>
          <p:nvPr userDrawn="1"/>
        </p:nvGraphicFramePr>
        <p:xfrm>
          <a:off x="6629400" y="6143625"/>
          <a:ext cx="1524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Bitmap Image" r:id="rId22" imgW="1523810" imgH="714286" progId="Paint.Picture">
                  <p:embed/>
                </p:oleObj>
              </mc:Choice>
              <mc:Fallback>
                <p:oleObj name="Bitmap Image" r:id="rId22" imgW="1523810" imgH="714286" progId="Paint.Picture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40000" contrast="-58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6143625"/>
                        <a:ext cx="1524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5" name="Object 25"/>
          <p:cNvGraphicFramePr>
            <a:graphicFrameLocks noChangeAspect="1"/>
          </p:cNvGraphicFramePr>
          <p:nvPr userDrawn="1"/>
        </p:nvGraphicFramePr>
        <p:xfrm>
          <a:off x="0" y="6143625"/>
          <a:ext cx="1038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Bitmap Image" r:id="rId24" imgW="1038370" imgH="714286" progId="Paint.Picture">
                  <p:embed/>
                </p:oleObj>
              </mc:Choice>
              <mc:Fallback>
                <p:oleObj name="Bitmap Image" r:id="rId24" imgW="1038370" imgH="714286" progId="Paint.Picture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lum bright="40000" contrast="-58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43625"/>
                        <a:ext cx="1038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6" name="Picture 26" descr="C:\Documents and Settings\sbest\Desktop\Proposal Images\Counseling.gif"/>
          <p:cNvPicPr>
            <a:picLocks noChangeAspect="1" noChangeArrowheads="1"/>
          </p:cNvPicPr>
          <p:nvPr userDrawn="1"/>
        </p:nvPicPr>
        <p:blipFill>
          <a:blip r:embed="rId26">
            <a:lum bright="40000" contrast="-5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146800"/>
            <a:ext cx="10668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fld id="{E582F0B8-5F64-4469-993A-BA1981AA8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8" name="Picture 12" descr="Y:\Claremont Logos\logo_plain\logo_cmyk.TIF"/>
          <p:cNvPicPr>
            <a:picLocks noChangeAspect="1" noChangeArrowheads="1"/>
          </p:cNvPicPr>
          <p:nvPr userDrawn="1"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781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006666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EAP Manager Orientation</a:t>
            </a:r>
            <a:br>
              <a:rPr lang="en-US" sz="3600" dirty="0" smtClean="0"/>
            </a:br>
            <a:r>
              <a:rPr lang="en-US" sz="3600" dirty="0" smtClean="0"/>
              <a:t>West Valley-Mission </a:t>
            </a:r>
            <a:br>
              <a:rPr lang="en-US" sz="3600" dirty="0" smtClean="0"/>
            </a:br>
            <a:r>
              <a:rPr lang="en-US" sz="3600" dirty="0" smtClean="0"/>
              <a:t>Community College District </a:t>
            </a:r>
            <a:r>
              <a:rPr lang="en-US" dirty="0" smtClean="0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657600"/>
            <a:ext cx="6102350" cy="2832100"/>
          </a:xfrm>
        </p:spPr>
        <p:txBody>
          <a:bodyPr/>
          <a:lstStyle/>
          <a:p>
            <a:pPr algn="l" eaLnBrk="1" hangingPunct="1"/>
            <a:r>
              <a:rPr lang="en-US" sz="2400" dirty="0" smtClean="0"/>
              <a:t>Claremont EAP</a:t>
            </a:r>
          </a:p>
          <a:p>
            <a:pPr algn="l" eaLnBrk="1" hangingPunct="1"/>
            <a:r>
              <a:rPr lang="en-US" sz="2000" dirty="0" smtClean="0"/>
              <a:t>Laurie Slez, VP Account Services</a:t>
            </a:r>
          </a:p>
          <a:p>
            <a:pPr algn="l" eaLnBrk="1" hangingPunct="1"/>
            <a:r>
              <a:rPr lang="en-US" sz="2000" dirty="0" smtClean="0"/>
              <a:t>800-834-3773</a:t>
            </a:r>
          </a:p>
          <a:p>
            <a:pPr algn="l" eaLnBrk="1" hangingPunct="1"/>
            <a:r>
              <a:rPr lang="en-US" sz="2000" dirty="0" smtClean="0"/>
              <a:t>www.claremonteap.com</a:t>
            </a:r>
          </a:p>
          <a:p>
            <a:pPr eaLnBrk="1" hangingPunct="1"/>
            <a:endParaRPr lang="en-US" sz="2000" dirty="0" smtClean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2F82EA-91D8-4C80-856D-CE560FDC9E46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Claremont EAP Background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Has been dedicated to providing EAP services for Bay Area employers for 20 years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Particular focus on public sector employers with clients including AC Transit, Alameda County, BART, EBMUD, SF MTA (MUNI), SMCCD, City of Berkeley among others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Experienced, committed staff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High touch program that operates as integral part of the organizations we serve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Claremont EAP – 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Eligibility</a:t>
            </a:r>
            <a:r>
              <a:rPr lang="en-US" sz="2800" dirty="0" smtClean="0"/>
              <a:t>: All full and part time permanent employees are eligible on date of hire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 smtClean="0"/>
              <a:t>Family members living in the immediate household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 smtClean="0"/>
              <a:t>Domestic partners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 smtClean="0"/>
              <a:t>Children up to age 26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Access</a:t>
            </a:r>
            <a:r>
              <a:rPr lang="en-US" sz="2800" dirty="0" smtClean="0"/>
              <a:t>: All care should be pre-authorized by calling Claremont at: 800-834-3773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Hours</a:t>
            </a:r>
            <a:r>
              <a:rPr lang="en-US" sz="2800" dirty="0" smtClean="0"/>
              <a:t>: 8:00 AM to 5:00 PM, M-F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i="1" dirty="0" smtClean="0"/>
              <a:t>MA level Clinicians available 24/7 for urgent matters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7B0B4-E5A8-4E19-B143-5A560BE7587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3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6591F-0127-4F52-B021-3BCA564FFBBA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EAP Services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3813175" cy="41148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US" smtClean="0"/>
              <a:t>Counseling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US" smtClean="0"/>
              <a:t>Legal Consultation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US" smtClean="0"/>
              <a:t>Financial Services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US" smtClean="0"/>
              <a:t>Work/Life Referrals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US" smtClean="0"/>
              <a:t>Community Resources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905000"/>
            <a:ext cx="381476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dirty="0" smtClean="0"/>
              <a:t>Unlimited Management Consultations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dirty="0" smtClean="0"/>
              <a:t>Critical Incident Stress Debriefings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dirty="0" smtClean="0"/>
              <a:t>Brown Bags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dirty="0" smtClean="0"/>
              <a:t>Training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18BC-7CA1-4A78-85A7-83E3D4F7F4C7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Counseling  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4000"/>
            <a:ext cx="8815387" cy="43037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3 visits per incident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Help with any problem: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Marital/family/relationship issues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Emotional issues like stress, anxiety, depression, grief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Work concerns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Substance Abuse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Panel of licensed clinicians in private practice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Day and evening appointments available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Referrals to specialist close to work or home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Negotiated rates available for continuing care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graphicFrame>
        <p:nvGraphicFramePr>
          <p:cNvPr id="6149" name="Object 4"/>
          <p:cNvGraphicFramePr>
            <a:graphicFrameLocks noChangeAspect="1"/>
          </p:cNvGraphicFramePr>
          <p:nvPr/>
        </p:nvGraphicFramePr>
        <p:xfrm>
          <a:off x="6324600" y="228600"/>
          <a:ext cx="2819400" cy="257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Image" r:id="rId4" imgW="1182626" imgH="1081767" progId="Photoshop.Image.8">
                  <p:embed/>
                </p:oleObj>
              </mc:Choice>
              <mc:Fallback>
                <p:oleObj name="Image" r:id="rId4" imgW="1182626" imgH="1081767" progId="Photoshop.Imag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28600"/>
                        <a:ext cx="2819400" cy="257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B11C26-A753-4C7E-BD98-CDE456D03DA5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Confidentiality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/>
              <a:t>Confidentiality is vital to effectiveness</a:t>
            </a:r>
          </a:p>
          <a:p>
            <a:pPr eaLnBrk="1" hangingPunct="1"/>
            <a:r>
              <a:rPr lang="en-US" smtClean="0"/>
              <a:t>No information disclosed without signed written consent</a:t>
            </a:r>
          </a:p>
          <a:p>
            <a:pPr eaLnBrk="1" hangingPunct="1"/>
            <a:r>
              <a:rPr lang="en-US" smtClean="0"/>
              <a:t>Legal exceptions to confidentiality:</a:t>
            </a:r>
          </a:p>
          <a:p>
            <a:pPr lvl="1" eaLnBrk="1" hangingPunct="1"/>
            <a:r>
              <a:rPr lang="en-US" smtClean="0"/>
              <a:t>Suspected child or elder abuse </a:t>
            </a:r>
          </a:p>
          <a:p>
            <a:pPr lvl="1" eaLnBrk="1" hangingPunct="1"/>
            <a:r>
              <a:rPr lang="en-US" smtClean="0"/>
              <a:t>Danger to oneself </a:t>
            </a:r>
          </a:p>
          <a:p>
            <a:pPr lvl="1" eaLnBrk="1" hangingPunct="1"/>
            <a:r>
              <a:rPr lang="en-US" smtClean="0"/>
              <a:t>Threats of violence </a:t>
            </a:r>
          </a:p>
          <a:p>
            <a:pPr lvl="1"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7173" name="Picture 4" descr="http://www.increaseresponse.com/images/example-confident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724400"/>
            <a:ext cx="300990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E22104-5E0A-45B9-9008-307BDBC98EA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Legal Advice 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One consultation per issue, 25% discount </a:t>
            </a:r>
          </a:p>
          <a:p>
            <a:pPr lvl="1" eaLnBrk="1" hangingPunct="1"/>
            <a:r>
              <a:rPr lang="en-US" sz="2400" smtClean="0"/>
              <a:t>Divorce, child custody</a:t>
            </a:r>
          </a:p>
          <a:p>
            <a:pPr lvl="1" eaLnBrk="1" hangingPunct="1"/>
            <a:r>
              <a:rPr lang="en-US" sz="2400" smtClean="0"/>
              <a:t>Car accidents</a:t>
            </a:r>
          </a:p>
          <a:p>
            <a:pPr lvl="1" eaLnBrk="1" hangingPunct="1"/>
            <a:r>
              <a:rPr lang="en-US" sz="2400" smtClean="0"/>
              <a:t>Real estate issues</a:t>
            </a:r>
          </a:p>
          <a:p>
            <a:pPr lvl="1" eaLnBrk="1" hangingPunct="1"/>
            <a:r>
              <a:rPr lang="en-US" sz="2400" smtClean="0"/>
              <a:t>Estate planning                                                       (free </a:t>
            </a:r>
            <a:br>
              <a:rPr lang="en-US" sz="2400" smtClean="0"/>
            </a:br>
            <a:r>
              <a:rPr lang="en-US" sz="2400" smtClean="0"/>
              <a:t>(Free Simple Will Kits)</a:t>
            </a:r>
          </a:p>
          <a:p>
            <a:pPr eaLnBrk="1" hangingPunct="1"/>
            <a:r>
              <a:rPr lang="en-US" sz="2800" smtClean="0"/>
              <a:t>Exclusion </a:t>
            </a:r>
          </a:p>
          <a:p>
            <a:pPr lvl="1" eaLnBrk="1" hangingPunct="1"/>
            <a:r>
              <a:rPr lang="en-US" sz="2400" smtClean="0"/>
              <a:t>Employment Law</a:t>
            </a:r>
          </a:p>
          <a:p>
            <a:pPr eaLnBrk="1" hangingPunct="1">
              <a:buFontTx/>
              <a:buNone/>
            </a:pPr>
            <a:endParaRPr lang="en-US" sz="2800" smtClean="0"/>
          </a:p>
        </p:txBody>
      </p:sp>
      <p:pic>
        <p:nvPicPr>
          <p:cNvPr id="8197" name="Picture 4" descr="http://www.simpson-paull.com/pd3/commonimages/library/AA0228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43200"/>
            <a:ext cx="29845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5B9566-7102-4544-8643-5919554A0DD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Financial Consultation 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Budgeting</a:t>
            </a:r>
          </a:p>
          <a:p>
            <a:pPr eaLnBrk="1" hangingPunct="1"/>
            <a:r>
              <a:rPr lang="en-US" smtClean="0"/>
              <a:t>Debt management</a:t>
            </a:r>
          </a:p>
          <a:p>
            <a:pPr eaLnBrk="1" hangingPunct="1"/>
            <a:r>
              <a:rPr lang="en-US" smtClean="0"/>
              <a:t>Financial planning</a:t>
            </a:r>
          </a:p>
          <a:p>
            <a:pPr eaLnBrk="1" hangingPunct="1"/>
            <a:r>
              <a:rPr lang="en-US" smtClean="0"/>
              <a:t>Tax questions</a:t>
            </a:r>
          </a:p>
          <a:p>
            <a:pPr eaLnBrk="1" hangingPunct="1"/>
            <a:r>
              <a:rPr lang="en-US" smtClean="0"/>
              <a:t>First-time home buyer program </a:t>
            </a:r>
          </a:p>
          <a:p>
            <a:pPr eaLnBrk="1" hangingPunct="1"/>
            <a:r>
              <a:rPr lang="en-US" smtClean="0"/>
              <a:t>Free credit report and consultation</a:t>
            </a:r>
          </a:p>
          <a:p>
            <a:pPr eaLnBrk="1" hangingPunct="1"/>
            <a:r>
              <a:rPr lang="en-US" smtClean="0"/>
              <a:t>Identity theft program</a:t>
            </a:r>
          </a:p>
        </p:txBody>
      </p:sp>
      <p:pic>
        <p:nvPicPr>
          <p:cNvPr id="9221" name="Picture 4" descr="http://www.jlgrealestate.com/images/paginas/3834_Expat%20finance%20-%20pile%20of%20ca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0"/>
            <a:ext cx="3148013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B0BBD4-B589-49CD-80C2-D7FE5AEE0F20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Work/Life Referrals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Nationwide referrals and consultations: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Child/elder care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School/college assistance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Adoption assistance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Convenience referrals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Wellness referrals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Clients provided with report of local services that address specific needs</a:t>
            </a:r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67000"/>
            <a:ext cx="304800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Claremont Personal Advantage Website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z="2400" b="1" dirty="0" smtClean="0"/>
              <a:t>Family Life</a:t>
            </a:r>
            <a:r>
              <a:rPr lang="en-US" sz="2400" dirty="0" smtClean="0"/>
              <a:t> – Over 2,000 articles on topics such as Parenting, Managing Work/Family, Education and Aging</a:t>
            </a:r>
          </a:p>
          <a:p>
            <a:pPr eaLnBrk="1" hangingPunct="1">
              <a:buClr>
                <a:schemeClr val="tx1"/>
              </a:buClr>
            </a:pPr>
            <a:r>
              <a:rPr lang="en-US" sz="2400" b="1" dirty="0" smtClean="0"/>
              <a:t>Health</a:t>
            </a:r>
            <a:r>
              <a:rPr lang="en-US" sz="2400" dirty="0" smtClean="0"/>
              <a:t> – Over 3,000 articles covering more than 400 conditions and dozens of tools and resources</a:t>
            </a:r>
          </a:p>
          <a:p>
            <a:pPr eaLnBrk="1" hangingPunct="1">
              <a:buClr>
                <a:schemeClr val="tx1"/>
              </a:buClr>
            </a:pPr>
            <a:r>
              <a:rPr lang="en-US" sz="2400" b="1" dirty="0" smtClean="0"/>
              <a:t>Financial</a:t>
            </a:r>
            <a:r>
              <a:rPr lang="en-US" sz="2400" dirty="0" smtClean="0"/>
              <a:t> – Over 500 articles and 300 different calculators</a:t>
            </a:r>
          </a:p>
          <a:p>
            <a:pPr eaLnBrk="1" hangingPunct="1">
              <a:buClr>
                <a:schemeClr val="tx1"/>
              </a:buClr>
            </a:pPr>
            <a:r>
              <a:rPr lang="en-US" sz="2400" b="1" dirty="0" smtClean="0"/>
              <a:t>Legal </a:t>
            </a:r>
            <a:r>
              <a:rPr lang="en-US" sz="2400" dirty="0" smtClean="0"/>
              <a:t>– Over 1,000 articles on major legal issues</a:t>
            </a:r>
          </a:p>
          <a:p>
            <a:pPr eaLnBrk="1" hangingPunct="1">
              <a:buClr>
                <a:schemeClr val="tx1"/>
              </a:buClr>
            </a:pPr>
            <a:r>
              <a:rPr lang="en-US" sz="2400" b="1" dirty="0" smtClean="0"/>
              <a:t>Emotional Wellbeing</a:t>
            </a:r>
            <a:r>
              <a:rPr lang="en-US" sz="2400" dirty="0" smtClean="0"/>
              <a:t> – Over 2,000 articles on topics such as stress, anxiety, depression, and many more</a:t>
            </a:r>
          </a:p>
          <a:p>
            <a:pPr eaLnBrk="1" hangingPunct="1">
              <a:buClr>
                <a:schemeClr val="tx1"/>
              </a:buClr>
            </a:pPr>
            <a:r>
              <a:rPr lang="en-US" sz="2400" dirty="0" smtClean="0"/>
              <a:t>Register at www.claremonteap.com with Company Name - ‘</a:t>
            </a:r>
            <a:r>
              <a:rPr lang="en-US" sz="2400" b="1" dirty="0" smtClean="0"/>
              <a:t>WVMCCD’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7B0B4-E5A8-4E19-B143-5A560BE7587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3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D59A57-82AF-4523-9422-7263E958F95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Consultation for Managers/HR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EAP helps identify, motivate and assist employees who have personal problems which currently or predictably affect work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Help with conflicts, attendance, work stress, personal problems, substance abuse, critical incidents etc.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smtClean="0"/>
              <a:t>Action plan developed which may include counseling, CISD,conflict resolution, coaching, training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9AE15A-E8BC-43C0-9894-4C2937C0331D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37588" cy="1431925"/>
          </a:xfrm>
        </p:spPr>
        <p:txBody>
          <a:bodyPr/>
          <a:lstStyle/>
          <a:p>
            <a:pPr eaLnBrk="1" hangingPunct="1"/>
            <a:r>
              <a:rPr lang="en-US" smtClean="0"/>
              <a:t>Why Use Mgt Referrals?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2209800"/>
            <a:ext cx="6477000" cy="3621088"/>
          </a:xfrm>
        </p:spPr>
        <p:txBody>
          <a:bodyPr/>
          <a:lstStyle/>
          <a:p>
            <a:pPr eaLnBrk="1" hangingPunct="1"/>
            <a:r>
              <a:rPr lang="en-US" sz="2800" smtClean="0"/>
              <a:t>Allows managers to maintain a focus                on work performance while the EAP     addresses underlying causes</a:t>
            </a:r>
          </a:p>
          <a:p>
            <a:pPr eaLnBrk="1" hangingPunct="1"/>
            <a:r>
              <a:rPr lang="en-US" sz="2800" smtClean="0"/>
              <a:t>Gives employees every opportunity                   to correct problems</a:t>
            </a:r>
          </a:p>
          <a:p>
            <a:pPr eaLnBrk="1" hangingPunct="1"/>
            <a:r>
              <a:rPr lang="en-US" sz="2800" smtClean="0"/>
              <a:t>Puts responsibility for improving work performance on the employee</a:t>
            </a:r>
          </a:p>
        </p:txBody>
      </p:sp>
      <p:pic>
        <p:nvPicPr>
          <p:cNvPr id="12293" name="Picture 4" descr="http://www.intersectcommunity.com/blog/wp-content/uploads/2007/07/question%20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19589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94B905-A76C-4A5D-A471-64A389EB802D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EAP Referral Triggers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/>
              <a:t>Work Discipline</a:t>
            </a:r>
          </a:p>
          <a:p>
            <a:pPr eaLnBrk="1" hangingPunct="1"/>
            <a:r>
              <a:rPr lang="en-US" smtClean="0"/>
              <a:t>Workers’ Comp and Disability Claims</a:t>
            </a:r>
          </a:p>
          <a:p>
            <a:pPr eaLnBrk="1" hangingPunct="1"/>
            <a:r>
              <a:rPr lang="en-US" smtClean="0"/>
              <a:t>Financial Events</a:t>
            </a:r>
          </a:p>
          <a:p>
            <a:pPr eaLnBrk="1" hangingPunct="1"/>
            <a:r>
              <a:rPr lang="en-US" smtClean="0"/>
              <a:t>Employment Practices Complaint</a:t>
            </a:r>
          </a:p>
          <a:p>
            <a:pPr eaLnBrk="1" hangingPunct="1"/>
            <a:r>
              <a:rPr lang="en-US" smtClean="0"/>
              <a:t>Organizational Change</a:t>
            </a:r>
          </a:p>
          <a:p>
            <a:pPr eaLnBrk="1" hangingPunct="1"/>
            <a:r>
              <a:rPr lang="en-US" smtClean="0"/>
              <a:t>Threats of Violence </a:t>
            </a:r>
          </a:p>
          <a:p>
            <a:pPr eaLnBrk="1" hangingPunct="1"/>
            <a:r>
              <a:rPr lang="en-US" smtClean="0"/>
              <a:t>Critical Incidents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72899-60F6-43F2-8A12-31287A2A1139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HR/Management Referrals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Informal Referral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000" smtClean="0"/>
              <a:t>EAP </a:t>
            </a:r>
            <a:r>
              <a:rPr lang="en-US" sz="3000" u="sng" smtClean="0"/>
              <a:t>does not report</a:t>
            </a:r>
            <a:r>
              <a:rPr lang="en-US" sz="3000" smtClean="0"/>
              <a:t> back re. employee’s participation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Formal Referral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000" smtClean="0"/>
              <a:t>Employee signs a Release of      Information Form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000" smtClean="0"/>
              <a:t>EAP </a:t>
            </a:r>
            <a:r>
              <a:rPr lang="en-US" sz="3000" u="sng" smtClean="0"/>
              <a:t>reports</a:t>
            </a:r>
            <a:r>
              <a:rPr lang="en-US" sz="3000" smtClean="0"/>
              <a:t> back re. employee’s participation</a:t>
            </a:r>
          </a:p>
        </p:txBody>
      </p:sp>
      <p:pic>
        <p:nvPicPr>
          <p:cNvPr id="14341" name="Picture 4" descr="http://www.concurringopinions.com/archives/images/privacy-policy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75" y="3276600"/>
            <a:ext cx="18891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0C84A6-C8B0-4F9D-BEBB-35E6970857EF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EAP Onsite Services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Critical Incident Stress Debriefings (3 hours per incident)</a:t>
            </a:r>
          </a:p>
          <a:p>
            <a:pPr eaLnBrk="1" hangingPunct="1"/>
            <a:r>
              <a:rPr lang="en-US" dirty="0" smtClean="0"/>
              <a:t>Brown Bag Seminars (up to 10 hours per contract year)</a:t>
            </a:r>
          </a:p>
          <a:p>
            <a:pPr eaLnBrk="1" hangingPunct="1"/>
            <a:r>
              <a:rPr lang="en-US" dirty="0" smtClean="0"/>
              <a:t>Training/</a:t>
            </a:r>
            <a:br>
              <a:rPr lang="en-US" dirty="0" smtClean="0"/>
            </a:br>
            <a:r>
              <a:rPr lang="en-US" dirty="0" smtClean="0"/>
              <a:t>Organizational Assistance</a:t>
            </a:r>
          </a:p>
        </p:txBody>
      </p:sp>
      <p:pic>
        <p:nvPicPr>
          <p:cNvPr id="15365" name="Picture 4" descr="http://www.youthchg.com/onsit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4114800"/>
            <a:ext cx="263842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4181D-A150-409E-AF4B-843057B5C9BD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WVMCCD/Claremont Partnership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Provides infrastructure and tools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 WVMCCD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Supports promotional efforts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Integrates program into day-day functions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Success is based on strength of our partnership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16389" name="Picture 5" descr="Y:\Claremont Logos\logo_plain\logo_rg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38862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624</Words>
  <Application>Microsoft Office PowerPoint</Application>
  <PresentationFormat>On-screen Show (4:3)</PresentationFormat>
  <Paragraphs>138</Paragraphs>
  <Slides>16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Default Design</vt:lpstr>
      <vt:lpstr>Bitmap Image</vt:lpstr>
      <vt:lpstr>Image</vt:lpstr>
      <vt:lpstr>EAP Manager Orientation West Valley-Mission  Community College District  </vt:lpstr>
      <vt:lpstr>Claremont EAP Background</vt:lpstr>
      <vt:lpstr>Claremont EAP – The Basics</vt:lpstr>
      <vt:lpstr>EAP Services</vt:lpstr>
      <vt:lpstr>Counseling  </vt:lpstr>
      <vt:lpstr>Confidentiality</vt:lpstr>
      <vt:lpstr>Legal Advice </vt:lpstr>
      <vt:lpstr>Financial Consultation </vt:lpstr>
      <vt:lpstr>Work/Life Referrals</vt:lpstr>
      <vt:lpstr>Claremont Personal Advantage Website</vt:lpstr>
      <vt:lpstr>Consultation for Managers/HR</vt:lpstr>
      <vt:lpstr>Why Use Mgt Referrals?</vt:lpstr>
      <vt:lpstr>EAP Referral Triggers</vt:lpstr>
      <vt:lpstr>HR/Management Referrals</vt:lpstr>
      <vt:lpstr>EAP Onsite Services</vt:lpstr>
      <vt:lpstr>WVMCCD/Claremont Partnership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jmacternan</dc:creator>
  <cp:lastModifiedBy>Administrator</cp:lastModifiedBy>
  <cp:revision>32</cp:revision>
  <dcterms:created xsi:type="dcterms:W3CDTF">2008-05-27T22:44:54Z</dcterms:created>
  <dcterms:modified xsi:type="dcterms:W3CDTF">2013-12-17T21:30:45Z</dcterms:modified>
</cp:coreProperties>
</file>