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77" r:id="rId5"/>
    <p:sldId id="314" r:id="rId6"/>
    <p:sldId id="302" r:id="rId7"/>
    <p:sldId id="303" r:id="rId8"/>
    <p:sldId id="305" r:id="rId9"/>
    <p:sldId id="304" r:id="rId10"/>
    <p:sldId id="279" r:id="rId11"/>
    <p:sldId id="283" r:id="rId12"/>
    <p:sldId id="306" r:id="rId13"/>
    <p:sldId id="280" r:id="rId14"/>
    <p:sldId id="308" r:id="rId15"/>
    <p:sldId id="311" r:id="rId16"/>
    <p:sldId id="285" r:id="rId17"/>
    <p:sldId id="286" r:id="rId18"/>
    <p:sldId id="290" r:id="rId19"/>
    <p:sldId id="307" r:id="rId20"/>
    <p:sldId id="312" r:id="rId21"/>
    <p:sldId id="313" r:id="rId22"/>
    <p:sldId id="315" r:id="rId23"/>
    <p:sldId id="291" r:id="rId24"/>
    <p:sldId id="278" r:id="rId25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6D8"/>
    <a:srgbClr val="8FC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296" autoAdjust="0"/>
  </p:normalViewPr>
  <p:slideViewPr>
    <p:cSldViewPr>
      <p:cViewPr>
        <p:scale>
          <a:sx n="101" d="100"/>
          <a:sy n="101" d="100"/>
        </p:scale>
        <p:origin x="-2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slosubmit@wvm.ed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CA382D-E6BE-4BE1-9A98-94EA8796BB19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775437-CA13-4FB3-B7CA-D3F4547021FE}">
      <dgm:prSet phldrT="[Text]"/>
      <dgm:spPr/>
      <dgm:t>
        <a:bodyPr/>
        <a:lstStyle/>
        <a:p>
          <a:r>
            <a:rPr lang="en-US" dirty="0" smtClean="0"/>
            <a:t>Integrated Planning Process</a:t>
          </a:r>
          <a:endParaRPr lang="en-US" dirty="0"/>
        </a:p>
      </dgm:t>
    </dgm:pt>
    <dgm:pt modelId="{DB4C205A-9B24-4F89-A1B8-7A368AC37B0E}" type="parTrans" cxnId="{0BDA3D7B-DC77-464C-A985-B56C3BCB5135}">
      <dgm:prSet/>
      <dgm:spPr/>
      <dgm:t>
        <a:bodyPr/>
        <a:lstStyle/>
        <a:p>
          <a:endParaRPr lang="en-US"/>
        </a:p>
      </dgm:t>
    </dgm:pt>
    <dgm:pt modelId="{D6AE0C34-5A6B-4006-A43C-458893D1A9A3}" type="sibTrans" cxnId="{0BDA3D7B-DC77-464C-A985-B56C3BCB5135}">
      <dgm:prSet/>
      <dgm:spPr/>
      <dgm:t>
        <a:bodyPr/>
        <a:lstStyle/>
        <a:p>
          <a:endParaRPr lang="en-US"/>
        </a:p>
      </dgm:t>
    </dgm:pt>
    <dgm:pt modelId="{758D4F21-ABE1-4BFD-B208-4CF93F9B6D6B}">
      <dgm:prSet phldrT="[Text]"/>
      <dgm:spPr/>
      <dgm:t>
        <a:bodyPr/>
        <a:lstStyle/>
        <a:p>
          <a:r>
            <a:rPr lang="en-US" dirty="0" smtClean="0"/>
            <a:t>Curriculum Committee Process</a:t>
          </a:r>
          <a:endParaRPr lang="en-US" dirty="0"/>
        </a:p>
      </dgm:t>
    </dgm:pt>
    <dgm:pt modelId="{E1AFAC6E-68F9-4C87-8A0C-826C9EC8C4E5}" type="parTrans" cxnId="{B7B2D790-DB93-4823-8EE2-FED17BD34B34}">
      <dgm:prSet/>
      <dgm:spPr/>
      <dgm:t>
        <a:bodyPr/>
        <a:lstStyle/>
        <a:p>
          <a:endParaRPr lang="en-US"/>
        </a:p>
      </dgm:t>
    </dgm:pt>
    <dgm:pt modelId="{9A5C5A55-7740-4F82-87FF-6654ECE01EBC}" type="sibTrans" cxnId="{B7B2D790-DB93-4823-8EE2-FED17BD34B34}">
      <dgm:prSet/>
      <dgm:spPr/>
      <dgm:t>
        <a:bodyPr/>
        <a:lstStyle/>
        <a:p>
          <a:endParaRPr lang="en-US"/>
        </a:p>
      </dgm:t>
    </dgm:pt>
    <dgm:pt modelId="{5B47493B-EE51-4B36-94C0-1BCD02E497E0}">
      <dgm:prSet phldrT="[Text]"/>
      <dgm:spPr/>
      <dgm:t>
        <a:bodyPr/>
        <a:lstStyle/>
        <a:p>
          <a:r>
            <a:rPr lang="en-US" dirty="0" smtClean="0"/>
            <a:t>Distance Education Program</a:t>
          </a:r>
          <a:endParaRPr lang="en-US" dirty="0"/>
        </a:p>
      </dgm:t>
    </dgm:pt>
    <dgm:pt modelId="{064EF304-2FFA-4860-A8EC-05CCB2B21D41}" type="parTrans" cxnId="{7996CE42-AA98-4E33-8487-9EB9D78315FE}">
      <dgm:prSet/>
      <dgm:spPr/>
      <dgm:t>
        <a:bodyPr/>
        <a:lstStyle/>
        <a:p>
          <a:endParaRPr lang="en-US"/>
        </a:p>
      </dgm:t>
    </dgm:pt>
    <dgm:pt modelId="{18D27FF0-FF4F-4179-AF93-6D2A8639E585}" type="sibTrans" cxnId="{7996CE42-AA98-4E33-8487-9EB9D78315FE}">
      <dgm:prSet/>
      <dgm:spPr/>
      <dgm:t>
        <a:bodyPr/>
        <a:lstStyle/>
        <a:p>
          <a:endParaRPr lang="en-US"/>
        </a:p>
      </dgm:t>
    </dgm:pt>
    <dgm:pt modelId="{DA1328BE-E6E1-4C47-A445-26AC5EF8D1B1}">
      <dgm:prSet phldrT="[Text]"/>
      <dgm:spPr/>
      <dgm:t>
        <a:bodyPr/>
        <a:lstStyle/>
        <a:p>
          <a:r>
            <a:rPr lang="en-US" dirty="0" smtClean="0"/>
            <a:t>Mission Statement Linked to Planning</a:t>
          </a:r>
          <a:endParaRPr lang="en-US" dirty="0"/>
        </a:p>
      </dgm:t>
    </dgm:pt>
    <dgm:pt modelId="{1270F5C6-2988-4F2D-94D9-DA55A5EFA1C5}" type="parTrans" cxnId="{173BC382-5871-406D-A338-9ED1327B197C}">
      <dgm:prSet/>
      <dgm:spPr/>
      <dgm:t>
        <a:bodyPr/>
        <a:lstStyle/>
        <a:p>
          <a:endParaRPr lang="en-US"/>
        </a:p>
      </dgm:t>
    </dgm:pt>
    <dgm:pt modelId="{68ADE598-B3BC-4B7C-A955-635C8C1809B3}" type="sibTrans" cxnId="{173BC382-5871-406D-A338-9ED1327B197C}">
      <dgm:prSet/>
      <dgm:spPr/>
      <dgm:t>
        <a:bodyPr/>
        <a:lstStyle/>
        <a:p>
          <a:endParaRPr lang="en-US"/>
        </a:p>
      </dgm:t>
    </dgm:pt>
    <dgm:pt modelId="{4D35A906-2B71-448D-B305-0EB20017F18A}">
      <dgm:prSet phldrT="[Text]"/>
      <dgm:spPr/>
      <dgm:t>
        <a:bodyPr/>
        <a:lstStyle/>
        <a:p>
          <a:r>
            <a:rPr lang="en-US" dirty="0" smtClean="0"/>
            <a:t>Participatory Governance Process informs Decision Making</a:t>
          </a:r>
          <a:endParaRPr lang="en-US" dirty="0"/>
        </a:p>
      </dgm:t>
    </dgm:pt>
    <dgm:pt modelId="{D6D6D6A0-040E-4E4A-AC06-04EEB4753E46}" type="parTrans" cxnId="{92DD7303-C234-46C5-860C-46AB3433F729}">
      <dgm:prSet/>
      <dgm:spPr/>
      <dgm:t>
        <a:bodyPr/>
        <a:lstStyle/>
        <a:p>
          <a:endParaRPr lang="en-US"/>
        </a:p>
      </dgm:t>
    </dgm:pt>
    <dgm:pt modelId="{143B98C3-EB46-4CB8-AAA0-7E8B62EE2F50}" type="sibTrans" cxnId="{92DD7303-C234-46C5-860C-46AB3433F729}">
      <dgm:prSet/>
      <dgm:spPr/>
      <dgm:t>
        <a:bodyPr/>
        <a:lstStyle/>
        <a:p>
          <a:endParaRPr lang="en-US"/>
        </a:p>
      </dgm:t>
    </dgm:pt>
    <dgm:pt modelId="{467B91B7-E638-4D78-819A-E41F398BEADD}">
      <dgm:prSet phldrT="[Text]"/>
      <dgm:spPr/>
      <dgm:t>
        <a:bodyPr/>
        <a:lstStyle/>
        <a:p>
          <a:r>
            <a:rPr lang="en-US" dirty="0" smtClean="0"/>
            <a:t>College Catalog is accurate and timely</a:t>
          </a:r>
          <a:endParaRPr lang="en-US" dirty="0"/>
        </a:p>
      </dgm:t>
    </dgm:pt>
    <dgm:pt modelId="{94DDC5FD-4148-430B-9D8B-D2829872507B}" type="parTrans" cxnId="{9C5095E9-A7C2-4106-B2B8-A0F61A332D87}">
      <dgm:prSet/>
      <dgm:spPr/>
      <dgm:t>
        <a:bodyPr/>
        <a:lstStyle/>
        <a:p>
          <a:endParaRPr lang="en-US"/>
        </a:p>
      </dgm:t>
    </dgm:pt>
    <dgm:pt modelId="{911CAE55-BF67-4B01-A717-F3EB449E619A}" type="sibTrans" cxnId="{9C5095E9-A7C2-4106-B2B8-A0F61A332D87}">
      <dgm:prSet/>
      <dgm:spPr/>
      <dgm:t>
        <a:bodyPr/>
        <a:lstStyle/>
        <a:p>
          <a:endParaRPr lang="en-US"/>
        </a:p>
      </dgm:t>
    </dgm:pt>
    <dgm:pt modelId="{75CC8F2E-027A-4CA4-A30D-B9DF3D2967E4}">
      <dgm:prSet phldrT="[Text]"/>
      <dgm:spPr/>
      <dgm:t>
        <a:bodyPr/>
        <a:lstStyle/>
        <a:p>
          <a:r>
            <a:rPr lang="en-US" dirty="0" smtClean="0"/>
            <a:t>Goals &amp; Objectives derived from College Mission</a:t>
          </a:r>
          <a:endParaRPr lang="en-US" dirty="0"/>
        </a:p>
      </dgm:t>
    </dgm:pt>
    <dgm:pt modelId="{4A1CFBB7-30A2-4955-9792-36064B8D1DA7}" type="parTrans" cxnId="{6C743262-577C-4043-A829-485BF3B9F6E3}">
      <dgm:prSet/>
      <dgm:spPr/>
      <dgm:t>
        <a:bodyPr/>
        <a:lstStyle/>
        <a:p>
          <a:endParaRPr lang="en-US"/>
        </a:p>
      </dgm:t>
    </dgm:pt>
    <dgm:pt modelId="{93FD7040-0F16-44DD-9DFF-C8B8D55BB1E1}" type="sibTrans" cxnId="{6C743262-577C-4043-A829-485BF3B9F6E3}">
      <dgm:prSet/>
      <dgm:spPr/>
      <dgm:t>
        <a:bodyPr/>
        <a:lstStyle/>
        <a:p>
          <a:endParaRPr lang="en-US"/>
        </a:p>
      </dgm:t>
    </dgm:pt>
    <dgm:pt modelId="{7CB1439A-879E-4FEE-A5E1-CCED476C3BB3}">
      <dgm:prSet phldrT="[Text]"/>
      <dgm:spPr/>
      <dgm:t>
        <a:bodyPr/>
        <a:lstStyle/>
        <a:p>
          <a:r>
            <a:rPr lang="en-US" dirty="0" smtClean="0"/>
            <a:t>Chancellor &amp; BOT have clearly established goals</a:t>
          </a:r>
          <a:endParaRPr lang="en-US" dirty="0"/>
        </a:p>
      </dgm:t>
    </dgm:pt>
    <dgm:pt modelId="{E7D598C5-AE4F-4A4F-86B3-D181155C291D}" type="parTrans" cxnId="{843DA2A1-88FB-4525-A942-FC158F8ACDAC}">
      <dgm:prSet/>
      <dgm:spPr/>
      <dgm:t>
        <a:bodyPr/>
        <a:lstStyle/>
        <a:p>
          <a:endParaRPr lang="en-US"/>
        </a:p>
      </dgm:t>
    </dgm:pt>
    <dgm:pt modelId="{7B4167E2-913F-455F-904C-D0A1C3A125D7}" type="sibTrans" cxnId="{843DA2A1-88FB-4525-A942-FC158F8ACDAC}">
      <dgm:prSet/>
      <dgm:spPr/>
      <dgm:t>
        <a:bodyPr/>
        <a:lstStyle/>
        <a:p>
          <a:endParaRPr lang="en-US"/>
        </a:p>
      </dgm:t>
    </dgm:pt>
    <dgm:pt modelId="{8231B85C-5D81-41C4-B577-67C9DE6A84E4}">
      <dgm:prSet phldrT="[Text]"/>
      <dgm:spPr/>
      <dgm:t>
        <a:bodyPr/>
        <a:lstStyle/>
        <a:p>
          <a:r>
            <a:rPr lang="en-US" dirty="0" smtClean="0"/>
            <a:t>BOT determines policies and doesn’t manage district or colleges</a:t>
          </a:r>
          <a:endParaRPr lang="en-US" dirty="0"/>
        </a:p>
      </dgm:t>
    </dgm:pt>
    <dgm:pt modelId="{9FABA086-F1CB-4412-B826-5CB32928AB32}" type="parTrans" cxnId="{42BDF7D9-F2D0-42E4-AEEB-BBC5B36A4F93}">
      <dgm:prSet/>
      <dgm:spPr/>
      <dgm:t>
        <a:bodyPr/>
        <a:lstStyle/>
        <a:p>
          <a:endParaRPr lang="en-US"/>
        </a:p>
      </dgm:t>
    </dgm:pt>
    <dgm:pt modelId="{CCF08838-8289-4166-91E2-855AA90E013A}" type="sibTrans" cxnId="{42BDF7D9-F2D0-42E4-AEEB-BBC5B36A4F93}">
      <dgm:prSet/>
      <dgm:spPr/>
      <dgm:t>
        <a:bodyPr/>
        <a:lstStyle/>
        <a:p>
          <a:endParaRPr lang="en-US"/>
        </a:p>
      </dgm:t>
    </dgm:pt>
    <dgm:pt modelId="{ACAD61D6-DC64-44E1-92C6-30D531F4A0AE}" type="pres">
      <dgm:prSet presAssocID="{CECA382D-E6BE-4BE1-9A98-94EA8796BB1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3D4EB2-6EB1-41EA-93E8-30C708BAFE6F}" type="pres">
      <dgm:prSet presAssocID="{4B775437-CA13-4FB3-B7CA-D3F4547021F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1AAA9-DF24-4F5F-B0B9-513A099EFC24}" type="pres">
      <dgm:prSet presAssocID="{D6AE0C34-5A6B-4006-A43C-458893D1A9A3}" presName="sibTrans" presStyleCnt="0"/>
      <dgm:spPr/>
    </dgm:pt>
    <dgm:pt modelId="{5BEE1D93-73DE-4D52-9DF8-2AE7033B2736}" type="pres">
      <dgm:prSet presAssocID="{758D4F21-ABE1-4BFD-B208-4CF93F9B6D6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659E2-9856-4F04-92C8-6C645B770F08}" type="pres">
      <dgm:prSet presAssocID="{9A5C5A55-7740-4F82-87FF-6654ECE01EBC}" presName="sibTrans" presStyleCnt="0"/>
      <dgm:spPr/>
    </dgm:pt>
    <dgm:pt modelId="{ADD8DC94-AECA-4005-95A8-B63EAC948F6B}" type="pres">
      <dgm:prSet presAssocID="{5B47493B-EE51-4B36-94C0-1BCD02E497E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8C2D5-72BE-4084-93EF-30A52C0CFAEE}" type="pres">
      <dgm:prSet presAssocID="{18D27FF0-FF4F-4179-AF93-6D2A8639E585}" presName="sibTrans" presStyleCnt="0"/>
      <dgm:spPr/>
    </dgm:pt>
    <dgm:pt modelId="{BF9F3396-DBC3-4544-95D3-A061A804D348}" type="pres">
      <dgm:prSet presAssocID="{DA1328BE-E6E1-4C47-A445-26AC5EF8D1B1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6D9AFB-74B2-4F6D-97AB-2D0268BB5D6A}" type="pres">
      <dgm:prSet presAssocID="{68ADE598-B3BC-4B7C-A955-635C8C1809B3}" presName="sibTrans" presStyleCnt="0"/>
      <dgm:spPr/>
    </dgm:pt>
    <dgm:pt modelId="{629C2334-A47F-4B69-85E1-C6F48592ED90}" type="pres">
      <dgm:prSet presAssocID="{4D35A906-2B71-448D-B305-0EB20017F18A}" presName="node" presStyleLbl="node1" presStyleIdx="4" presStyleCnt="9" custLinFactNeighborX="-103" custLinFactNeighborY="2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1C2BE6-CED1-4891-BF84-0CCD5C76303F}" type="pres">
      <dgm:prSet presAssocID="{143B98C3-EB46-4CB8-AAA0-7E8B62EE2F50}" presName="sibTrans" presStyleCnt="0"/>
      <dgm:spPr/>
    </dgm:pt>
    <dgm:pt modelId="{E4E759F9-F0BC-4D8B-A547-AF4DB82C98B7}" type="pres">
      <dgm:prSet presAssocID="{467B91B7-E638-4D78-819A-E41F398BEADD}" presName="node" presStyleLbl="node1" presStyleIdx="5" presStyleCnt="9" custLinFactNeighborX="761" custLinFactNeighborY="34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55C8F-E015-48E2-9640-E9DC97E59F2F}" type="pres">
      <dgm:prSet presAssocID="{911CAE55-BF67-4B01-A717-F3EB449E619A}" presName="sibTrans" presStyleCnt="0"/>
      <dgm:spPr/>
    </dgm:pt>
    <dgm:pt modelId="{26717999-119E-49DF-B470-034B80EF1294}" type="pres">
      <dgm:prSet presAssocID="{75CC8F2E-027A-4CA4-A30D-B9DF3D2967E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5D713F-1028-4722-BBB7-7AC80C0A40E3}" type="pres">
      <dgm:prSet presAssocID="{93FD7040-0F16-44DD-9DFF-C8B8D55BB1E1}" presName="sibTrans" presStyleCnt="0"/>
      <dgm:spPr/>
    </dgm:pt>
    <dgm:pt modelId="{88275718-79BE-4EDE-8DB7-88D96EC6841C}" type="pres">
      <dgm:prSet presAssocID="{7CB1439A-879E-4FEE-A5E1-CCED476C3BB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5BF308-E06F-49F4-8CE6-FFCEF0BFEBB5}" type="pres">
      <dgm:prSet presAssocID="{7B4167E2-913F-455F-904C-D0A1C3A125D7}" presName="sibTrans" presStyleCnt="0"/>
      <dgm:spPr/>
    </dgm:pt>
    <dgm:pt modelId="{58C1E00E-B147-4D75-9EDC-5984001C6C7B}" type="pres">
      <dgm:prSet presAssocID="{8231B85C-5D81-41C4-B577-67C9DE6A84E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DCF071-31B0-4E99-875F-965B3F651145}" type="presOf" srcId="{8231B85C-5D81-41C4-B577-67C9DE6A84E4}" destId="{58C1E00E-B147-4D75-9EDC-5984001C6C7B}" srcOrd="0" destOrd="0" presId="urn:microsoft.com/office/officeart/2005/8/layout/default#1"/>
    <dgm:cxn modelId="{92DD7303-C234-46C5-860C-46AB3433F729}" srcId="{CECA382D-E6BE-4BE1-9A98-94EA8796BB19}" destId="{4D35A906-2B71-448D-B305-0EB20017F18A}" srcOrd="4" destOrd="0" parTransId="{D6D6D6A0-040E-4E4A-AC06-04EEB4753E46}" sibTransId="{143B98C3-EB46-4CB8-AAA0-7E8B62EE2F50}"/>
    <dgm:cxn modelId="{6C743262-577C-4043-A829-485BF3B9F6E3}" srcId="{CECA382D-E6BE-4BE1-9A98-94EA8796BB19}" destId="{75CC8F2E-027A-4CA4-A30D-B9DF3D2967E4}" srcOrd="6" destOrd="0" parTransId="{4A1CFBB7-30A2-4955-9792-36064B8D1DA7}" sibTransId="{93FD7040-0F16-44DD-9DFF-C8B8D55BB1E1}"/>
    <dgm:cxn modelId="{B7B2D790-DB93-4823-8EE2-FED17BD34B34}" srcId="{CECA382D-E6BE-4BE1-9A98-94EA8796BB19}" destId="{758D4F21-ABE1-4BFD-B208-4CF93F9B6D6B}" srcOrd="1" destOrd="0" parTransId="{E1AFAC6E-68F9-4C87-8A0C-826C9EC8C4E5}" sibTransId="{9A5C5A55-7740-4F82-87FF-6654ECE01EBC}"/>
    <dgm:cxn modelId="{843DA2A1-88FB-4525-A942-FC158F8ACDAC}" srcId="{CECA382D-E6BE-4BE1-9A98-94EA8796BB19}" destId="{7CB1439A-879E-4FEE-A5E1-CCED476C3BB3}" srcOrd="7" destOrd="0" parTransId="{E7D598C5-AE4F-4A4F-86B3-D181155C291D}" sibTransId="{7B4167E2-913F-455F-904C-D0A1C3A125D7}"/>
    <dgm:cxn modelId="{173BC382-5871-406D-A338-9ED1327B197C}" srcId="{CECA382D-E6BE-4BE1-9A98-94EA8796BB19}" destId="{DA1328BE-E6E1-4C47-A445-26AC5EF8D1B1}" srcOrd="3" destOrd="0" parTransId="{1270F5C6-2988-4F2D-94D9-DA55A5EFA1C5}" sibTransId="{68ADE598-B3BC-4B7C-A955-635C8C1809B3}"/>
    <dgm:cxn modelId="{42BDF7D9-F2D0-42E4-AEEB-BBC5B36A4F93}" srcId="{CECA382D-E6BE-4BE1-9A98-94EA8796BB19}" destId="{8231B85C-5D81-41C4-B577-67C9DE6A84E4}" srcOrd="8" destOrd="0" parTransId="{9FABA086-F1CB-4412-B826-5CB32928AB32}" sibTransId="{CCF08838-8289-4166-91E2-855AA90E013A}"/>
    <dgm:cxn modelId="{7996CE42-AA98-4E33-8487-9EB9D78315FE}" srcId="{CECA382D-E6BE-4BE1-9A98-94EA8796BB19}" destId="{5B47493B-EE51-4B36-94C0-1BCD02E497E0}" srcOrd="2" destOrd="0" parTransId="{064EF304-2FFA-4860-A8EC-05CCB2B21D41}" sibTransId="{18D27FF0-FF4F-4179-AF93-6D2A8639E585}"/>
    <dgm:cxn modelId="{DD94E4F1-29D5-4E18-9BD4-33F20E6F48E8}" type="presOf" srcId="{7CB1439A-879E-4FEE-A5E1-CCED476C3BB3}" destId="{88275718-79BE-4EDE-8DB7-88D96EC6841C}" srcOrd="0" destOrd="0" presId="urn:microsoft.com/office/officeart/2005/8/layout/default#1"/>
    <dgm:cxn modelId="{5AEE97E4-1147-4E4E-91B5-04F29B05EB5B}" type="presOf" srcId="{467B91B7-E638-4D78-819A-E41F398BEADD}" destId="{E4E759F9-F0BC-4D8B-A547-AF4DB82C98B7}" srcOrd="0" destOrd="0" presId="urn:microsoft.com/office/officeart/2005/8/layout/default#1"/>
    <dgm:cxn modelId="{72D3BDDC-461A-4491-AAA3-644401FC6EA4}" type="presOf" srcId="{758D4F21-ABE1-4BFD-B208-4CF93F9B6D6B}" destId="{5BEE1D93-73DE-4D52-9DF8-2AE7033B2736}" srcOrd="0" destOrd="0" presId="urn:microsoft.com/office/officeart/2005/8/layout/default#1"/>
    <dgm:cxn modelId="{6C9AA661-3D9F-40DF-94A2-124D828BAA3B}" type="presOf" srcId="{75CC8F2E-027A-4CA4-A30D-B9DF3D2967E4}" destId="{26717999-119E-49DF-B470-034B80EF1294}" srcOrd="0" destOrd="0" presId="urn:microsoft.com/office/officeart/2005/8/layout/default#1"/>
    <dgm:cxn modelId="{68FCBC96-0C4D-40C9-B927-E29608FF696F}" type="presOf" srcId="{DA1328BE-E6E1-4C47-A445-26AC5EF8D1B1}" destId="{BF9F3396-DBC3-4544-95D3-A061A804D348}" srcOrd="0" destOrd="0" presId="urn:microsoft.com/office/officeart/2005/8/layout/default#1"/>
    <dgm:cxn modelId="{B4784C9B-672D-41BB-AD0E-CBCA2F85E916}" type="presOf" srcId="{4B775437-CA13-4FB3-B7CA-D3F4547021FE}" destId="{4D3D4EB2-6EB1-41EA-93E8-30C708BAFE6F}" srcOrd="0" destOrd="0" presId="urn:microsoft.com/office/officeart/2005/8/layout/default#1"/>
    <dgm:cxn modelId="{9C5095E9-A7C2-4106-B2B8-A0F61A332D87}" srcId="{CECA382D-E6BE-4BE1-9A98-94EA8796BB19}" destId="{467B91B7-E638-4D78-819A-E41F398BEADD}" srcOrd="5" destOrd="0" parTransId="{94DDC5FD-4148-430B-9D8B-D2829872507B}" sibTransId="{911CAE55-BF67-4B01-A717-F3EB449E619A}"/>
    <dgm:cxn modelId="{EC530CD3-63FB-447A-BE7F-CE202575F46B}" type="presOf" srcId="{4D35A906-2B71-448D-B305-0EB20017F18A}" destId="{629C2334-A47F-4B69-85E1-C6F48592ED90}" srcOrd="0" destOrd="0" presId="urn:microsoft.com/office/officeart/2005/8/layout/default#1"/>
    <dgm:cxn modelId="{3255B083-312A-4EB5-9BE0-2893FF8B6029}" type="presOf" srcId="{CECA382D-E6BE-4BE1-9A98-94EA8796BB19}" destId="{ACAD61D6-DC64-44E1-92C6-30D531F4A0AE}" srcOrd="0" destOrd="0" presId="urn:microsoft.com/office/officeart/2005/8/layout/default#1"/>
    <dgm:cxn modelId="{0BDA3D7B-DC77-464C-A985-B56C3BCB5135}" srcId="{CECA382D-E6BE-4BE1-9A98-94EA8796BB19}" destId="{4B775437-CA13-4FB3-B7CA-D3F4547021FE}" srcOrd="0" destOrd="0" parTransId="{DB4C205A-9B24-4F89-A1B8-7A368AC37B0E}" sibTransId="{D6AE0C34-5A6B-4006-A43C-458893D1A9A3}"/>
    <dgm:cxn modelId="{8EA58305-4785-4D49-9D82-E35F07056EEA}" type="presOf" srcId="{5B47493B-EE51-4B36-94C0-1BCD02E497E0}" destId="{ADD8DC94-AECA-4005-95A8-B63EAC948F6B}" srcOrd="0" destOrd="0" presId="urn:microsoft.com/office/officeart/2005/8/layout/default#1"/>
    <dgm:cxn modelId="{5C7ED20A-F036-4040-9D90-EB9B5E45BDDF}" type="presParOf" srcId="{ACAD61D6-DC64-44E1-92C6-30D531F4A0AE}" destId="{4D3D4EB2-6EB1-41EA-93E8-30C708BAFE6F}" srcOrd="0" destOrd="0" presId="urn:microsoft.com/office/officeart/2005/8/layout/default#1"/>
    <dgm:cxn modelId="{BD7DB778-FD91-482A-86E1-64A56FAA5744}" type="presParOf" srcId="{ACAD61D6-DC64-44E1-92C6-30D531F4A0AE}" destId="{C181AAA9-DF24-4F5F-B0B9-513A099EFC24}" srcOrd="1" destOrd="0" presId="urn:microsoft.com/office/officeart/2005/8/layout/default#1"/>
    <dgm:cxn modelId="{BEC75B6C-87C7-48FA-BCD0-72EE1D99BB5A}" type="presParOf" srcId="{ACAD61D6-DC64-44E1-92C6-30D531F4A0AE}" destId="{5BEE1D93-73DE-4D52-9DF8-2AE7033B2736}" srcOrd="2" destOrd="0" presId="urn:microsoft.com/office/officeart/2005/8/layout/default#1"/>
    <dgm:cxn modelId="{76069A26-FA0A-4C7F-B268-A0A3F2C8C9B2}" type="presParOf" srcId="{ACAD61D6-DC64-44E1-92C6-30D531F4A0AE}" destId="{5F7659E2-9856-4F04-92C8-6C645B770F08}" srcOrd="3" destOrd="0" presId="urn:microsoft.com/office/officeart/2005/8/layout/default#1"/>
    <dgm:cxn modelId="{BB979DDF-082D-41B5-901E-0F3EC8CCE643}" type="presParOf" srcId="{ACAD61D6-DC64-44E1-92C6-30D531F4A0AE}" destId="{ADD8DC94-AECA-4005-95A8-B63EAC948F6B}" srcOrd="4" destOrd="0" presId="urn:microsoft.com/office/officeart/2005/8/layout/default#1"/>
    <dgm:cxn modelId="{BC0E5BC2-F988-4508-BA3C-39CACAC255A9}" type="presParOf" srcId="{ACAD61D6-DC64-44E1-92C6-30D531F4A0AE}" destId="{3018C2D5-72BE-4084-93EF-30A52C0CFAEE}" srcOrd="5" destOrd="0" presId="urn:microsoft.com/office/officeart/2005/8/layout/default#1"/>
    <dgm:cxn modelId="{44545034-D86F-48EA-A156-1D342976C02A}" type="presParOf" srcId="{ACAD61D6-DC64-44E1-92C6-30D531F4A0AE}" destId="{BF9F3396-DBC3-4544-95D3-A061A804D348}" srcOrd="6" destOrd="0" presId="urn:microsoft.com/office/officeart/2005/8/layout/default#1"/>
    <dgm:cxn modelId="{5E1B5ABE-7B6C-459B-8603-0B8B91ECA83A}" type="presParOf" srcId="{ACAD61D6-DC64-44E1-92C6-30D531F4A0AE}" destId="{BE6D9AFB-74B2-4F6D-97AB-2D0268BB5D6A}" srcOrd="7" destOrd="0" presId="urn:microsoft.com/office/officeart/2005/8/layout/default#1"/>
    <dgm:cxn modelId="{29F79B9E-56F5-47E1-9E55-B69D9EE25E43}" type="presParOf" srcId="{ACAD61D6-DC64-44E1-92C6-30D531F4A0AE}" destId="{629C2334-A47F-4B69-85E1-C6F48592ED90}" srcOrd="8" destOrd="0" presId="urn:microsoft.com/office/officeart/2005/8/layout/default#1"/>
    <dgm:cxn modelId="{CD2F1BF8-F88A-40C1-9799-04B9893CEEF3}" type="presParOf" srcId="{ACAD61D6-DC64-44E1-92C6-30D531F4A0AE}" destId="{A61C2BE6-CED1-4891-BF84-0CCD5C76303F}" srcOrd="9" destOrd="0" presId="urn:microsoft.com/office/officeart/2005/8/layout/default#1"/>
    <dgm:cxn modelId="{27D33D5F-35BC-4602-B9C6-203917509157}" type="presParOf" srcId="{ACAD61D6-DC64-44E1-92C6-30D531F4A0AE}" destId="{E4E759F9-F0BC-4D8B-A547-AF4DB82C98B7}" srcOrd="10" destOrd="0" presId="urn:microsoft.com/office/officeart/2005/8/layout/default#1"/>
    <dgm:cxn modelId="{A15518FE-202D-43F2-9DAD-5C54E3C8B6C7}" type="presParOf" srcId="{ACAD61D6-DC64-44E1-92C6-30D531F4A0AE}" destId="{E0B55C8F-E015-48E2-9640-E9DC97E59F2F}" srcOrd="11" destOrd="0" presId="urn:microsoft.com/office/officeart/2005/8/layout/default#1"/>
    <dgm:cxn modelId="{3BDD993C-D84C-454D-9391-9B692005C427}" type="presParOf" srcId="{ACAD61D6-DC64-44E1-92C6-30D531F4A0AE}" destId="{26717999-119E-49DF-B470-034B80EF1294}" srcOrd="12" destOrd="0" presId="urn:microsoft.com/office/officeart/2005/8/layout/default#1"/>
    <dgm:cxn modelId="{16E0E9E5-BAD0-4877-80ED-6D12D9AEFBB0}" type="presParOf" srcId="{ACAD61D6-DC64-44E1-92C6-30D531F4A0AE}" destId="{315D713F-1028-4722-BBB7-7AC80C0A40E3}" srcOrd="13" destOrd="0" presId="urn:microsoft.com/office/officeart/2005/8/layout/default#1"/>
    <dgm:cxn modelId="{D19CB4FC-AC59-4AA6-9231-5ABBCBE84A45}" type="presParOf" srcId="{ACAD61D6-DC64-44E1-92C6-30D531F4A0AE}" destId="{88275718-79BE-4EDE-8DB7-88D96EC6841C}" srcOrd="14" destOrd="0" presId="urn:microsoft.com/office/officeart/2005/8/layout/default#1"/>
    <dgm:cxn modelId="{E86C2C40-5740-4C5F-B9BB-1FDDB8DD225F}" type="presParOf" srcId="{ACAD61D6-DC64-44E1-92C6-30D531F4A0AE}" destId="{8F5BF308-E06F-49F4-8CE6-FFCEF0BFEBB5}" srcOrd="15" destOrd="0" presId="urn:microsoft.com/office/officeart/2005/8/layout/default#1"/>
    <dgm:cxn modelId="{C8377D96-87D0-4DF7-8782-015E0D4A313D}" type="presParOf" srcId="{ACAD61D6-DC64-44E1-92C6-30D531F4A0AE}" destId="{58C1E00E-B147-4D75-9EDC-5984001C6C7B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6BE3BD-F260-49D7-8F31-ADDE0F726BC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B4D059-ECE7-47A4-898A-256B1BFD4365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College Mission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F2A8C886-9239-487B-B1FF-1E38CEF6F199}" type="par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93F73E5-8F3D-4D14-B04B-AEF4771876CA}" type="sibTrans" cxnId="{6C48F35C-6657-4FE5-A504-D95A9B0B79D6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728E02CC-D5CF-4381-9EB2-D53AF0B617FE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Program Review &amp; SLOs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EE2E4D49-7221-4DD5-B8FE-74A77B417BC1}" type="par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AC346778-9B80-4FB0-9215-E4CF3057C1F0}" type="sibTrans" cxnId="{0FE17D0B-780B-4303-9E15-6BD422EDB41B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B66935F7-6805-421E-B2B6-9C9F2857A8D0}">
      <dgm:prSet phldrT="[Text]"/>
      <dgm:spPr>
        <a:solidFill>
          <a:srgbClr val="8FC21C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Developed Goals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005136A1-6B4C-469E-94A2-9DC5F41CACCF}" type="par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1233B1E-A83C-431C-97DB-F9533CF670BB}" type="sibTrans" cxnId="{B400A176-0AE1-4177-9B9E-7B4FBCB296C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CCB6D8E-0D40-4DBF-9E77-07F439368410}">
      <dgm:prSet phldrT="[Text]"/>
      <dgm:spPr>
        <a:solidFill>
          <a:srgbClr val="6246D8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Resource Allocation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C0E4BEB3-9E76-41BC-9ABE-64E8768DBF5F}" type="par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6439E067-5DA3-4097-94A5-D0EFAC4728B5}" type="sibTrans" cxnId="{2C6C0444-80E4-4DBB-A5FC-24C384D1DD7A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F4194AC7-46BE-4608-9C28-DE968FE41C90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entury Gothic" pitchFamily="34" charset="0"/>
            </a:rPr>
            <a:t>Implement-</a:t>
          </a:r>
          <a:r>
            <a:rPr lang="en-US" b="1" dirty="0" err="1" smtClean="0">
              <a:solidFill>
                <a:schemeClr val="bg1"/>
              </a:solidFill>
              <a:latin typeface="Century Gothic" pitchFamily="34" charset="0"/>
            </a:rPr>
            <a:t>ation</a:t>
          </a:r>
          <a:endParaRPr lang="en-US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64EA779C-AED6-415D-AAF5-2814A77FDAA5}" type="par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5268F750-2598-4B30-AAB7-7853EADBF560}" type="sibTrans" cxnId="{DAA05F66-6655-4385-A2D2-59C653A2B6B2}">
      <dgm:prSet/>
      <dgm:spPr/>
      <dgm:t>
        <a:bodyPr/>
        <a:lstStyle/>
        <a:p>
          <a:endParaRPr lang="en-US">
            <a:latin typeface="Century Gothic" pitchFamily="34" charset="0"/>
          </a:endParaRPr>
        </a:p>
      </dgm:t>
    </dgm:pt>
    <dgm:pt modelId="{83267E37-E9E7-4909-8E6E-6277836B5C81}" type="pres">
      <dgm:prSet presAssocID="{B56BE3BD-F260-49D7-8F31-ADDE0F726B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47E1CB-8CDC-4597-BEDF-6DAC71E271F7}" type="pres">
      <dgm:prSet presAssocID="{24B4D059-ECE7-47A4-898A-256B1BFD4365}" presName="centerShape" presStyleLbl="node0" presStyleIdx="0" presStyleCnt="1"/>
      <dgm:spPr/>
      <dgm:t>
        <a:bodyPr/>
        <a:lstStyle/>
        <a:p>
          <a:endParaRPr lang="en-US"/>
        </a:p>
      </dgm:t>
    </dgm:pt>
    <dgm:pt modelId="{94839A9F-6551-40E5-8FB8-84FC9BB25123}" type="pres">
      <dgm:prSet presAssocID="{728E02CC-D5CF-4381-9EB2-D53AF0B617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48630D-F633-4B3B-BD38-34409B11A693}" type="pres">
      <dgm:prSet presAssocID="{728E02CC-D5CF-4381-9EB2-D53AF0B617FE}" presName="dummy" presStyleCnt="0"/>
      <dgm:spPr/>
    </dgm:pt>
    <dgm:pt modelId="{92CE4FD8-2897-4FB2-A7D2-49CA3A4930DB}" type="pres">
      <dgm:prSet presAssocID="{AC346778-9B80-4FB0-9215-E4CF3057C1F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218C013-3D7B-4A54-B0B8-5755D959BC05}" type="pres">
      <dgm:prSet presAssocID="{B66935F7-6805-421E-B2B6-9C9F2857A8D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535A77-78FC-43A7-AF56-80B368A6F738}" type="pres">
      <dgm:prSet presAssocID="{B66935F7-6805-421E-B2B6-9C9F2857A8D0}" presName="dummy" presStyleCnt="0"/>
      <dgm:spPr/>
    </dgm:pt>
    <dgm:pt modelId="{B1723977-1A34-4B81-B39B-0637BDE456B4}" type="pres">
      <dgm:prSet presAssocID="{61233B1E-A83C-431C-97DB-F9533CF670B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D8DBB09-32AC-4832-B6CC-89FE86289A0E}" type="pres">
      <dgm:prSet presAssocID="{8CCB6D8E-0D40-4DBF-9E77-07F43936841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9530C9-1F8D-4161-845D-BE44866F4FE8}" type="pres">
      <dgm:prSet presAssocID="{8CCB6D8E-0D40-4DBF-9E77-07F439368410}" presName="dummy" presStyleCnt="0"/>
      <dgm:spPr/>
    </dgm:pt>
    <dgm:pt modelId="{6A980244-2AC5-4D80-9DDD-17629A817C25}" type="pres">
      <dgm:prSet presAssocID="{6439E067-5DA3-4097-94A5-D0EFAC4728B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33478A7-5E63-44ED-8862-E7829420D093}" type="pres">
      <dgm:prSet presAssocID="{F4194AC7-46BE-4608-9C28-DE968FE41C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D7B7D-E768-49B1-B20D-A30B8AD861D2}" type="pres">
      <dgm:prSet presAssocID="{F4194AC7-46BE-4608-9C28-DE968FE41C90}" presName="dummy" presStyleCnt="0"/>
      <dgm:spPr/>
    </dgm:pt>
    <dgm:pt modelId="{0EF3726A-6F84-4C1D-AB7D-E0AC39BBC1B3}" type="pres">
      <dgm:prSet presAssocID="{5268F750-2598-4B30-AAB7-7853EADBF560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BD5D2F5-5C72-4E98-B244-63FC502B0E1C}" type="presOf" srcId="{61233B1E-A83C-431C-97DB-F9533CF670BB}" destId="{B1723977-1A34-4B81-B39B-0637BDE456B4}" srcOrd="0" destOrd="0" presId="urn:microsoft.com/office/officeart/2005/8/layout/radial6"/>
    <dgm:cxn modelId="{175C929D-7CDE-44CC-9BE2-6CFCC994B0FC}" type="presOf" srcId="{8CCB6D8E-0D40-4DBF-9E77-07F439368410}" destId="{5D8DBB09-32AC-4832-B6CC-89FE86289A0E}" srcOrd="0" destOrd="0" presId="urn:microsoft.com/office/officeart/2005/8/layout/radial6"/>
    <dgm:cxn modelId="{2C6C0444-80E4-4DBB-A5FC-24C384D1DD7A}" srcId="{24B4D059-ECE7-47A4-898A-256B1BFD4365}" destId="{8CCB6D8E-0D40-4DBF-9E77-07F439368410}" srcOrd="2" destOrd="0" parTransId="{C0E4BEB3-9E76-41BC-9ABE-64E8768DBF5F}" sibTransId="{6439E067-5DA3-4097-94A5-D0EFAC4728B5}"/>
    <dgm:cxn modelId="{DAA05F66-6655-4385-A2D2-59C653A2B6B2}" srcId="{24B4D059-ECE7-47A4-898A-256B1BFD4365}" destId="{F4194AC7-46BE-4608-9C28-DE968FE41C90}" srcOrd="3" destOrd="0" parTransId="{64EA779C-AED6-415D-AAF5-2814A77FDAA5}" sibTransId="{5268F750-2598-4B30-AAB7-7853EADBF560}"/>
    <dgm:cxn modelId="{70FA2AFC-E444-4126-B263-416BABAE2539}" type="presOf" srcId="{B66935F7-6805-421E-B2B6-9C9F2857A8D0}" destId="{B218C013-3D7B-4A54-B0B8-5755D959BC05}" srcOrd="0" destOrd="0" presId="urn:microsoft.com/office/officeart/2005/8/layout/radial6"/>
    <dgm:cxn modelId="{6C48F35C-6657-4FE5-A504-D95A9B0B79D6}" srcId="{B56BE3BD-F260-49D7-8F31-ADDE0F726BC6}" destId="{24B4D059-ECE7-47A4-898A-256B1BFD4365}" srcOrd="0" destOrd="0" parTransId="{F2A8C886-9239-487B-B1FF-1E38CEF6F199}" sibTransId="{F93F73E5-8F3D-4D14-B04B-AEF4771876CA}"/>
    <dgm:cxn modelId="{DC851A36-58A8-4AD3-89FB-196D3A69ADB8}" type="presOf" srcId="{5268F750-2598-4B30-AAB7-7853EADBF560}" destId="{0EF3726A-6F84-4C1D-AB7D-E0AC39BBC1B3}" srcOrd="0" destOrd="0" presId="urn:microsoft.com/office/officeart/2005/8/layout/radial6"/>
    <dgm:cxn modelId="{E3A19A7F-4B21-4E49-871E-18C71D889032}" type="presOf" srcId="{AC346778-9B80-4FB0-9215-E4CF3057C1F0}" destId="{92CE4FD8-2897-4FB2-A7D2-49CA3A4930DB}" srcOrd="0" destOrd="0" presId="urn:microsoft.com/office/officeart/2005/8/layout/radial6"/>
    <dgm:cxn modelId="{0FE17D0B-780B-4303-9E15-6BD422EDB41B}" srcId="{24B4D059-ECE7-47A4-898A-256B1BFD4365}" destId="{728E02CC-D5CF-4381-9EB2-D53AF0B617FE}" srcOrd="0" destOrd="0" parTransId="{EE2E4D49-7221-4DD5-B8FE-74A77B417BC1}" sibTransId="{AC346778-9B80-4FB0-9215-E4CF3057C1F0}"/>
    <dgm:cxn modelId="{1D608DCA-D2FD-4B91-8B77-F1BEB9566439}" type="presOf" srcId="{24B4D059-ECE7-47A4-898A-256B1BFD4365}" destId="{8547E1CB-8CDC-4597-BEDF-6DAC71E271F7}" srcOrd="0" destOrd="0" presId="urn:microsoft.com/office/officeart/2005/8/layout/radial6"/>
    <dgm:cxn modelId="{4B141B02-09AD-40D7-938F-A6A6B5865111}" type="presOf" srcId="{F4194AC7-46BE-4608-9C28-DE968FE41C90}" destId="{533478A7-5E63-44ED-8862-E7829420D093}" srcOrd="0" destOrd="0" presId="urn:microsoft.com/office/officeart/2005/8/layout/radial6"/>
    <dgm:cxn modelId="{B400A176-0AE1-4177-9B9E-7B4FBCB296CA}" srcId="{24B4D059-ECE7-47A4-898A-256B1BFD4365}" destId="{B66935F7-6805-421E-B2B6-9C9F2857A8D0}" srcOrd="1" destOrd="0" parTransId="{005136A1-6B4C-469E-94A2-9DC5F41CACCF}" sibTransId="{61233B1E-A83C-431C-97DB-F9533CF670BB}"/>
    <dgm:cxn modelId="{B6D26AAE-0F1C-4539-B96C-00EB02E6075E}" type="presOf" srcId="{6439E067-5DA3-4097-94A5-D0EFAC4728B5}" destId="{6A980244-2AC5-4D80-9DDD-17629A817C25}" srcOrd="0" destOrd="0" presId="urn:microsoft.com/office/officeart/2005/8/layout/radial6"/>
    <dgm:cxn modelId="{9C2EEEF2-DB4F-49FC-B7D3-5E55CECE139D}" type="presOf" srcId="{B56BE3BD-F260-49D7-8F31-ADDE0F726BC6}" destId="{83267E37-E9E7-4909-8E6E-6277836B5C81}" srcOrd="0" destOrd="0" presId="urn:microsoft.com/office/officeart/2005/8/layout/radial6"/>
    <dgm:cxn modelId="{A068B897-1D56-4787-A27F-9E393D3C6D60}" type="presOf" srcId="{728E02CC-D5CF-4381-9EB2-D53AF0B617FE}" destId="{94839A9F-6551-40E5-8FB8-84FC9BB25123}" srcOrd="0" destOrd="0" presId="urn:microsoft.com/office/officeart/2005/8/layout/radial6"/>
    <dgm:cxn modelId="{B133D8ED-BF76-4545-80EE-8F20E6F0A320}" type="presParOf" srcId="{83267E37-E9E7-4909-8E6E-6277836B5C81}" destId="{8547E1CB-8CDC-4597-BEDF-6DAC71E271F7}" srcOrd="0" destOrd="0" presId="urn:microsoft.com/office/officeart/2005/8/layout/radial6"/>
    <dgm:cxn modelId="{D4B59AA5-61D0-4480-831B-78B666FA05D4}" type="presParOf" srcId="{83267E37-E9E7-4909-8E6E-6277836B5C81}" destId="{94839A9F-6551-40E5-8FB8-84FC9BB25123}" srcOrd="1" destOrd="0" presId="urn:microsoft.com/office/officeart/2005/8/layout/radial6"/>
    <dgm:cxn modelId="{4028D1EB-2955-4EE3-925D-25A4189A242A}" type="presParOf" srcId="{83267E37-E9E7-4909-8E6E-6277836B5C81}" destId="{D748630D-F633-4B3B-BD38-34409B11A693}" srcOrd="2" destOrd="0" presId="urn:microsoft.com/office/officeart/2005/8/layout/radial6"/>
    <dgm:cxn modelId="{1C5A9541-9918-47DA-BA4F-2CDBD467D96C}" type="presParOf" srcId="{83267E37-E9E7-4909-8E6E-6277836B5C81}" destId="{92CE4FD8-2897-4FB2-A7D2-49CA3A4930DB}" srcOrd="3" destOrd="0" presId="urn:microsoft.com/office/officeart/2005/8/layout/radial6"/>
    <dgm:cxn modelId="{4575FF6D-907E-485D-A018-CF425490B612}" type="presParOf" srcId="{83267E37-E9E7-4909-8E6E-6277836B5C81}" destId="{B218C013-3D7B-4A54-B0B8-5755D959BC05}" srcOrd="4" destOrd="0" presId="urn:microsoft.com/office/officeart/2005/8/layout/radial6"/>
    <dgm:cxn modelId="{D266E056-53E0-476F-9B56-B2AC2EEFAEC3}" type="presParOf" srcId="{83267E37-E9E7-4909-8E6E-6277836B5C81}" destId="{4A535A77-78FC-43A7-AF56-80B368A6F738}" srcOrd="5" destOrd="0" presId="urn:microsoft.com/office/officeart/2005/8/layout/radial6"/>
    <dgm:cxn modelId="{7323226A-581E-458C-ACF7-9CF8D3C68A16}" type="presParOf" srcId="{83267E37-E9E7-4909-8E6E-6277836B5C81}" destId="{B1723977-1A34-4B81-B39B-0637BDE456B4}" srcOrd="6" destOrd="0" presId="urn:microsoft.com/office/officeart/2005/8/layout/radial6"/>
    <dgm:cxn modelId="{F49F93DA-682B-48C5-AB35-407E4F2964A8}" type="presParOf" srcId="{83267E37-E9E7-4909-8E6E-6277836B5C81}" destId="{5D8DBB09-32AC-4832-B6CC-89FE86289A0E}" srcOrd="7" destOrd="0" presId="urn:microsoft.com/office/officeart/2005/8/layout/radial6"/>
    <dgm:cxn modelId="{2A443EFE-94CE-405D-A10E-24489895D76E}" type="presParOf" srcId="{83267E37-E9E7-4909-8E6E-6277836B5C81}" destId="{E49530C9-1F8D-4161-845D-BE44866F4FE8}" srcOrd="8" destOrd="0" presId="urn:microsoft.com/office/officeart/2005/8/layout/radial6"/>
    <dgm:cxn modelId="{59E8E3EB-C318-47EF-AB08-05C194115AE2}" type="presParOf" srcId="{83267E37-E9E7-4909-8E6E-6277836B5C81}" destId="{6A980244-2AC5-4D80-9DDD-17629A817C25}" srcOrd="9" destOrd="0" presId="urn:microsoft.com/office/officeart/2005/8/layout/radial6"/>
    <dgm:cxn modelId="{0B823A0B-F322-424F-A726-3756EF486451}" type="presParOf" srcId="{83267E37-E9E7-4909-8E6E-6277836B5C81}" destId="{533478A7-5E63-44ED-8862-E7829420D093}" srcOrd="10" destOrd="0" presId="urn:microsoft.com/office/officeart/2005/8/layout/radial6"/>
    <dgm:cxn modelId="{B6C5C535-F54D-4A17-ADA8-6A9CA97CD173}" type="presParOf" srcId="{83267E37-E9E7-4909-8E6E-6277836B5C81}" destId="{BFED7B7D-E768-49B1-B20D-A30B8AD861D2}" srcOrd="11" destOrd="0" presId="urn:microsoft.com/office/officeart/2005/8/layout/radial6"/>
    <dgm:cxn modelId="{58EFF8D7-534F-4F85-9552-B1304458838E}" type="presParOf" srcId="{83267E37-E9E7-4909-8E6E-6277836B5C81}" destId="{0EF3726A-6F84-4C1D-AB7D-E0AC39BBC1B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49BBF7-B675-4F31-97B6-E2A3B0E3EF76}" type="doc">
      <dgm:prSet loTypeId="urn:microsoft.com/office/officeart/2005/8/layout/matrix1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D864500-B81E-4C41-86FC-D4662058EE95}">
      <dgm:prSet phldrT="[Text]" custT="1"/>
      <dgm:spPr/>
      <dgm:t>
        <a:bodyPr/>
        <a:lstStyle/>
        <a:p>
          <a:r>
            <a:rPr lang="en-US" sz="2600" b="1" dirty="0" smtClean="0">
              <a:latin typeface="Century Gothic" pitchFamily="34" charset="0"/>
            </a:rPr>
            <a:t>Feedback and Review Process Planned</a:t>
          </a:r>
          <a:endParaRPr lang="en-US" sz="2600" b="1" dirty="0">
            <a:latin typeface="Century Gothic" pitchFamily="34" charset="0"/>
          </a:endParaRPr>
        </a:p>
      </dgm:t>
    </dgm:pt>
    <dgm:pt modelId="{A0636F82-77B9-4C23-852B-0F4203260EC8}" type="parTrans" cxnId="{367435D9-8792-425A-AA08-BF7CF298327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509ADB3-3D40-4ECF-AF65-9C45204A86ED}" type="sibTrans" cxnId="{367435D9-8792-425A-AA08-BF7CF298327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9C5686F6-5D41-4CC9-A387-C4429B82D039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New User Friendly SLO &amp; PLO Assessment forms!</a:t>
          </a:r>
          <a:endParaRPr lang="en-US" b="0" dirty="0">
            <a:latin typeface="Century Gothic" pitchFamily="34" charset="0"/>
          </a:endParaRPr>
        </a:p>
      </dgm:t>
    </dgm:pt>
    <dgm:pt modelId="{9FBBC6EA-4388-44D3-920D-49FB2193B62F}" type="parTrans" cxnId="{2D4E4752-3D54-49AF-BAA3-8B8085C0FBC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E2688A1C-53AB-4418-8B56-77AC38E776F3}" type="sibTrans" cxnId="{2D4E4752-3D54-49AF-BAA3-8B8085C0FBC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7E55FC92-4FED-40DD-95AE-E97A34EF188F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New SLO &amp; Assessment   Webpage!</a:t>
          </a:r>
          <a:endParaRPr lang="en-US" b="0" dirty="0">
            <a:latin typeface="Century Gothic" pitchFamily="34" charset="0"/>
          </a:endParaRPr>
        </a:p>
      </dgm:t>
    </dgm:pt>
    <dgm:pt modelId="{5AC2EF39-9F16-439A-8234-562FC6699584}" type="parTrans" cxnId="{922FDBE0-6D8E-47A5-AF24-FD32D7D4069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DC6AE3CF-77BA-4552-8CAF-D737D04ECFC5}" type="sibTrans" cxnId="{922FDBE0-6D8E-47A5-AF24-FD32D7D40695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1383D126-BFA3-4C4D-A9A1-E27D4E53DE36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Easy to use Email     Submission System!</a:t>
          </a:r>
        </a:p>
        <a:p>
          <a:r>
            <a:rPr lang="en-US" b="0" dirty="0" smtClean="0">
              <a:latin typeface="Century Gothic" pitchFamily="34" charset="0"/>
              <a:hlinkClick xmlns:r="http://schemas.openxmlformats.org/officeDocument/2006/relationships" r:id="rId1"/>
            </a:rPr>
            <a:t>SLOsubmit@wvm.edu</a:t>
          </a:r>
          <a:r>
            <a:rPr lang="en-US" b="0" dirty="0" smtClean="0">
              <a:latin typeface="Century Gothic" pitchFamily="34" charset="0"/>
            </a:rPr>
            <a:t> </a:t>
          </a:r>
          <a:endParaRPr lang="en-US" b="0" dirty="0">
            <a:latin typeface="Century Gothic" pitchFamily="34" charset="0"/>
          </a:endParaRPr>
        </a:p>
      </dgm:t>
    </dgm:pt>
    <dgm:pt modelId="{55F1E346-4740-492E-AC8C-86AB9C7A4D7D}" type="parTrans" cxnId="{35FA0E2E-F44A-406C-84F4-C9881F23EEA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8504796-D207-4C2F-B99D-13E6A1C622AB}" type="sibTrans" cxnId="{35FA0E2E-F44A-406C-84F4-C9881F23EEA9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F5E0890F-964F-4970-A4E3-EB54ADE1B5DB}">
      <dgm:prSet phldrT="[Text]"/>
      <dgm:spPr/>
      <dgm:t>
        <a:bodyPr/>
        <a:lstStyle/>
        <a:p>
          <a:r>
            <a:rPr lang="en-US" b="0" dirty="0" smtClean="0">
              <a:latin typeface="Century Gothic" pitchFamily="34" charset="0"/>
            </a:rPr>
            <a:t>Master Program Review &amp; SLO &amp; Assessment Schedule</a:t>
          </a:r>
          <a:endParaRPr lang="en-US" b="0" dirty="0">
            <a:latin typeface="Century Gothic" pitchFamily="34" charset="0"/>
          </a:endParaRPr>
        </a:p>
      </dgm:t>
    </dgm:pt>
    <dgm:pt modelId="{2388FD28-A414-47F5-BDFD-1D12AA95911B}" type="parTrans" cxnId="{7948DCE9-86B3-4CC1-B50C-12C8FCF28971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30AC023E-9AC0-43A7-B1F1-C7AA4964EFBD}" type="sibTrans" cxnId="{7948DCE9-86B3-4CC1-B50C-12C8FCF28971}">
      <dgm:prSet/>
      <dgm:spPr/>
      <dgm:t>
        <a:bodyPr/>
        <a:lstStyle/>
        <a:p>
          <a:endParaRPr lang="en-US" b="0">
            <a:latin typeface="Century Gothic" pitchFamily="34" charset="0"/>
          </a:endParaRPr>
        </a:p>
      </dgm:t>
    </dgm:pt>
    <dgm:pt modelId="{A3445D26-22A3-40D3-9D42-76657293494C}" type="pres">
      <dgm:prSet presAssocID="{D449BBF7-B675-4F31-97B6-E2A3B0E3EF7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61C274-2EFA-485E-8E94-185C9F752A16}" type="pres">
      <dgm:prSet presAssocID="{D449BBF7-B675-4F31-97B6-E2A3B0E3EF76}" presName="matrix" presStyleCnt="0"/>
      <dgm:spPr/>
    </dgm:pt>
    <dgm:pt modelId="{04AA0103-A8D6-4C3E-93EC-FC36C2152FEA}" type="pres">
      <dgm:prSet presAssocID="{D449BBF7-B675-4F31-97B6-E2A3B0E3EF76}" presName="tile1" presStyleLbl="node1" presStyleIdx="0" presStyleCnt="4" custScaleX="103571"/>
      <dgm:spPr/>
      <dgm:t>
        <a:bodyPr/>
        <a:lstStyle/>
        <a:p>
          <a:endParaRPr lang="en-US"/>
        </a:p>
      </dgm:t>
    </dgm:pt>
    <dgm:pt modelId="{E40A7690-B16D-4309-9FE7-0104EB3B61B0}" type="pres">
      <dgm:prSet presAssocID="{D449BBF7-B675-4F31-97B6-E2A3B0E3EF7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64039-B0E7-45E4-8054-F43C658FA49E}" type="pres">
      <dgm:prSet presAssocID="{D449BBF7-B675-4F31-97B6-E2A3B0E3EF76}" presName="tile2" presStyleLbl="node1" presStyleIdx="1" presStyleCnt="4"/>
      <dgm:spPr/>
      <dgm:t>
        <a:bodyPr/>
        <a:lstStyle/>
        <a:p>
          <a:endParaRPr lang="en-US"/>
        </a:p>
      </dgm:t>
    </dgm:pt>
    <dgm:pt modelId="{55BDBC9F-5AF8-493E-97BB-CD8A00588485}" type="pres">
      <dgm:prSet presAssocID="{D449BBF7-B675-4F31-97B6-E2A3B0E3EF7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A70CC-7EEE-4016-93F2-9A52FAF4F635}" type="pres">
      <dgm:prSet presAssocID="{D449BBF7-B675-4F31-97B6-E2A3B0E3EF76}" presName="tile3" presStyleLbl="node1" presStyleIdx="2" presStyleCnt="4" custScaleX="101785"/>
      <dgm:spPr/>
      <dgm:t>
        <a:bodyPr/>
        <a:lstStyle/>
        <a:p>
          <a:endParaRPr lang="en-US"/>
        </a:p>
      </dgm:t>
    </dgm:pt>
    <dgm:pt modelId="{119FE84C-8C0C-49E9-9A75-7C7AAFFDACF1}" type="pres">
      <dgm:prSet presAssocID="{D449BBF7-B675-4F31-97B6-E2A3B0E3EF7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A385D-7B00-44DE-BE17-358E2B933BD3}" type="pres">
      <dgm:prSet presAssocID="{D449BBF7-B675-4F31-97B6-E2A3B0E3EF76}" presName="tile4" presStyleLbl="node1" presStyleIdx="3" presStyleCnt="4"/>
      <dgm:spPr/>
      <dgm:t>
        <a:bodyPr/>
        <a:lstStyle/>
        <a:p>
          <a:endParaRPr lang="en-US"/>
        </a:p>
      </dgm:t>
    </dgm:pt>
    <dgm:pt modelId="{CD038A9B-B17F-4A9A-87A4-7F6CEDD76656}" type="pres">
      <dgm:prSet presAssocID="{D449BBF7-B675-4F31-97B6-E2A3B0E3EF7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8F02B-C8D5-43D6-8BDF-25812505ECA7}" type="pres">
      <dgm:prSet presAssocID="{D449BBF7-B675-4F31-97B6-E2A3B0E3EF76}" presName="centerTile" presStyleLbl="fgShp" presStyleIdx="0" presStyleCnt="1" custScaleX="113095" custScaleY="12537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9A3E501C-5A61-45E0-B38D-7143B1534548}" type="presOf" srcId="{7E55FC92-4FED-40DD-95AE-E97A34EF188F}" destId="{55BDBC9F-5AF8-493E-97BB-CD8A00588485}" srcOrd="1" destOrd="0" presId="urn:microsoft.com/office/officeart/2005/8/layout/matrix1"/>
    <dgm:cxn modelId="{AE657975-6419-4753-90BF-B203D3091C01}" type="presOf" srcId="{F5E0890F-964F-4970-A4E3-EB54ADE1B5DB}" destId="{3B2A385D-7B00-44DE-BE17-358E2B933BD3}" srcOrd="0" destOrd="0" presId="urn:microsoft.com/office/officeart/2005/8/layout/matrix1"/>
    <dgm:cxn modelId="{922FDBE0-6D8E-47A5-AF24-FD32D7D40695}" srcId="{8D864500-B81E-4C41-86FC-D4662058EE95}" destId="{7E55FC92-4FED-40DD-95AE-E97A34EF188F}" srcOrd="1" destOrd="0" parTransId="{5AC2EF39-9F16-439A-8234-562FC6699584}" sibTransId="{DC6AE3CF-77BA-4552-8CAF-D737D04ECFC5}"/>
    <dgm:cxn modelId="{367435D9-8792-425A-AA08-BF7CF2983275}" srcId="{D449BBF7-B675-4F31-97B6-E2A3B0E3EF76}" destId="{8D864500-B81E-4C41-86FC-D4662058EE95}" srcOrd="0" destOrd="0" parTransId="{A0636F82-77B9-4C23-852B-0F4203260EC8}" sibTransId="{A509ADB3-3D40-4ECF-AF65-9C45204A86ED}"/>
    <dgm:cxn modelId="{7948DCE9-86B3-4CC1-B50C-12C8FCF28971}" srcId="{8D864500-B81E-4C41-86FC-D4662058EE95}" destId="{F5E0890F-964F-4970-A4E3-EB54ADE1B5DB}" srcOrd="3" destOrd="0" parTransId="{2388FD28-A414-47F5-BDFD-1D12AA95911B}" sibTransId="{30AC023E-9AC0-43A7-B1F1-C7AA4964EFBD}"/>
    <dgm:cxn modelId="{106EAC5D-1DDE-4625-B06D-57D6E734A8E5}" type="presOf" srcId="{9C5686F6-5D41-4CC9-A387-C4429B82D039}" destId="{04AA0103-A8D6-4C3E-93EC-FC36C2152FEA}" srcOrd="0" destOrd="0" presId="urn:microsoft.com/office/officeart/2005/8/layout/matrix1"/>
    <dgm:cxn modelId="{2D4E4752-3D54-49AF-BAA3-8B8085C0FBC9}" srcId="{8D864500-B81E-4C41-86FC-D4662058EE95}" destId="{9C5686F6-5D41-4CC9-A387-C4429B82D039}" srcOrd="0" destOrd="0" parTransId="{9FBBC6EA-4388-44D3-920D-49FB2193B62F}" sibTransId="{E2688A1C-53AB-4418-8B56-77AC38E776F3}"/>
    <dgm:cxn modelId="{BE2E36DA-6DC0-40AA-9BD9-1DD3465D97AF}" type="presOf" srcId="{8D864500-B81E-4C41-86FC-D4662058EE95}" destId="{3C98F02B-C8D5-43D6-8BDF-25812505ECA7}" srcOrd="0" destOrd="0" presId="urn:microsoft.com/office/officeart/2005/8/layout/matrix1"/>
    <dgm:cxn modelId="{25CC3EBC-3A93-4C16-8943-E3FD3BA4F4A2}" type="presOf" srcId="{7E55FC92-4FED-40DD-95AE-E97A34EF188F}" destId="{92864039-B0E7-45E4-8054-F43C658FA49E}" srcOrd="0" destOrd="0" presId="urn:microsoft.com/office/officeart/2005/8/layout/matrix1"/>
    <dgm:cxn modelId="{F17ECBE6-3D9F-451C-848F-A09DD8194E90}" type="presOf" srcId="{D449BBF7-B675-4F31-97B6-E2A3B0E3EF76}" destId="{A3445D26-22A3-40D3-9D42-76657293494C}" srcOrd="0" destOrd="0" presId="urn:microsoft.com/office/officeart/2005/8/layout/matrix1"/>
    <dgm:cxn modelId="{7B32AA7F-13E4-4CA8-A82B-6BFB5B16DC32}" type="presOf" srcId="{1383D126-BFA3-4C4D-A9A1-E27D4E53DE36}" destId="{119FE84C-8C0C-49E9-9A75-7C7AAFFDACF1}" srcOrd="1" destOrd="0" presId="urn:microsoft.com/office/officeart/2005/8/layout/matrix1"/>
    <dgm:cxn modelId="{1F7EE99F-7CA2-4C4B-BCD6-64E95D4AEA0D}" type="presOf" srcId="{9C5686F6-5D41-4CC9-A387-C4429B82D039}" destId="{E40A7690-B16D-4309-9FE7-0104EB3B61B0}" srcOrd="1" destOrd="0" presId="urn:microsoft.com/office/officeart/2005/8/layout/matrix1"/>
    <dgm:cxn modelId="{35FA0E2E-F44A-406C-84F4-C9881F23EEA9}" srcId="{8D864500-B81E-4C41-86FC-D4662058EE95}" destId="{1383D126-BFA3-4C4D-A9A1-E27D4E53DE36}" srcOrd="2" destOrd="0" parTransId="{55F1E346-4740-492E-AC8C-86AB9C7A4D7D}" sibTransId="{A8504796-D207-4C2F-B99D-13E6A1C622AB}"/>
    <dgm:cxn modelId="{00F87D9E-61F9-40A4-8ED6-38F9DFDDB8B9}" type="presOf" srcId="{F5E0890F-964F-4970-A4E3-EB54ADE1B5DB}" destId="{CD038A9B-B17F-4A9A-87A4-7F6CEDD76656}" srcOrd="1" destOrd="0" presId="urn:microsoft.com/office/officeart/2005/8/layout/matrix1"/>
    <dgm:cxn modelId="{3F3D4056-0294-4A15-8DCA-790B429EDDD5}" type="presOf" srcId="{1383D126-BFA3-4C4D-A9A1-E27D4E53DE36}" destId="{D40A70CC-7EEE-4016-93F2-9A52FAF4F635}" srcOrd="0" destOrd="0" presId="urn:microsoft.com/office/officeart/2005/8/layout/matrix1"/>
    <dgm:cxn modelId="{4C28903B-91EE-487F-A1B2-5669ABC5329E}" type="presParOf" srcId="{A3445D26-22A3-40D3-9D42-76657293494C}" destId="{1161C274-2EFA-485E-8E94-185C9F752A16}" srcOrd="0" destOrd="0" presId="urn:microsoft.com/office/officeart/2005/8/layout/matrix1"/>
    <dgm:cxn modelId="{B876354C-3CBC-4D48-B413-98A562C2D5B6}" type="presParOf" srcId="{1161C274-2EFA-485E-8E94-185C9F752A16}" destId="{04AA0103-A8D6-4C3E-93EC-FC36C2152FEA}" srcOrd="0" destOrd="0" presId="urn:microsoft.com/office/officeart/2005/8/layout/matrix1"/>
    <dgm:cxn modelId="{C03A4132-6287-4BD1-9CC1-B524B848BB0A}" type="presParOf" srcId="{1161C274-2EFA-485E-8E94-185C9F752A16}" destId="{E40A7690-B16D-4309-9FE7-0104EB3B61B0}" srcOrd="1" destOrd="0" presId="urn:microsoft.com/office/officeart/2005/8/layout/matrix1"/>
    <dgm:cxn modelId="{2A4BF2C2-193B-4E74-9E40-46E2C3E4945E}" type="presParOf" srcId="{1161C274-2EFA-485E-8E94-185C9F752A16}" destId="{92864039-B0E7-45E4-8054-F43C658FA49E}" srcOrd="2" destOrd="0" presId="urn:microsoft.com/office/officeart/2005/8/layout/matrix1"/>
    <dgm:cxn modelId="{B0CB8ED3-3E6D-4102-9009-6F65C0C21C8E}" type="presParOf" srcId="{1161C274-2EFA-485E-8E94-185C9F752A16}" destId="{55BDBC9F-5AF8-493E-97BB-CD8A00588485}" srcOrd="3" destOrd="0" presId="urn:microsoft.com/office/officeart/2005/8/layout/matrix1"/>
    <dgm:cxn modelId="{ACAB8DBE-56A2-4F10-BFCA-00DE035CA7BF}" type="presParOf" srcId="{1161C274-2EFA-485E-8E94-185C9F752A16}" destId="{D40A70CC-7EEE-4016-93F2-9A52FAF4F635}" srcOrd="4" destOrd="0" presId="urn:microsoft.com/office/officeart/2005/8/layout/matrix1"/>
    <dgm:cxn modelId="{BB1CEE18-828A-4668-A65A-3F307F2AD433}" type="presParOf" srcId="{1161C274-2EFA-485E-8E94-185C9F752A16}" destId="{119FE84C-8C0C-49E9-9A75-7C7AAFFDACF1}" srcOrd="5" destOrd="0" presId="urn:microsoft.com/office/officeart/2005/8/layout/matrix1"/>
    <dgm:cxn modelId="{99D54294-09B1-4C95-A410-BC0774338796}" type="presParOf" srcId="{1161C274-2EFA-485E-8E94-185C9F752A16}" destId="{3B2A385D-7B00-44DE-BE17-358E2B933BD3}" srcOrd="6" destOrd="0" presId="urn:microsoft.com/office/officeart/2005/8/layout/matrix1"/>
    <dgm:cxn modelId="{9EB30F5B-19E4-40E9-A3E8-4CB52C1B6C03}" type="presParOf" srcId="{1161C274-2EFA-485E-8E94-185C9F752A16}" destId="{CD038A9B-B17F-4A9A-87A4-7F6CEDD76656}" srcOrd="7" destOrd="0" presId="urn:microsoft.com/office/officeart/2005/8/layout/matrix1"/>
    <dgm:cxn modelId="{284F21FE-8580-40A8-907C-F8F96DBEF908}" type="presParOf" srcId="{A3445D26-22A3-40D3-9D42-76657293494C}" destId="{3C98F02B-C8D5-43D6-8BDF-25812505ECA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D4EB2-6EB1-41EA-93E8-30C708BAFE6F}">
      <dsp:nvSpPr>
        <dsp:cNvPr id="0" name=""/>
        <dsp:cNvSpPr/>
      </dsp:nvSpPr>
      <dsp:spPr>
        <a:xfrm>
          <a:off x="821769" y="4018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Integrated Planning Process</a:t>
          </a:r>
          <a:endParaRPr lang="en-US" sz="2100" kern="1200" dirty="0"/>
        </a:p>
      </dsp:txBody>
      <dsp:txXfrm>
        <a:off x="821769" y="4018"/>
        <a:ext cx="2320081" cy="1392048"/>
      </dsp:txXfrm>
    </dsp:sp>
    <dsp:sp modelId="{5BEE1D93-73DE-4D52-9DF8-2AE7033B2736}">
      <dsp:nvSpPr>
        <dsp:cNvPr id="0" name=""/>
        <dsp:cNvSpPr/>
      </dsp:nvSpPr>
      <dsp:spPr>
        <a:xfrm>
          <a:off x="3373859" y="4018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Curriculum Committee Process</a:t>
          </a:r>
          <a:endParaRPr lang="en-US" sz="2100" kern="1200" dirty="0"/>
        </a:p>
      </dsp:txBody>
      <dsp:txXfrm>
        <a:off x="3373859" y="4018"/>
        <a:ext cx="2320081" cy="1392048"/>
      </dsp:txXfrm>
    </dsp:sp>
    <dsp:sp modelId="{ADD8DC94-AECA-4005-95A8-B63EAC948F6B}">
      <dsp:nvSpPr>
        <dsp:cNvPr id="0" name=""/>
        <dsp:cNvSpPr/>
      </dsp:nvSpPr>
      <dsp:spPr>
        <a:xfrm>
          <a:off x="5925948" y="4018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Distance Education Program</a:t>
          </a:r>
          <a:endParaRPr lang="en-US" sz="2100" kern="1200" dirty="0"/>
        </a:p>
      </dsp:txBody>
      <dsp:txXfrm>
        <a:off x="5925948" y="4018"/>
        <a:ext cx="2320081" cy="1392048"/>
      </dsp:txXfrm>
    </dsp:sp>
    <dsp:sp modelId="{BF9F3396-DBC3-4544-95D3-A061A804D348}">
      <dsp:nvSpPr>
        <dsp:cNvPr id="0" name=""/>
        <dsp:cNvSpPr/>
      </dsp:nvSpPr>
      <dsp:spPr>
        <a:xfrm>
          <a:off x="821769" y="1628075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Mission Statement Linked to Planning</a:t>
          </a:r>
          <a:endParaRPr lang="en-US" sz="2100" kern="1200" dirty="0"/>
        </a:p>
      </dsp:txBody>
      <dsp:txXfrm>
        <a:off x="821769" y="1628075"/>
        <a:ext cx="2320081" cy="1392048"/>
      </dsp:txXfrm>
    </dsp:sp>
    <dsp:sp modelId="{629C2334-A47F-4B69-85E1-C6F48592ED90}">
      <dsp:nvSpPr>
        <dsp:cNvPr id="0" name=""/>
        <dsp:cNvSpPr/>
      </dsp:nvSpPr>
      <dsp:spPr>
        <a:xfrm>
          <a:off x="3371469" y="1658018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Participatory Governance Process informs Decision Making</a:t>
          </a:r>
          <a:endParaRPr lang="en-US" sz="2100" kern="1200" dirty="0"/>
        </a:p>
      </dsp:txBody>
      <dsp:txXfrm>
        <a:off x="3371469" y="1658018"/>
        <a:ext cx="2320081" cy="1392048"/>
      </dsp:txXfrm>
    </dsp:sp>
    <dsp:sp modelId="{E4E759F9-F0BC-4D8B-A547-AF4DB82C98B7}">
      <dsp:nvSpPr>
        <dsp:cNvPr id="0" name=""/>
        <dsp:cNvSpPr/>
      </dsp:nvSpPr>
      <dsp:spPr>
        <a:xfrm>
          <a:off x="5943604" y="1676393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College Catalog is accurate and timely</a:t>
          </a:r>
          <a:endParaRPr lang="en-US" sz="2100" kern="1200" dirty="0"/>
        </a:p>
      </dsp:txBody>
      <dsp:txXfrm>
        <a:off x="5943604" y="1676393"/>
        <a:ext cx="2320081" cy="1392048"/>
      </dsp:txXfrm>
    </dsp:sp>
    <dsp:sp modelId="{26717999-119E-49DF-B470-034B80EF1294}">
      <dsp:nvSpPr>
        <dsp:cNvPr id="0" name=""/>
        <dsp:cNvSpPr/>
      </dsp:nvSpPr>
      <dsp:spPr>
        <a:xfrm>
          <a:off x="821769" y="3252132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Goals &amp; Objectives derived from College Mission</a:t>
          </a:r>
          <a:endParaRPr lang="en-US" sz="2100" kern="1200" dirty="0"/>
        </a:p>
      </dsp:txBody>
      <dsp:txXfrm>
        <a:off x="821769" y="3252132"/>
        <a:ext cx="2320081" cy="1392048"/>
      </dsp:txXfrm>
    </dsp:sp>
    <dsp:sp modelId="{88275718-79BE-4EDE-8DB7-88D96EC6841C}">
      <dsp:nvSpPr>
        <dsp:cNvPr id="0" name=""/>
        <dsp:cNvSpPr/>
      </dsp:nvSpPr>
      <dsp:spPr>
        <a:xfrm>
          <a:off x="3373859" y="3252132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Chancellor &amp; BOT have clearly established goals</a:t>
          </a:r>
          <a:endParaRPr lang="en-US" sz="2100" kern="1200" dirty="0"/>
        </a:p>
      </dsp:txBody>
      <dsp:txXfrm>
        <a:off x="3373859" y="3252132"/>
        <a:ext cx="2320081" cy="1392048"/>
      </dsp:txXfrm>
    </dsp:sp>
    <dsp:sp modelId="{58C1E00E-B147-4D75-9EDC-5984001C6C7B}">
      <dsp:nvSpPr>
        <dsp:cNvPr id="0" name=""/>
        <dsp:cNvSpPr/>
      </dsp:nvSpPr>
      <dsp:spPr>
        <a:xfrm>
          <a:off x="5925948" y="3252132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BOT determines policies and doesn’t manage district or colleges</a:t>
          </a:r>
          <a:endParaRPr lang="en-US" sz="2100" kern="1200" dirty="0"/>
        </a:p>
      </dsp:txBody>
      <dsp:txXfrm>
        <a:off x="5925948" y="3252132"/>
        <a:ext cx="2320081" cy="13920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212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619" y="0"/>
            <a:ext cx="3037212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7071B-4858-4833-A78C-B1ADE816E43B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57"/>
            <a:ext cx="3037212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619" y="8772657"/>
            <a:ext cx="3037212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774C7-9E65-4AFC-A992-94BDFB862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38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977E0-DD85-460A-8C8D-FD5666FF45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7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D669D-20E0-4415-8065-6253B60F47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6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next part of this presentation will:</a:t>
            </a:r>
          </a:p>
          <a:p>
            <a:r>
              <a:rPr lang="en-US" dirty="0" smtClean="0"/>
              <a:t>Describe how SLOs, PR, &amp; Budget Planning will integrate in 2013-14</a:t>
            </a:r>
          </a:p>
          <a:p>
            <a:endParaRPr lang="en-US" dirty="0" smtClean="0"/>
          </a:p>
          <a:p>
            <a:r>
              <a:rPr lang="en-US" dirty="0" smtClean="0"/>
              <a:t> Help the college understand the integrated planning cycle and how it has evolved</a:t>
            </a:r>
          </a:p>
          <a:p>
            <a:endParaRPr lang="en-US" dirty="0" smtClean="0"/>
          </a:p>
          <a:p>
            <a:r>
              <a:rPr lang="en-US" dirty="0" smtClean="0"/>
              <a:t> Update each area and how it merges with the college’s integrated planning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57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6D23E-24AA-4D72-B9B7-8B4354F2D15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89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Michelle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Inge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Inge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Stephanie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Kuni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669D-20E0-4415-8065-6253B60F476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>
                <a:effectLst>
                  <a:reflection blurRad="6350" stA="60000" endA="900" endPos="58000" dir="5400000" sy="-100000" algn="bl" rotWithShape="0"/>
                </a:effectLst>
                <a:latin typeface="Century Gothic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 bwMode="ltGray">
          <a:xfrm rot="16200000">
            <a:off x="-2628900" y="2628899"/>
            <a:ext cx="6858001" cy="16002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invGray">
          <a:xfrm rot="16200000">
            <a:off x="-1866901" y="3390898"/>
            <a:ext cx="6858001" cy="7620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>
              <a:latin typeface="Century Gothic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fld id="{5F18657B-DDBA-4F09-A2F6-9FEECE93DADF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fld id="{EF5A7F50-678B-450F-A450-72EE0FF86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Century Gothic" pitchFamily="34" charset="0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youtube.com/watch?v=sr56-EOq6mo&amp;feature=youtu.be" TargetMode="External"/><Relationship Id="rId5" Type="http://schemas.openxmlformats.org/officeDocument/2006/relationships/hyperlink" Target="http://www.xtranormal.com/watch/13617067/accreditation-team-work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12.gif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hyperlink" Target="http://www.xtranormal.com/watch/13617067/accreditation-team-wor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hyperlink" Target="http://www.xtranormal.com/watch/13617067/accreditation-team-work" TargetMode="External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25.wmf"/><Relationship Id="rId4" Type="http://schemas.openxmlformats.org/officeDocument/2006/relationships/diagramData" Target="../diagrams/data3.xml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xtranormal.com/watch/13617067/accreditation-team-work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xtranormal.com/watch/13617067/accreditation-team-work" TargetMode="External"/><Relationship Id="rId4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tranormal.com/watch/13619054/integrated-planning-is-a-winning-process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28600" y="51816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Century Gothic" pitchFamily="34" charset="0"/>
              </a:rPr>
              <a:t>All College Day</a:t>
            </a:r>
          </a:p>
          <a:p>
            <a:pPr algn="ctr"/>
            <a:r>
              <a:rPr lang="en-US" sz="4800" dirty="0" smtClean="0">
                <a:latin typeface="Century Gothic" pitchFamily="34" charset="0"/>
              </a:rPr>
              <a:t>August 23,</a:t>
            </a:r>
            <a:r>
              <a:rPr lang="en-US" sz="4800" baseline="30000" dirty="0" smtClean="0">
                <a:latin typeface="Century Gothic" pitchFamily="34" charset="0"/>
              </a:rPr>
              <a:t> </a:t>
            </a:r>
            <a:r>
              <a:rPr lang="en-US" sz="4800" dirty="0" smtClean="0">
                <a:latin typeface="Century Gothic" pitchFamily="34" charset="0"/>
              </a:rPr>
              <a:t>2013</a:t>
            </a:r>
            <a:endParaRPr lang="en-US" sz="4800" dirty="0"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152400" y="-228600"/>
            <a:ext cx="9296400" cy="7086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8" t="60735" r="5123" b="15629"/>
          <a:stretch>
            <a:fillRect/>
          </a:stretch>
        </p:blipFill>
        <p:spPr bwMode="auto">
          <a:xfrm>
            <a:off x="7391400" y="3581400"/>
            <a:ext cx="16764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7" t="33161" r="5123" b="39265"/>
          <a:stretch>
            <a:fillRect/>
          </a:stretch>
        </p:blipFill>
        <p:spPr bwMode="auto">
          <a:xfrm>
            <a:off x="7391400" y="1905000"/>
            <a:ext cx="16764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76567" t="5586" r="5123" b="66839"/>
          <a:stretch>
            <a:fillRect/>
          </a:stretch>
        </p:blipFill>
        <p:spPr bwMode="auto">
          <a:xfrm>
            <a:off x="7391400" y="228600"/>
            <a:ext cx="16764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5586" r="23432" b="66839"/>
          <a:stretch>
            <a:fillRect/>
          </a:stretch>
        </p:blipFill>
        <p:spPr bwMode="auto">
          <a:xfrm>
            <a:off x="55626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5586" r="42574" b="66839"/>
          <a:stretch>
            <a:fillRect/>
          </a:stretch>
        </p:blipFill>
        <p:spPr bwMode="auto">
          <a:xfrm>
            <a:off x="37338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5586" r="61716" b="66839"/>
          <a:stretch>
            <a:fillRect/>
          </a:stretch>
        </p:blipFill>
        <p:spPr bwMode="auto">
          <a:xfrm>
            <a:off x="19050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5586" r="80858" b="66839"/>
          <a:stretch>
            <a:fillRect/>
          </a:stretch>
        </p:blipFill>
        <p:spPr bwMode="auto">
          <a:xfrm>
            <a:off x="76200" y="2286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33161" r="23432" b="39265"/>
          <a:stretch>
            <a:fillRect/>
          </a:stretch>
        </p:blipFill>
        <p:spPr bwMode="auto">
          <a:xfrm>
            <a:off x="55626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33161" r="42574" b="39265"/>
          <a:stretch>
            <a:fillRect/>
          </a:stretch>
        </p:blipFill>
        <p:spPr bwMode="auto">
          <a:xfrm>
            <a:off x="37338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33161" r="61716" b="39265"/>
          <a:stretch>
            <a:fillRect/>
          </a:stretch>
        </p:blipFill>
        <p:spPr bwMode="auto">
          <a:xfrm>
            <a:off x="19050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33161" r="80858" b="39265"/>
          <a:stretch>
            <a:fillRect/>
          </a:stretch>
        </p:blipFill>
        <p:spPr bwMode="auto">
          <a:xfrm>
            <a:off x="76200" y="1905000"/>
            <a:ext cx="1752600" cy="1600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57426" t="60735" r="23432" b="15629"/>
          <a:stretch>
            <a:fillRect/>
          </a:stretch>
        </p:blipFill>
        <p:spPr bwMode="auto">
          <a:xfrm>
            <a:off x="55626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38284" t="60735" r="42574" b="15629"/>
          <a:stretch>
            <a:fillRect/>
          </a:stretch>
        </p:blipFill>
        <p:spPr bwMode="auto">
          <a:xfrm>
            <a:off x="37338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l="19142" t="60735" r="61716" b="15629"/>
          <a:stretch>
            <a:fillRect/>
          </a:stretch>
        </p:blipFill>
        <p:spPr bwMode="auto">
          <a:xfrm>
            <a:off x="19050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rrowheads="1"/>
          </p:cNvPicPr>
          <p:nvPr/>
        </p:nvPicPr>
        <p:blipFill>
          <a:blip r:embed="rId3" cstate="print">
            <a:lum contrast="30000"/>
          </a:blip>
          <a:srcRect t="60735" r="80858" b="15629"/>
          <a:stretch>
            <a:fillRect/>
          </a:stretch>
        </p:blipFill>
        <p:spPr bwMode="auto">
          <a:xfrm>
            <a:off x="76200" y="3581400"/>
            <a:ext cx="1752600" cy="1371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/>
          <p:nvPr/>
        </p:nvSpPr>
        <p:spPr>
          <a:xfrm>
            <a:off x="3722146" y="1905000"/>
            <a:ext cx="5345654" cy="1600200"/>
          </a:xfrm>
          <a:prstGeom prst="roundRect">
            <a:avLst/>
          </a:prstGeom>
          <a:solidFill>
            <a:schemeClr val="tx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286000"/>
            <a:ext cx="42672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AND INTEGRATED PLANNING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2209800"/>
            <a:ext cx="10805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4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400"/>
                            </p:stCondLst>
                            <p:childTnLst>
                              <p:par>
                                <p:cTn id="64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pkamath\Local Settings\Temporary Internet Files\Content.IE5\B0A33VZ1\MP90028507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667000"/>
            <a:ext cx="6477000" cy="419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6717792" cy="231952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Accreditation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hlinkClick r:id="rId5"/>
          </p:cNvPr>
          <p:cNvSpPr txBox="1"/>
          <p:nvPr/>
        </p:nvSpPr>
        <p:spPr>
          <a:xfrm>
            <a:off x="1600200" y="26670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entury Gothic" pitchFamily="34" charset="0"/>
                <a:hlinkClick r:id="rId6"/>
              </a:rPr>
              <a:t>The Homestretch to Reaffirmation!</a:t>
            </a:r>
            <a:endParaRPr lang="en-US" sz="2800" b="1" dirty="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872292" y="3571539"/>
            <a:ext cx="4356847" cy="1839557"/>
          </a:xfrm>
          <a:custGeom>
            <a:avLst/>
            <a:gdLst>
              <a:gd name="connsiteX0" fmla="*/ 0 w 4356847"/>
              <a:gd name="connsiteY0" fmla="*/ 1420009 h 1839557"/>
              <a:gd name="connsiteX1" fmla="*/ 333487 w 4356847"/>
              <a:gd name="connsiteY1" fmla="*/ 1742739 h 1839557"/>
              <a:gd name="connsiteX2" fmla="*/ 355002 w 4356847"/>
              <a:gd name="connsiteY2" fmla="*/ 1828800 h 1839557"/>
              <a:gd name="connsiteX3" fmla="*/ 365760 w 4356847"/>
              <a:gd name="connsiteY3" fmla="*/ 1839557 h 1839557"/>
              <a:gd name="connsiteX4" fmla="*/ 4356847 w 4356847"/>
              <a:gd name="connsiteY4" fmla="*/ 311972 h 1839557"/>
              <a:gd name="connsiteX5" fmla="*/ 4216997 w 4356847"/>
              <a:gd name="connsiteY5" fmla="*/ 193637 h 1839557"/>
              <a:gd name="connsiteX6" fmla="*/ 3765176 w 4356847"/>
              <a:gd name="connsiteY6" fmla="*/ 0 h 1839557"/>
              <a:gd name="connsiteX7" fmla="*/ 0 w 4356847"/>
              <a:gd name="connsiteY7" fmla="*/ 1420009 h 183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6847" h="1839557">
                <a:moveTo>
                  <a:pt x="0" y="1420009"/>
                </a:moveTo>
                <a:lnTo>
                  <a:pt x="333487" y="1742739"/>
                </a:lnTo>
                <a:lnTo>
                  <a:pt x="355002" y="1828800"/>
                </a:lnTo>
                <a:lnTo>
                  <a:pt x="365760" y="1839557"/>
                </a:lnTo>
                <a:lnTo>
                  <a:pt x="4356847" y="311972"/>
                </a:lnTo>
                <a:lnTo>
                  <a:pt x="4216997" y="193637"/>
                </a:lnTo>
                <a:lnTo>
                  <a:pt x="3765176" y="0"/>
                </a:lnTo>
                <a:lnTo>
                  <a:pt x="0" y="142000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20365339">
            <a:off x="3524036" y="4190257"/>
            <a:ext cx="3070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Biondi" pitchFamily="2" charset="0"/>
              </a:rPr>
              <a:t>REAFFIRMED</a:t>
            </a:r>
            <a:endParaRPr lang="en-US" sz="2800" dirty="0">
              <a:solidFill>
                <a:schemeClr val="bg1"/>
              </a:solidFill>
              <a:latin typeface="Biond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Vikings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Advance!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52400" y="1600200"/>
            <a:ext cx="6324600" cy="48628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Fall 2013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Self Study report - 80% complete!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Input from governance groups &amp; BOT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Going Forward-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Complete Self Study report, finalize evidence, prepare Resource Room</a:t>
            </a:r>
          </a:p>
          <a:p>
            <a:pPr algn="ctr"/>
            <a:r>
              <a:rPr lang="en-US" i="1" dirty="0" smtClean="0">
                <a:latin typeface="Century Gothic" pitchFamily="34" charset="0"/>
              </a:rPr>
              <a:t> </a:t>
            </a:r>
          </a:p>
          <a:p>
            <a:r>
              <a:rPr lang="en-US" sz="24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Spring 2014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In January 2014, submit Self Study report to ACCJC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Prepare for March 17</a:t>
            </a:r>
            <a:r>
              <a:rPr lang="en-US" sz="2400" i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team visit at college and hotel site</a:t>
            </a:r>
          </a:p>
          <a:p>
            <a:pPr algn="ctr"/>
            <a:endParaRPr lang="en-US" sz="2800" i="1" dirty="0" smtClean="0">
              <a:latin typeface="Century Gothic" pitchFamily="34" charset="0"/>
            </a:endParaRPr>
          </a:p>
        </p:txBody>
      </p:sp>
      <p:pic>
        <p:nvPicPr>
          <p:cNvPr id="40964" name="Picture 4" descr="http://californiacommunitycolleges.cccco.edu/Portals/0/colleges/mascotLogo/WestValleyCollegemascotViking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2590800"/>
            <a:ext cx="2381250" cy="2143125"/>
          </a:xfrm>
          <a:prstGeom prst="rect">
            <a:avLst/>
          </a:prstGeom>
          <a:noFill/>
        </p:spPr>
      </p:pic>
      <p:pic>
        <p:nvPicPr>
          <p:cNvPr id="40962" name="Picture 2" descr="http://www.segabits.com/wp-content/uploads/2011/04/Viking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524000"/>
            <a:ext cx="7667625" cy="5221947"/>
          </a:xfrm>
          <a:prstGeom prst="rect">
            <a:avLst/>
          </a:prstGeom>
          <a:noFill/>
        </p:spPr>
      </p:pic>
      <p:pic>
        <p:nvPicPr>
          <p:cNvPr id="1026" name="Picture 2" descr="C:\Users\Wayne\Desktop\davis.jpg"/>
          <p:cNvPicPr>
            <a:picLocks noChangeAspect="1" noChangeArrowheads="1"/>
          </p:cNvPicPr>
          <p:nvPr/>
        </p:nvPicPr>
        <p:blipFill>
          <a:blip r:embed="rId6"/>
          <a:srcRect l="20834" t="3158" r="20833" b="36842"/>
          <a:stretch>
            <a:fillRect/>
          </a:stretch>
        </p:blipFill>
        <p:spPr bwMode="auto">
          <a:xfrm>
            <a:off x="4114800" y="3352800"/>
            <a:ext cx="10668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MS900074696[1].wav">
            <a:hlinkClick r:id="" action="ppaction://media"/>
          </p:cNvPr>
          <p:cNvPicPr>
            <a:picLocks noRot="1" noChangeAspect="1"/>
          </p:cNvPicPr>
          <p:nvPr>
            <a:wavAudioFile r:embed="rId1" name="MS900074696[1].wav"/>
          </p:nvPr>
        </p:nvPicPr>
        <p:blipFill>
          <a:blip r:embed="rId4"/>
          <a:stretch>
            <a:fillRect/>
          </a:stretch>
        </p:blipFill>
        <p:spPr>
          <a:xfrm>
            <a:off x="44958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i="1" dirty="0" smtClean="0">
                <a:solidFill>
                  <a:schemeClr val="accent1"/>
                </a:solidFill>
              </a:rPr>
              <a:t>News Flash!</a:t>
            </a:r>
            <a:endParaRPr lang="en-US" sz="5400" i="1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1"/>
          <p:cNvSpPr/>
          <p:nvPr/>
        </p:nvSpPr>
        <p:spPr>
          <a:xfrm>
            <a:off x="158886" y="1600313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CCSF Accreditation may be revoked in 2014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58886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Don’t assume we can just get through it!</a:t>
            </a:r>
          </a:p>
        </p:txBody>
      </p:sp>
      <p:sp>
        <p:nvSpPr>
          <p:cNvPr id="14" name="Freeform 13"/>
          <p:cNvSpPr/>
          <p:nvPr/>
        </p:nvSpPr>
        <p:spPr>
          <a:xfrm>
            <a:off x="3200400" y="1600200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What not 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to do!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222445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latin typeface="Century Gothic" pitchFamily="34" charset="0"/>
              </a:rPr>
              <a:t>Don’t avoid ACCJC deadlines!</a:t>
            </a:r>
            <a:endParaRPr lang="en-US" sz="2400" kern="1200" dirty="0" smtClean="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286003" y="1600313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latin typeface="Century Gothic" pitchFamily="34" charset="0"/>
              </a:rPr>
              <a:t>Don’t ignore ACCJC requests!</a:t>
            </a:r>
            <a:endParaRPr lang="en-US" sz="2400" kern="1200" dirty="0">
              <a:latin typeface="Century Gothic" pitchFamily="34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286003" y="4269951"/>
            <a:ext cx="2622909" cy="2435535"/>
          </a:xfrm>
          <a:custGeom>
            <a:avLst/>
            <a:gdLst>
              <a:gd name="connsiteX0" fmla="*/ 0 w 2622909"/>
              <a:gd name="connsiteY0" fmla="*/ 243554 h 2435535"/>
              <a:gd name="connsiteX1" fmla="*/ 71336 w 2622909"/>
              <a:gd name="connsiteY1" fmla="*/ 71335 h 2435535"/>
              <a:gd name="connsiteX2" fmla="*/ 243555 w 2622909"/>
              <a:gd name="connsiteY2" fmla="*/ 0 h 2435535"/>
              <a:gd name="connsiteX3" fmla="*/ 2379355 w 2622909"/>
              <a:gd name="connsiteY3" fmla="*/ 0 h 2435535"/>
              <a:gd name="connsiteX4" fmla="*/ 2551574 w 2622909"/>
              <a:gd name="connsiteY4" fmla="*/ 71336 h 2435535"/>
              <a:gd name="connsiteX5" fmla="*/ 2622909 w 2622909"/>
              <a:gd name="connsiteY5" fmla="*/ 243555 h 2435535"/>
              <a:gd name="connsiteX6" fmla="*/ 2622909 w 2622909"/>
              <a:gd name="connsiteY6" fmla="*/ 2191981 h 2435535"/>
              <a:gd name="connsiteX7" fmla="*/ 2551574 w 2622909"/>
              <a:gd name="connsiteY7" fmla="*/ 2364200 h 2435535"/>
              <a:gd name="connsiteX8" fmla="*/ 2379355 w 2622909"/>
              <a:gd name="connsiteY8" fmla="*/ 2435535 h 2435535"/>
              <a:gd name="connsiteX9" fmla="*/ 243554 w 2622909"/>
              <a:gd name="connsiteY9" fmla="*/ 2435535 h 2435535"/>
              <a:gd name="connsiteX10" fmla="*/ 71335 w 2622909"/>
              <a:gd name="connsiteY10" fmla="*/ 2364200 h 2435535"/>
              <a:gd name="connsiteX11" fmla="*/ 0 w 2622909"/>
              <a:gd name="connsiteY11" fmla="*/ 2191981 h 2435535"/>
              <a:gd name="connsiteX12" fmla="*/ 0 w 2622909"/>
              <a:gd name="connsiteY12" fmla="*/ 243554 h 243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22909" h="2435535">
                <a:moveTo>
                  <a:pt x="0" y="243554"/>
                </a:moveTo>
                <a:cubicBezTo>
                  <a:pt x="0" y="178959"/>
                  <a:pt x="25660" y="117011"/>
                  <a:pt x="71336" y="71335"/>
                </a:cubicBezTo>
                <a:cubicBezTo>
                  <a:pt x="117011" y="25660"/>
                  <a:pt x="178960" y="0"/>
                  <a:pt x="243555" y="0"/>
                </a:cubicBezTo>
                <a:lnTo>
                  <a:pt x="2379355" y="0"/>
                </a:lnTo>
                <a:cubicBezTo>
                  <a:pt x="2443950" y="0"/>
                  <a:pt x="2505898" y="25660"/>
                  <a:pt x="2551574" y="71336"/>
                </a:cubicBezTo>
                <a:cubicBezTo>
                  <a:pt x="2597249" y="117011"/>
                  <a:pt x="2622909" y="178960"/>
                  <a:pt x="2622909" y="243555"/>
                </a:cubicBezTo>
                <a:lnTo>
                  <a:pt x="2622909" y="2191981"/>
                </a:lnTo>
                <a:cubicBezTo>
                  <a:pt x="2622909" y="2256576"/>
                  <a:pt x="2597249" y="2318524"/>
                  <a:pt x="2551574" y="2364200"/>
                </a:cubicBezTo>
                <a:cubicBezTo>
                  <a:pt x="2505899" y="2409875"/>
                  <a:pt x="2443950" y="2435535"/>
                  <a:pt x="2379355" y="2435535"/>
                </a:cubicBezTo>
                <a:lnTo>
                  <a:pt x="243554" y="2435535"/>
                </a:lnTo>
                <a:cubicBezTo>
                  <a:pt x="178959" y="2435535"/>
                  <a:pt x="117011" y="2409875"/>
                  <a:pt x="71335" y="2364200"/>
                </a:cubicBezTo>
                <a:cubicBezTo>
                  <a:pt x="25660" y="2318525"/>
                  <a:pt x="0" y="2256576"/>
                  <a:pt x="0" y="2191981"/>
                </a:cubicBezTo>
                <a:lnTo>
                  <a:pt x="0" y="243554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774" tIns="162774" rIns="162774" bIns="162774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i="1" kern="1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Don’t tweak the nose of the gorilla!!</a:t>
            </a:r>
            <a:endParaRPr lang="en-US" sz="2400" b="1" i="1" kern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8914" name="AutoShape 2" descr="https://encrypted-tbn0.gstatic.com/images?q=tbn:ANd9GcTtfmqJIAzSys_JBzuxb97toxgF55QIgLPJdn9W92LS1Y8uV1Ek"/>
          <p:cNvSpPr>
            <a:spLocks noChangeAspect="1" noChangeArrowheads="1"/>
          </p:cNvSpPr>
          <p:nvPr/>
        </p:nvSpPr>
        <p:spPr bwMode="auto">
          <a:xfrm>
            <a:off x="155575" y="-1096963"/>
            <a:ext cx="4048125" cy="228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AutoShape 4" descr="https://encrypted-tbn0.gstatic.com/images?q=tbn:ANd9GcTtfmqJIAzSys_JBzuxb97toxgF55QIgLPJdn9W92LS1Y8uV1Ek"/>
          <p:cNvSpPr>
            <a:spLocks noChangeAspect="1" noChangeArrowheads="1"/>
          </p:cNvSpPr>
          <p:nvPr/>
        </p:nvSpPr>
        <p:spPr bwMode="auto">
          <a:xfrm>
            <a:off x="155575" y="-1096963"/>
            <a:ext cx="4048125" cy="228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8" name="AutoShape 6" descr="https://encrypted-tbn0.gstatic.com/images?q=tbn:ANd9GcTtfmqJIAzSys_JBzuxb97toxgF55QIgLPJdn9W92LS1Y8uV1Ek"/>
          <p:cNvSpPr>
            <a:spLocks noChangeAspect="1" noChangeArrowheads="1"/>
          </p:cNvSpPr>
          <p:nvPr/>
        </p:nvSpPr>
        <p:spPr bwMode="auto">
          <a:xfrm>
            <a:off x="155575" y="-1096963"/>
            <a:ext cx="4048125" cy="228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Picture 8" descr="http://fela2fela.files.wordpress.com/2012/02/angry-gorill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228600"/>
            <a:ext cx="8153400" cy="646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35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Accreditation </a:t>
            </a:r>
            <a:br>
              <a:rPr lang="en-US" sz="5400" dirty="0" smtClean="0"/>
            </a:b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Path to ensure success!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/>
        </p:nvGraphicFramePr>
        <p:xfrm>
          <a:off x="0" y="1600200"/>
          <a:ext cx="9067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3D4EB2-6EB1-41EA-93E8-30C708BAF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4D3D4EB2-6EB1-41EA-93E8-30C708BAFE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EE1D93-73DE-4D52-9DF8-2AE7033B2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5BEE1D93-73DE-4D52-9DF8-2AE7033B27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D8DC94-AECA-4005-95A8-B63EAC948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ADD8DC94-AECA-4005-95A8-B63EAC948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9F3396-DBC3-4544-95D3-A061A804D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BF9F3396-DBC3-4544-95D3-A061A804D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9C2334-A47F-4B69-85E1-C6F48592E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629C2334-A47F-4B69-85E1-C6F48592ED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E759F9-F0BC-4D8B-A547-AF4DB82C9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graphicEl>
                                              <a:dgm id="{E4E759F9-F0BC-4D8B-A547-AF4DB82C98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717999-119E-49DF-B470-034B80EF12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graphicEl>
                                              <a:dgm id="{26717999-119E-49DF-B470-034B80EF12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275718-79BE-4EDE-8DB7-88D96EC68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graphicEl>
                                              <a:dgm id="{88275718-79BE-4EDE-8DB7-88D96EC68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C1E00E-B147-4D75-9EDC-5984001C6C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graphicEl>
                                              <a:dgm id="{58C1E00E-B147-4D75-9EDC-5984001C6C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S900069459[1].wav">
            <a:hlinkClick r:id="" action="ppaction://media"/>
          </p:cNvPr>
          <p:cNvPicPr>
            <a:picLocks noRot="1" noChangeAspect="1"/>
          </p:cNvPicPr>
          <p:nvPr>
            <a:wavAudioFile r:embed="rId1" name="MS900069459[1].wav"/>
          </p:nvPr>
        </p:nvPicPr>
        <p:blipFill>
          <a:blip r:embed="rId4"/>
          <a:stretch>
            <a:fillRect/>
          </a:stretch>
        </p:blipFill>
        <p:spPr>
          <a:xfrm>
            <a:off x="4572000" y="4038600"/>
            <a:ext cx="304800" cy="30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905000" y="2057400"/>
            <a:ext cx="518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     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WE CAN DO THIS!</a:t>
            </a:r>
            <a:endParaRPr lang="en-US" sz="4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Accreditation </a:t>
            </a:r>
            <a:br>
              <a:rPr lang="en-US" sz="4400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Path to ensure success!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4817" name="Picture 1" descr="C:\Users\Wayne\Desktop\clapping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30480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Steering Committee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Fall 2013 Focus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reeform 9"/>
          <p:cNvSpPr/>
          <p:nvPr/>
        </p:nvSpPr>
        <p:spPr>
          <a:xfrm>
            <a:off x="379209" y="1525944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solidFill>
                  <a:schemeClr val="tx1"/>
                </a:solidFill>
                <a:latin typeface="Century Gothic" pitchFamily="34" charset="0"/>
              </a:rPr>
              <a:t>Complete Self Study Report with Linked Evidence</a:t>
            </a:r>
            <a:endParaRPr lang="en-US" sz="1900" b="1" kern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197167" y="1525944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67983"/>
              <a:satOff val="-4487"/>
              <a:lumOff val="-1059"/>
              <a:alphaOff val="0"/>
            </a:schemeClr>
          </a:fillRef>
          <a:effectRef idx="0">
            <a:schemeClr val="accent4">
              <a:hueOff val="167983"/>
              <a:satOff val="-4487"/>
              <a:lumOff val="-10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latin typeface="Century Gothic" pitchFamily="34" charset="0"/>
              </a:rPr>
              <a:t>Help Coordinate District Services &amp; College Operations</a:t>
            </a:r>
            <a:endParaRPr lang="en-US" sz="1900" b="1" kern="1200" dirty="0">
              <a:latin typeface="Century Gothic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79209" y="3427493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35966"/>
              <a:satOff val="-8974"/>
              <a:lumOff val="-2118"/>
              <a:alphaOff val="0"/>
            </a:schemeClr>
          </a:fillRef>
          <a:effectRef idx="0">
            <a:schemeClr val="accent4">
              <a:hueOff val="335966"/>
              <a:satOff val="-8974"/>
              <a:lumOff val="-211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latin typeface="Century Gothic" pitchFamily="34" charset="0"/>
              </a:rPr>
              <a:t>Clarify integrated planning process for College </a:t>
            </a:r>
            <a:endParaRPr lang="en-US" sz="1900" b="1" kern="1200" dirty="0" smtClean="0">
              <a:latin typeface="Century Gothic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97167" y="3427493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03950"/>
              <a:satOff val="-13460"/>
              <a:lumOff val="-3176"/>
              <a:alphaOff val="0"/>
            </a:schemeClr>
          </a:fillRef>
          <a:effectRef idx="0">
            <a:schemeClr val="accent4">
              <a:hueOff val="503950"/>
              <a:satOff val="-13460"/>
              <a:lumOff val="-317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latin typeface="Century Gothic" pitchFamily="34" charset="0"/>
              </a:rPr>
              <a:t>Promote timely SLO Assessments and Program Review completions</a:t>
            </a:r>
            <a:endParaRPr lang="en-US" sz="1900" b="1" kern="1200" dirty="0" smtClean="0">
              <a:latin typeface="Century Gothic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79209" y="5329042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671933"/>
              <a:satOff val="-17947"/>
              <a:lumOff val="-4235"/>
              <a:alphaOff val="0"/>
            </a:schemeClr>
          </a:fillRef>
          <a:effectRef idx="0">
            <a:schemeClr val="accent4">
              <a:hueOff val="671933"/>
              <a:satOff val="-17947"/>
              <a:lumOff val="-423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latin typeface="Century Gothic" pitchFamily="34" charset="0"/>
              </a:rPr>
              <a:t>Identify an Accreditation Resource Room</a:t>
            </a:r>
            <a:endParaRPr lang="en-US" sz="1900" b="1" kern="1200" dirty="0" smtClean="0">
              <a:latin typeface="Century Gothic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3197167" y="5329042"/>
            <a:ext cx="2291022" cy="1374613"/>
          </a:xfrm>
          <a:custGeom>
            <a:avLst/>
            <a:gdLst>
              <a:gd name="connsiteX0" fmla="*/ 0 w 2291022"/>
              <a:gd name="connsiteY0" fmla="*/ 0 h 1374613"/>
              <a:gd name="connsiteX1" fmla="*/ 2291022 w 2291022"/>
              <a:gd name="connsiteY1" fmla="*/ 0 h 1374613"/>
              <a:gd name="connsiteX2" fmla="*/ 2291022 w 2291022"/>
              <a:gd name="connsiteY2" fmla="*/ 1374613 h 1374613"/>
              <a:gd name="connsiteX3" fmla="*/ 0 w 2291022"/>
              <a:gd name="connsiteY3" fmla="*/ 1374613 h 1374613"/>
              <a:gd name="connsiteX4" fmla="*/ 0 w 2291022"/>
              <a:gd name="connsiteY4" fmla="*/ 0 h 137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022" h="1374613">
                <a:moveTo>
                  <a:pt x="0" y="0"/>
                </a:moveTo>
                <a:lnTo>
                  <a:pt x="2291022" y="0"/>
                </a:lnTo>
                <a:lnTo>
                  <a:pt x="2291022" y="1374613"/>
                </a:lnTo>
                <a:lnTo>
                  <a:pt x="0" y="13746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839916"/>
              <a:satOff val="-22434"/>
              <a:lumOff val="-5294"/>
              <a:alphaOff val="0"/>
            </a:schemeClr>
          </a:fillRef>
          <a:effectRef idx="0">
            <a:schemeClr val="accent4">
              <a:hueOff val="839916"/>
              <a:satOff val="-22434"/>
              <a:lumOff val="-5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 smtClean="0">
                <a:latin typeface="Century Gothic" pitchFamily="34" charset="0"/>
              </a:rPr>
              <a:t>Set up required hard copy evidence</a:t>
            </a:r>
            <a:endParaRPr lang="en-US" sz="1900" b="1" kern="1200" dirty="0">
              <a:latin typeface="Century Gothic" pitchFamily="34" charset="0"/>
            </a:endParaRPr>
          </a:p>
        </p:txBody>
      </p:sp>
      <p:pic>
        <p:nvPicPr>
          <p:cNvPr id="32770" name="Picture 2" descr="C:\Users\Wayne\AppData\Local\Microsoft\Windows\Temporary Internet Files\Content.IE5\PPIIGVYH\MP90044230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124200"/>
            <a:ext cx="32004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College Community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Fall 2013 Focus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990600" y="1752600"/>
            <a:ext cx="7620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Importantly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Need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3" name="Picture 1" descr="C:\Users\Wayne\AppData\Local\Microsoft\Windows\Temporary Internet Files\Content.IE5\77KEGKIR\MC900436222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3352800"/>
            <a:ext cx="3124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College Community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Fall 2013 Focus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reeform 16"/>
          <p:cNvSpPr/>
          <p:nvPr/>
        </p:nvSpPr>
        <p:spPr>
          <a:xfrm>
            <a:off x="154460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         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Integrated Planning Process  is owned and embraced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4494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18"/>
          <p:cNvSpPr/>
          <p:nvPr/>
        </p:nvSpPr>
        <p:spPr>
          <a:xfrm>
            <a:off x="2379431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kern="1200" dirty="0" smtClean="0">
                <a:latin typeface="Century Gothic" pitchFamily="34" charset="0"/>
              </a:rPr>
              <a:t>Student S</a:t>
            </a:r>
            <a:r>
              <a:rPr lang="en-US" sz="1600" b="1" dirty="0" smtClean="0">
                <a:latin typeface="Century Gothic" pitchFamily="34" charset="0"/>
              </a:rPr>
              <a:t>uccess is a college wide commitment and value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609465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20"/>
          <p:cNvSpPr/>
          <p:nvPr/>
        </p:nvSpPr>
        <p:spPr>
          <a:xfrm>
            <a:off x="4604402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III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b="1" dirty="0" smtClean="0">
                <a:latin typeface="Century Gothic" pitchFamily="34" charset="0"/>
              </a:rPr>
              <a:t> DE Committee ensures that all DE courses comply with state and federal regulations </a:t>
            </a:r>
            <a:endParaRPr lang="en-US" sz="1600" b="1" kern="1200" dirty="0">
              <a:latin typeface="Century Gothic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34436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 22"/>
          <p:cNvSpPr/>
          <p:nvPr/>
        </p:nvSpPr>
        <p:spPr>
          <a:xfrm>
            <a:off x="6829373" y="1600200"/>
            <a:ext cx="2160165" cy="5105400"/>
          </a:xfrm>
          <a:custGeom>
            <a:avLst/>
            <a:gdLst>
              <a:gd name="connsiteX0" fmla="*/ 0 w 2160165"/>
              <a:gd name="connsiteY0" fmla="*/ 216017 h 5105400"/>
              <a:gd name="connsiteX1" fmla="*/ 63270 w 2160165"/>
              <a:gd name="connsiteY1" fmla="*/ 63270 h 5105400"/>
              <a:gd name="connsiteX2" fmla="*/ 216017 w 2160165"/>
              <a:gd name="connsiteY2" fmla="*/ 0 h 5105400"/>
              <a:gd name="connsiteX3" fmla="*/ 1944148 w 2160165"/>
              <a:gd name="connsiteY3" fmla="*/ 0 h 5105400"/>
              <a:gd name="connsiteX4" fmla="*/ 2096895 w 2160165"/>
              <a:gd name="connsiteY4" fmla="*/ 63270 h 5105400"/>
              <a:gd name="connsiteX5" fmla="*/ 2160165 w 2160165"/>
              <a:gd name="connsiteY5" fmla="*/ 216017 h 5105400"/>
              <a:gd name="connsiteX6" fmla="*/ 2160165 w 2160165"/>
              <a:gd name="connsiteY6" fmla="*/ 4889383 h 5105400"/>
              <a:gd name="connsiteX7" fmla="*/ 2096895 w 2160165"/>
              <a:gd name="connsiteY7" fmla="*/ 5042130 h 5105400"/>
              <a:gd name="connsiteX8" fmla="*/ 1944148 w 2160165"/>
              <a:gd name="connsiteY8" fmla="*/ 5105400 h 5105400"/>
              <a:gd name="connsiteX9" fmla="*/ 216017 w 2160165"/>
              <a:gd name="connsiteY9" fmla="*/ 5105400 h 5105400"/>
              <a:gd name="connsiteX10" fmla="*/ 63270 w 2160165"/>
              <a:gd name="connsiteY10" fmla="*/ 5042130 h 5105400"/>
              <a:gd name="connsiteX11" fmla="*/ 0 w 2160165"/>
              <a:gd name="connsiteY11" fmla="*/ 4889383 h 5105400"/>
              <a:gd name="connsiteX12" fmla="*/ 0 w 2160165"/>
              <a:gd name="connsiteY12" fmla="*/ 216017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0165" h="5105400">
                <a:moveTo>
                  <a:pt x="0" y="216017"/>
                </a:moveTo>
                <a:cubicBezTo>
                  <a:pt x="0" y="158726"/>
                  <a:pt x="22759" y="103781"/>
                  <a:pt x="63270" y="63270"/>
                </a:cubicBezTo>
                <a:cubicBezTo>
                  <a:pt x="103781" y="22759"/>
                  <a:pt x="158726" y="0"/>
                  <a:pt x="216017" y="0"/>
                </a:cubicBezTo>
                <a:lnTo>
                  <a:pt x="1944148" y="0"/>
                </a:lnTo>
                <a:cubicBezTo>
                  <a:pt x="2001439" y="0"/>
                  <a:pt x="2056384" y="22759"/>
                  <a:pt x="2096895" y="63270"/>
                </a:cubicBezTo>
                <a:cubicBezTo>
                  <a:pt x="2137406" y="103781"/>
                  <a:pt x="2160165" y="158726"/>
                  <a:pt x="2160165" y="216017"/>
                </a:cubicBezTo>
                <a:lnTo>
                  <a:pt x="2160165" y="4889383"/>
                </a:lnTo>
                <a:cubicBezTo>
                  <a:pt x="2160165" y="4946674"/>
                  <a:pt x="2137406" y="5001619"/>
                  <a:pt x="2096895" y="5042130"/>
                </a:cubicBezTo>
                <a:cubicBezTo>
                  <a:pt x="2056384" y="5082641"/>
                  <a:pt x="2001439" y="5105400"/>
                  <a:pt x="1944148" y="5105400"/>
                </a:cubicBezTo>
                <a:lnTo>
                  <a:pt x="216017" y="5105400"/>
                </a:lnTo>
                <a:cubicBezTo>
                  <a:pt x="158726" y="5105400"/>
                  <a:pt x="103781" y="5082641"/>
                  <a:pt x="63270" y="5042130"/>
                </a:cubicBezTo>
                <a:cubicBezTo>
                  <a:pt x="22759" y="5001619"/>
                  <a:pt x="0" y="4946674"/>
                  <a:pt x="0" y="4889383"/>
                </a:cubicBezTo>
                <a:lnTo>
                  <a:pt x="0" y="2160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2191512" rIns="149352" bIns="1170432" numCol="1" spcCol="1270" anchor="t" anchorCtr="1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b="1" kern="1200" dirty="0" smtClean="0">
                <a:latin typeface="Century Gothic" pitchFamily="34" charset="0"/>
              </a:rPr>
              <a:t>IV</a:t>
            </a:r>
            <a:endParaRPr lang="en-US" sz="2100" b="1" kern="1200" dirty="0">
              <a:latin typeface="Century Gothic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en-US" sz="1500" b="1" dirty="0" smtClean="0">
                <a:latin typeface="Century Gothic" pitchFamily="34" charset="0"/>
              </a:rPr>
              <a:t>The steering committee will distribute an “Accreditation Check List” college wide</a:t>
            </a:r>
            <a:endParaRPr lang="en-US" sz="1500" b="1" kern="1200" dirty="0">
              <a:latin typeface="Century Gothic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059407" y="1906524"/>
            <a:ext cx="1700098" cy="170009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Left-Right Arrow 24"/>
          <p:cNvSpPr/>
          <p:nvPr/>
        </p:nvSpPr>
        <p:spPr>
          <a:xfrm>
            <a:off x="505967" y="5684519"/>
            <a:ext cx="8132064" cy="765810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075" name="Picture 3" descr="C:\Documents and Settings\pkamath\Local Settings\Temporary Internet Files\Content.IE5\PXNRE2IT\MC90043466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905000"/>
            <a:ext cx="1524000" cy="1402503"/>
          </a:xfrm>
          <a:prstGeom prst="rect">
            <a:avLst/>
          </a:prstGeom>
          <a:noFill/>
        </p:spPr>
      </p:pic>
      <p:pic>
        <p:nvPicPr>
          <p:cNvPr id="3078" name="Picture 6" descr="C:\Documents and Settings\pkamath\Local Settings\Temporary Internet Files\Content.IE5\PXNRE2IT\MC900232133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905000"/>
            <a:ext cx="1410756" cy="1447800"/>
          </a:xfrm>
          <a:prstGeom prst="rect">
            <a:avLst/>
          </a:prstGeom>
          <a:noFill/>
        </p:spPr>
      </p:pic>
      <p:pic>
        <p:nvPicPr>
          <p:cNvPr id="15" name="Picture 2" descr="C:\Documents and Settings\pkamath\Local Settings\Temporary Internet Files\Content.IE5\ENRB1RRM\MC900391388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057400"/>
            <a:ext cx="1699950" cy="1371600"/>
          </a:xfrm>
          <a:prstGeom prst="rect">
            <a:avLst/>
          </a:prstGeom>
          <a:noFill/>
        </p:spPr>
      </p:pic>
      <p:pic>
        <p:nvPicPr>
          <p:cNvPr id="30723" name="Picture 3" descr="C:\Users\Wayne\AppData\Local\Microsoft\Windows\Temporary Internet Files\Content.IE5\48CLOWPP\MC900238210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1905000"/>
            <a:ext cx="1623572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19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538"/>
            <a:ext cx="8229600" cy="1251062"/>
          </a:xfrm>
        </p:spPr>
        <p:txBody>
          <a:bodyPr>
            <a:noAutofit/>
          </a:bodyPr>
          <a:lstStyle/>
          <a:p>
            <a:r>
              <a:rPr lang="en-US" sz="4400" dirty="0" smtClean="0"/>
              <a:t>Spring 2014 Focus 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228600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latin typeface="Century Gothic" pitchFamily="34" charset="0"/>
              </a:rPr>
              <a:t>By Jan 2014, we will submit self study report to ACCJC</a:t>
            </a:r>
            <a:endParaRPr lang="en-US" sz="2000" kern="1200" dirty="0">
              <a:latin typeface="Century Gothic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240881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latin typeface="Century Gothic" pitchFamily="34" charset="0"/>
              </a:rPr>
              <a:t>ACCJC will introduce the  Visiting Team to the College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253162" y="2982515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latin typeface="Century Gothic" pitchFamily="34" charset="0"/>
              </a:rPr>
              <a:t>Accreditation Leadership team   will prepare for March visit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28600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latin typeface="Century Gothic" pitchFamily="34" charset="0"/>
              </a:rPr>
              <a:t>Resource team will organize evidence 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240881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latin typeface="Century Gothic" pitchFamily="34" charset="0"/>
              </a:rPr>
              <a:t>Accreditation </a:t>
            </a:r>
            <a:r>
              <a:rPr lang="en-US" sz="2000" dirty="0" smtClean="0">
                <a:latin typeface="Century Gothic" pitchFamily="34" charset="0"/>
              </a:rPr>
              <a:t>Leadership sets up </a:t>
            </a:r>
            <a:r>
              <a:rPr lang="en-US" sz="2000" kern="1200" dirty="0" smtClean="0">
                <a:latin typeface="Century Gothic" pitchFamily="34" charset="0"/>
              </a:rPr>
              <a:t>on &amp; off site Visiting Team locations </a:t>
            </a:r>
          </a:p>
        </p:txBody>
      </p:sp>
      <p:sp>
        <p:nvSpPr>
          <p:cNvPr id="12" name="Freeform 11"/>
          <p:cNvSpPr/>
          <p:nvPr/>
        </p:nvSpPr>
        <p:spPr>
          <a:xfrm>
            <a:off x="6253162" y="4899421"/>
            <a:ext cx="2738437" cy="1643062"/>
          </a:xfrm>
          <a:custGeom>
            <a:avLst/>
            <a:gdLst>
              <a:gd name="connsiteX0" fmla="*/ 0 w 2738437"/>
              <a:gd name="connsiteY0" fmla="*/ 0 h 1643062"/>
              <a:gd name="connsiteX1" fmla="*/ 2738437 w 2738437"/>
              <a:gd name="connsiteY1" fmla="*/ 0 h 1643062"/>
              <a:gd name="connsiteX2" fmla="*/ 2738437 w 2738437"/>
              <a:gd name="connsiteY2" fmla="*/ 1643062 h 1643062"/>
              <a:gd name="connsiteX3" fmla="*/ 0 w 2738437"/>
              <a:gd name="connsiteY3" fmla="*/ 1643062 h 1643062"/>
              <a:gd name="connsiteX4" fmla="*/ 0 w 2738437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437" h="1643062">
                <a:moveTo>
                  <a:pt x="0" y="0"/>
                </a:moveTo>
                <a:lnTo>
                  <a:pt x="2738437" y="0"/>
                </a:lnTo>
                <a:lnTo>
                  <a:pt x="2738437" y="1643062"/>
                </a:lnTo>
                <a:lnTo>
                  <a:pt x="0" y="16430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smtClean="0">
                <a:latin typeface="Century Gothic" pitchFamily="34" charset="0"/>
              </a:rPr>
              <a:t>Accreditation Leadership Team needs your help! </a:t>
            </a:r>
            <a:endParaRPr lang="en-US" sz="2000" kern="1200" dirty="0" smtClean="0">
              <a:latin typeface="Century Gothic" pitchFamily="34" charset="0"/>
            </a:endParaRPr>
          </a:p>
        </p:txBody>
      </p:sp>
      <p:sp>
        <p:nvSpPr>
          <p:cNvPr id="13" name="TextBox 12">
            <a:hlinkClick r:id="rId4"/>
          </p:cNvPr>
          <p:cNvSpPr txBox="1"/>
          <p:nvPr/>
        </p:nvSpPr>
        <p:spPr>
          <a:xfrm>
            <a:off x="-76200" y="14478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entury Gothic" pitchFamily="34" charset="0"/>
            </a:endParaRPr>
          </a:p>
        </p:txBody>
      </p:sp>
      <p:pic>
        <p:nvPicPr>
          <p:cNvPr id="26625" name="Picture 1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1524000"/>
            <a:ext cx="1514072" cy="1295399"/>
          </a:xfrm>
          <a:prstGeom prst="rect">
            <a:avLst/>
          </a:prstGeom>
          <a:noFill/>
        </p:spPr>
      </p:pic>
      <p:pic>
        <p:nvPicPr>
          <p:cNvPr id="26626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34200" y="1524000"/>
            <a:ext cx="1415295" cy="1371600"/>
          </a:xfrm>
          <a:prstGeom prst="rect">
            <a:avLst/>
          </a:prstGeom>
          <a:noFill/>
        </p:spPr>
      </p:pic>
      <p:pic>
        <p:nvPicPr>
          <p:cNvPr id="26627" name="Picture 3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1447800"/>
            <a:ext cx="1441232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Accreditation Perspective 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 Integrated Planning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eeform 7"/>
          <p:cNvSpPr/>
          <p:nvPr/>
        </p:nvSpPr>
        <p:spPr>
          <a:xfrm>
            <a:off x="304800" y="5271225"/>
            <a:ext cx="8534400" cy="1204912"/>
          </a:xfrm>
          <a:custGeom>
            <a:avLst/>
            <a:gdLst>
              <a:gd name="connsiteX0" fmla="*/ 0 w 8534400"/>
              <a:gd name="connsiteY0" fmla="*/ 0 h 1204912"/>
              <a:gd name="connsiteX1" fmla="*/ 8534400 w 8534400"/>
              <a:gd name="connsiteY1" fmla="*/ 0 h 1204912"/>
              <a:gd name="connsiteX2" fmla="*/ 8534400 w 8534400"/>
              <a:gd name="connsiteY2" fmla="*/ 1204912 h 1204912"/>
              <a:gd name="connsiteX3" fmla="*/ 0 w 8534400"/>
              <a:gd name="connsiteY3" fmla="*/ 1204912 h 1204912"/>
              <a:gd name="connsiteX4" fmla="*/ 0 w 8534400"/>
              <a:gd name="connsiteY4" fmla="*/ 0 h 120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0" h="1204912">
                <a:moveTo>
                  <a:pt x="0" y="0"/>
                </a:moveTo>
                <a:lnTo>
                  <a:pt x="8534400" y="0"/>
                </a:lnTo>
                <a:lnTo>
                  <a:pt x="8534400" y="1204912"/>
                </a:lnTo>
                <a:lnTo>
                  <a:pt x="0" y="12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Further, it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sets goals </a:t>
            </a:r>
            <a:r>
              <a:rPr lang="en-US" sz="1800" kern="1200" dirty="0" smtClean="0">
                <a:latin typeface="Century Gothic" pitchFamily="34" charset="0"/>
              </a:rPr>
              <a:t>to improve its effectiveness consistent with its stated purposes.*</a:t>
            </a:r>
            <a:endParaRPr lang="en-US" sz="1800" kern="1200" dirty="0">
              <a:latin typeface="Century Gothic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 rot="21600000">
            <a:off x="304800" y="3436142"/>
            <a:ext cx="8534400" cy="1853156"/>
          </a:xfrm>
          <a:custGeom>
            <a:avLst/>
            <a:gdLst>
              <a:gd name="connsiteX0" fmla="*/ 0 w 8534400"/>
              <a:gd name="connsiteY0" fmla="*/ 649031 h 1853155"/>
              <a:gd name="connsiteX1" fmla="*/ 4035556 w 8534400"/>
              <a:gd name="connsiteY1" fmla="*/ 649031 h 1853155"/>
              <a:gd name="connsiteX2" fmla="*/ 4035556 w 8534400"/>
              <a:gd name="connsiteY2" fmla="*/ 463289 h 1853155"/>
              <a:gd name="connsiteX3" fmla="*/ 3803911 w 8534400"/>
              <a:gd name="connsiteY3" fmla="*/ 463289 h 1853155"/>
              <a:gd name="connsiteX4" fmla="*/ 4267200 w 8534400"/>
              <a:gd name="connsiteY4" fmla="*/ 0 h 1853155"/>
              <a:gd name="connsiteX5" fmla="*/ 4730489 w 8534400"/>
              <a:gd name="connsiteY5" fmla="*/ 463289 h 1853155"/>
              <a:gd name="connsiteX6" fmla="*/ 4498844 w 8534400"/>
              <a:gd name="connsiteY6" fmla="*/ 463289 h 1853155"/>
              <a:gd name="connsiteX7" fmla="*/ 4498844 w 8534400"/>
              <a:gd name="connsiteY7" fmla="*/ 649031 h 1853155"/>
              <a:gd name="connsiteX8" fmla="*/ 8534400 w 8534400"/>
              <a:gd name="connsiteY8" fmla="*/ 649031 h 1853155"/>
              <a:gd name="connsiteX9" fmla="*/ 8534400 w 8534400"/>
              <a:gd name="connsiteY9" fmla="*/ 1853155 h 1853155"/>
              <a:gd name="connsiteX10" fmla="*/ 0 w 8534400"/>
              <a:gd name="connsiteY10" fmla="*/ 1853155 h 1853155"/>
              <a:gd name="connsiteX11" fmla="*/ 0 w 8534400"/>
              <a:gd name="connsiteY11" fmla="*/ 649031 h 18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34400" h="1853155">
                <a:moveTo>
                  <a:pt x="8534400" y="1204124"/>
                </a:moveTo>
                <a:lnTo>
                  <a:pt x="4498844" y="1204124"/>
                </a:lnTo>
                <a:lnTo>
                  <a:pt x="4498844" y="1389866"/>
                </a:lnTo>
                <a:lnTo>
                  <a:pt x="4730489" y="1389866"/>
                </a:lnTo>
                <a:lnTo>
                  <a:pt x="4267200" y="1853154"/>
                </a:lnTo>
                <a:lnTo>
                  <a:pt x="3803911" y="1389866"/>
                </a:lnTo>
                <a:lnTo>
                  <a:pt x="4035556" y="1389866"/>
                </a:lnTo>
                <a:lnTo>
                  <a:pt x="4035556" y="1204124"/>
                </a:lnTo>
                <a:lnTo>
                  <a:pt x="0" y="1204124"/>
                </a:lnTo>
                <a:lnTo>
                  <a:pt x="0" y="1"/>
                </a:lnTo>
                <a:lnTo>
                  <a:pt x="8534400" y="1"/>
                </a:lnTo>
                <a:lnTo>
                  <a:pt x="8534400" y="120412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19932"/>
              <a:satOff val="22824"/>
              <a:lumOff val="-4216"/>
              <a:alphaOff val="0"/>
            </a:schemeClr>
          </a:fillRef>
          <a:effectRef idx="0">
            <a:schemeClr val="accent5">
              <a:hueOff val="-419932"/>
              <a:satOff val="22824"/>
              <a:lumOff val="-421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5" tIns="128017" rIns="128016" bIns="777047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It also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organizes</a:t>
            </a:r>
            <a:r>
              <a:rPr lang="en-US" sz="1800" kern="1200" dirty="0" smtClean="0">
                <a:latin typeface="Century Gothic" pitchFamily="34" charset="0"/>
              </a:rPr>
              <a:t> its key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processes</a:t>
            </a:r>
            <a:r>
              <a:rPr lang="en-US" sz="1800" kern="1200" dirty="0" smtClean="0">
                <a:latin typeface="Century Gothic" pitchFamily="34" charset="0"/>
              </a:rPr>
              <a:t> and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allocates</a:t>
            </a:r>
            <a:r>
              <a:rPr lang="en-US" sz="1800" kern="1200" dirty="0" smtClean="0">
                <a:latin typeface="Century Gothic" pitchFamily="34" charset="0"/>
              </a:rPr>
              <a:t> its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resources</a:t>
            </a:r>
            <a:r>
              <a:rPr lang="en-US" sz="1800" kern="1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sz="1800" kern="1200" dirty="0" smtClean="0">
                <a:latin typeface="Century Gothic" pitchFamily="34" charset="0"/>
              </a:rPr>
              <a:t>to effectively support student learning. </a:t>
            </a:r>
          </a:p>
        </p:txBody>
      </p:sp>
      <p:sp>
        <p:nvSpPr>
          <p:cNvPr id="10" name="Freeform 9"/>
          <p:cNvSpPr/>
          <p:nvPr/>
        </p:nvSpPr>
        <p:spPr>
          <a:xfrm rot="21600000">
            <a:off x="304800" y="1601061"/>
            <a:ext cx="8534400" cy="1853157"/>
          </a:xfrm>
          <a:custGeom>
            <a:avLst/>
            <a:gdLst>
              <a:gd name="connsiteX0" fmla="*/ 0 w 8534400"/>
              <a:gd name="connsiteY0" fmla="*/ 649031 h 1853155"/>
              <a:gd name="connsiteX1" fmla="*/ 4035556 w 8534400"/>
              <a:gd name="connsiteY1" fmla="*/ 649031 h 1853155"/>
              <a:gd name="connsiteX2" fmla="*/ 4035556 w 8534400"/>
              <a:gd name="connsiteY2" fmla="*/ 463289 h 1853155"/>
              <a:gd name="connsiteX3" fmla="*/ 3803911 w 8534400"/>
              <a:gd name="connsiteY3" fmla="*/ 463289 h 1853155"/>
              <a:gd name="connsiteX4" fmla="*/ 4267200 w 8534400"/>
              <a:gd name="connsiteY4" fmla="*/ 0 h 1853155"/>
              <a:gd name="connsiteX5" fmla="*/ 4730489 w 8534400"/>
              <a:gd name="connsiteY5" fmla="*/ 463289 h 1853155"/>
              <a:gd name="connsiteX6" fmla="*/ 4498844 w 8534400"/>
              <a:gd name="connsiteY6" fmla="*/ 463289 h 1853155"/>
              <a:gd name="connsiteX7" fmla="*/ 4498844 w 8534400"/>
              <a:gd name="connsiteY7" fmla="*/ 649031 h 1853155"/>
              <a:gd name="connsiteX8" fmla="*/ 8534400 w 8534400"/>
              <a:gd name="connsiteY8" fmla="*/ 649031 h 1853155"/>
              <a:gd name="connsiteX9" fmla="*/ 8534400 w 8534400"/>
              <a:gd name="connsiteY9" fmla="*/ 1853155 h 1853155"/>
              <a:gd name="connsiteX10" fmla="*/ 0 w 8534400"/>
              <a:gd name="connsiteY10" fmla="*/ 1853155 h 1853155"/>
              <a:gd name="connsiteX11" fmla="*/ 0 w 8534400"/>
              <a:gd name="connsiteY11" fmla="*/ 649031 h 18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34400" h="1853155">
                <a:moveTo>
                  <a:pt x="8534400" y="1204124"/>
                </a:moveTo>
                <a:lnTo>
                  <a:pt x="4498844" y="1204124"/>
                </a:lnTo>
                <a:lnTo>
                  <a:pt x="4498844" y="1389866"/>
                </a:lnTo>
                <a:lnTo>
                  <a:pt x="4730489" y="1389866"/>
                </a:lnTo>
                <a:lnTo>
                  <a:pt x="4267200" y="1853154"/>
                </a:lnTo>
                <a:lnTo>
                  <a:pt x="3803911" y="1389866"/>
                </a:lnTo>
                <a:lnTo>
                  <a:pt x="4035556" y="1389866"/>
                </a:lnTo>
                <a:lnTo>
                  <a:pt x="4035556" y="1204124"/>
                </a:lnTo>
                <a:lnTo>
                  <a:pt x="0" y="1204124"/>
                </a:lnTo>
                <a:lnTo>
                  <a:pt x="0" y="1"/>
                </a:lnTo>
                <a:lnTo>
                  <a:pt x="8534400" y="1"/>
                </a:lnTo>
                <a:lnTo>
                  <a:pt x="8534400" y="120412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39864"/>
              <a:satOff val="45647"/>
              <a:lumOff val="-8432"/>
              <a:alphaOff val="0"/>
            </a:schemeClr>
          </a:fillRef>
          <a:effectRef idx="0">
            <a:schemeClr val="accent5">
              <a:hueOff val="-839864"/>
              <a:satOff val="45647"/>
              <a:lumOff val="-843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5" tIns="128017" rIns="128016" bIns="77704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entury Gothic" pitchFamily="34" charset="0"/>
              </a:rPr>
              <a:t>An effective institution demonstrates a conscientious effort to produce and support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student learning</a:t>
            </a:r>
            <a:r>
              <a:rPr lang="en-US" sz="1800" kern="1200" dirty="0" smtClean="0">
                <a:latin typeface="Century Gothic" pitchFamily="34" charset="0"/>
              </a:rPr>
              <a:t>,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measures</a:t>
            </a:r>
            <a:r>
              <a:rPr lang="en-US" sz="1800" kern="1200" dirty="0" smtClean="0">
                <a:latin typeface="Century Gothic" pitchFamily="34" charset="0"/>
              </a:rPr>
              <a:t> that learning,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assesses</a:t>
            </a:r>
            <a:r>
              <a:rPr lang="en-US" sz="1800" kern="1200" dirty="0" smtClean="0">
                <a:latin typeface="Century Gothic" pitchFamily="34" charset="0"/>
              </a:rPr>
              <a:t> how well learning is occurring, and </a:t>
            </a:r>
            <a:r>
              <a:rPr lang="en-US" sz="1800" b="1" kern="1200" dirty="0" smtClean="0">
                <a:solidFill>
                  <a:schemeClr val="tx1"/>
                </a:solidFill>
                <a:latin typeface="Century Gothic" pitchFamily="34" charset="0"/>
              </a:rPr>
              <a:t>makes changes </a:t>
            </a:r>
            <a:r>
              <a:rPr lang="en-US" sz="1800" kern="1200" dirty="0" smtClean="0">
                <a:latin typeface="Century Gothic" pitchFamily="34" charset="0"/>
              </a:rPr>
              <a:t>to improve student learning.</a:t>
            </a:r>
            <a:endParaRPr lang="en-US" sz="1800" kern="1200" dirty="0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6550223"/>
            <a:ext cx="396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latin typeface="Century Gothic" pitchFamily="34" charset="0"/>
              </a:rPr>
              <a:t>*ACCJC-WASC Accreditation Standards</a:t>
            </a:r>
            <a:endParaRPr lang="en-US" sz="1200" i="1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717792" cy="231952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Integrated </a:t>
            </a:r>
            <a:br>
              <a:rPr lang="en-US" sz="7200" dirty="0" smtClean="0"/>
            </a:br>
            <a:r>
              <a:rPr lang="en-US" sz="7200" dirty="0" smtClean="0"/>
              <a:t>Planning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hlinkClick r:id="rId4"/>
          </p:cNvPr>
          <p:cNvSpPr txBox="1"/>
          <p:nvPr/>
        </p:nvSpPr>
        <p:spPr>
          <a:xfrm>
            <a:off x="152400" y="2743200"/>
            <a:ext cx="32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entury Gothic" pitchFamily="34" charset="0"/>
              </a:rPr>
              <a:t>Having an Effective College Planning Process is Critical!</a:t>
            </a:r>
            <a:endParaRPr lang="en-US" sz="2800" b="1" dirty="0"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90800" y="1066800"/>
            <a:ext cx="7315200" cy="5638800"/>
            <a:chOff x="2590800" y="1066800"/>
            <a:chExt cx="7315200" cy="5638800"/>
          </a:xfrm>
        </p:grpSpPr>
        <p:graphicFrame>
          <p:nvGraphicFramePr>
            <p:cNvPr id="8" name="Diagram 7"/>
            <p:cNvGraphicFramePr/>
            <p:nvPr/>
          </p:nvGraphicFramePr>
          <p:xfrm>
            <a:off x="2590800" y="1066800"/>
            <a:ext cx="7315200" cy="5638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6" name="Left Arrow 5"/>
            <p:cNvSpPr/>
            <p:nvPr/>
          </p:nvSpPr>
          <p:spPr>
            <a:xfrm rot="2619006">
              <a:off x="4214571" y="48952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eft Arrow 6"/>
            <p:cNvSpPr/>
            <p:nvPr/>
          </p:nvSpPr>
          <p:spPr>
            <a:xfrm rot="7689777">
              <a:off x="4325976" y="2163941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Arrow 9"/>
            <p:cNvSpPr/>
            <p:nvPr/>
          </p:nvSpPr>
          <p:spPr>
            <a:xfrm rot="13462992">
              <a:off x="7185122" y="2153602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Arrow 10"/>
            <p:cNvSpPr/>
            <p:nvPr/>
          </p:nvSpPr>
          <p:spPr>
            <a:xfrm rot="18768370">
              <a:off x="7235485" y="4907593"/>
              <a:ext cx="990600" cy="685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946262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Integrated Planning: </a:t>
            </a:r>
            <a:r>
              <a:rPr lang="en-US" sz="4000" u="sng" dirty="0" smtClean="0"/>
              <a:t/>
            </a:r>
            <a:br>
              <a:rPr lang="en-US" sz="4000" u="sng" dirty="0" smtClean="0"/>
            </a:br>
            <a:r>
              <a:rPr lang="en-US" sz="4000" u="sng" dirty="0" smtClean="0"/>
              <a:t>2012-2013 </a:t>
            </a:r>
            <a:r>
              <a:rPr lang="en-US" sz="4000" u="sng" dirty="0"/>
              <a:t>to 2013-2014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16764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West Valley College Institutional Effectiveness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204556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152400" y="4038600"/>
            <a:ext cx="3352800" cy="2057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u="sng" dirty="0"/>
              <a:t>Integrated Planning: </a:t>
            </a:r>
            <a:br>
              <a:rPr lang="en-US" sz="4800" u="sng" dirty="0"/>
            </a:br>
            <a:r>
              <a:rPr lang="en-US" sz="4800" u="sng" dirty="0"/>
              <a:t>2012-2013 to 2013-2014</a:t>
            </a:r>
            <a:endParaRPr lang="en-US" dirty="0"/>
          </a:p>
        </p:txBody>
      </p:sp>
      <p:pic>
        <p:nvPicPr>
          <p:cNvPr id="2050" name="Picture 2" descr="C:\Users\Wayne\Downloads\SnipImag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0"/>
            <a:ext cx="8763000" cy="53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00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1047"/>
          </a:xfrm>
        </p:spPr>
        <p:txBody>
          <a:bodyPr>
            <a:normAutofit/>
          </a:bodyPr>
          <a:lstStyle/>
          <a:p>
            <a:pPr algn="l"/>
            <a:r>
              <a:rPr lang="en-US" sz="2800" u="sng" dirty="0" smtClean="0"/>
              <a:t>Integrated Planning:  2012-2013 to 2013-2014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01000" cy="460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The processes come together:</a:t>
            </a:r>
            <a:endParaRPr lang="en-US" sz="2400" b="1" dirty="0"/>
          </a:p>
        </p:txBody>
      </p:sp>
      <p:sp>
        <p:nvSpPr>
          <p:cNvPr id="4" name="Flowchart: Connector 3"/>
          <p:cNvSpPr/>
          <p:nvPr/>
        </p:nvSpPr>
        <p:spPr>
          <a:xfrm>
            <a:off x="3379312" y="2286000"/>
            <a:ext cx="2209800" cy="2286000"/>
          </a:xfrm>
          <a:prstGeom prst="flowChartConnector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Program Review</a:t>
            </a:r>
            <a:endParaRPr lang="en-US" b="1" dirty="0"/>
          </a:p>
        </p:txBody>
      </p:sp>
      <p:sp>
        <p:nvSpPr>
          <p:cNvPr id="5" name="Flowchart: Connector 4"/>
          <p:cNvSpPr/>
          <p:nvPr/>
        </p:nvSpPr>
        <p:spPr>
          <a:xfrm>
            <a:off x="4438650" y="3735371"/>
            <a:ext cx="2247899" cy="2155372"/>
          </a:xfrm>
          <a:prstGeom prst="flowChartConnector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Budget Planning</a:t>
            </a:r>
            <a:endParaRPr lang="en-US" b="1" dirty="0"/>
          </a:p>
        </p:txBody>
      </p:sp>
      <p:sp>
        <p:nvSpPr>
          <p:cNvPr id="6" name="Flowchart: Connector 5"/>
          <p:cNvSpPr/>
          <p:nvPr/>
        </p:nvSpPr>
        <p:spPr>
          <a:xfrm>
            <a:off x="2324100" y="3735371"/>
            <a:ext cx="2209800" cy="2155372"/>
          </a:xfrm>
          <a:prstGeom prst="flowChartConnector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SLO/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Assessment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69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8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251062"/>
          </a:xfrm>
        </p:spPr>
        <p:txBody>
          <a:bodyPr>
            <a:noAutofit/>
          </a:bodyPr>
          <a:lstStyle/>
          <a:p>
            <a:r>
              <a:rPr lang="en-US" sz="4000" dirty="0" smtClean="0"/>
              <a:t>SLOs &amp; A: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Keep on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Keepin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’ on!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Diagram 3"/>
          <p:cNvGraphicFramePr/>
          <p:nvPr/>
        </p:nvGraphicFramePr>
        <p:xfrm>
          <a:off x="381000" y="1600200"/>
          <a:ext cx="8534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4577" name="Picture 1" descr="C:\Documents and Settings\pkamath\Local Settings\Temporary Internet Files\Content.IE5\JYO41NK4\MP900439239[1]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352800"/>
            <a:ext cx="1828800" cy="1828800"/>
          </a:xfrm>
          <a:prstGeom prst="rect">
            <a:avLst/>
          </a:prstGeom>
          <a:noFill/>
        </p:spPr>
      </p:pic>
      <p:pic>
        <p:nvPicPr>
          <p:cNvPr id="24578" name="Picture 2" descr="C:\Program Files\Microsoft Office\MEDIA\CAGCAT10\j0185604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3352800"/>
            <a:ext cx="1600200" cy="1601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Program Review: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 and Next Steps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34"/>
          <p:cNvGrpSpPr/>
          <p:nvPr/>
        </p:nvGrpSpPr>
        <p:grpSpPr>
          <a:xfrm>
            <a:off x="457202" y="1600551"/>
            <a:ext cx="5257798" cy="1129680"/>
            <a:chOff x="152401" y="1524174"/>
            <a:chExt cx="5257798" cy="1129680"/>
          </a:xfrm>
        </p:grpSpPr>
        <p:sp>
          <p:nvSpPr>
            <p:cNvPr id="25" name="Freeform 24"/>
            <p:cNvSpPr/>
            <p:nvPr/>
          </p:nvSpPr>
          <p:spPr>
            <a:xfrm>
              <a:off x="152401" y="1524174"/>
              <a:ext cx="790775" cy="1129680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9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1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943174" y="1524176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5" rIns="46005" bIns="46006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New questionnaire including SLO assessment questions developed in 11-12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57202" y="2613444"/>
            <a:ext cx="5257798" cy="1129679"/>
            <a:chOff x="152401" y="2537067"/>
            <a:chExt cx="5257798" cy="1129679"/>
          </a:xfrm>
        </p:grpSpPr>
        <p:sp>
          <p:nvSpPr>
            <p:cNvPr id="27" name="Freeform 26"/>
            <p:cNvSpPr/>
            <p:nvPr/>
          </p:nvSpPr>
          <p:spPr>
            <a:xfrm>
              <a:off x="152401" y="2537067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2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943174" y="2537068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5" rIns="46005" bIns="46006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New 2 year program review cycle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57202" y="3626336"/>
            <a:ext cx="5257798" cy="1129680"/>
            <a:chOff x="152401" y="3549959"/>
            <a:chExt cx="5257798" cy="1129680"/>
          </a:xfrm>
        </p:grpSpPr>
        <p:sp>
          <p:nvSpPr>
            <p:cNvPr id="29" name="Freeform 28"/>
            <p:cNvSpPr/>
            <p:nvPr/>
          </p:nvSpPr>
          <p:spPr>
            <a:xfrm>
              <a:off x="152401" y="3549960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3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943174" y="3549959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2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Improved online reporting mechanism to be more user friendly 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57202" y="4639229"/>
            <a:ext cx="5257798" cy="1129679"/>
            <a:chOff x="152401" y="4562852"/>
            <a:chExt cx="5257798" cy="1129679"/>
          </a:xfrm>
        </p:grpSpPr>
        <p:sp>
          <p:nvSpPr>
            <p:cNvPr id="31" name="Freeform 30"/>
            <p:cNvSpPr/>
            <p:nvPr/>
          </p:nvSpPr>
          <p:spPr>
            <a:xfrm>
              <a:off x="152401" y="4562852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4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943174" y="4562852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3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Thematic review in progress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57202" y="5652121"/>
            <a:ext cx="5257798" cy="1129679"/>
            <a:chOff x="152401" y="5575744"/>
            <a:chExt cx="5257798" cy="1129679"/>
          </a:xfrm>
        </p:grpSpPr>
        <p:sp>
          <p:nvSpPr>
            <p:cNvPr id="33" name="Freeform 32"/>
            <p:cNvSpPr/>
            <p:nvPr/>
          </p:nvSpPr>
          <p:spPr>
            <a:xfrm>
              <a:off x="152401" y="5575744"/>
              <a:ext cx="790775" cy="1129679"/>
            </a:xfrm>
            <a:custGeom>
              <a:avLst/>
              <a:gdLst>
                <a:gd name="connsiteX0" fmla="*/ 0 w 1129679"/>
                <a:gd name="connsiteY0" fmla="*/ 0 h 790775"/>
                <a:gd name="connsiteX1" fmla="*/ 734292 w 1129679"/>
                <a:gd name="connsiteY1" fmla="*/ 0 h 790775"/>
                <a:gd name="connsiteX2" fmla="*/ 1129679 w 1129679"/>
                <a:gd name="connsiteY2" fmla="*/ 395388 h 790775"/>
                <a:gd name="connsiteX3" fmla="*/ 734292 w 1129679"/>
                <a:gd name="connsiteY3" fmla="*/ 790775 h 790775"/>
                <a:gd name="connsiteX4" fmla="*/ 0 w 1129679"/>
                <a:gd name="connsiteY4" fmla="*/ 790775 h 790775"/>
                <a:gd name="connsiteX5" fmla="*/ 395388 w 1129679"/>
                <a:gd name="connsiteY5" fmla="*/ 395388 h 790775"/>
                <a:gd name="connsiteX6" fmla="*/ 0 w 1129679"/>
                <a:gd name="connsiteY6" fmla="*/ 0 h 7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679" h="790775">
                  <a:moveTo>
                    <a:pt x="1129678" y="0"/>
                  </a:moveTo>
                  <a:lnTo>
                    <a:pt x="1129678" y="514004"/>
                  </a:lnTo>
                  <a:lnTo>
                    <a:pt x="564839" y="790775"/>
                  </a:lnTo>
                  <a:lnTo>
                    <a:pt x="1" y="514004"/>
                  </a:lnTo>
                  <a:lnTo>
                    <a:pt x="1" y="0"/>
                  </a:lnTo>
                  <a:lnTo>
                    <a:pt x="564839" y="276771"/>
                  </a:lnTo>
                  <a:lnTo>
                    <a:pt x="1129678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1" tIns="409358" rIns="13969" bIns="409357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tx1"/>
                  </a:solidFill>
                  <a:latin typeface="Century Gothic" pitchFamily="34" charset="0"/>
                </a:rPr>
                <a:t>5</a:t>
              </a:r>
              <a:endParaRPr lang="en-US" sz="2200" b="1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943174" y="5575744"/>
              <a:ext cx="4467025" cy="734292"/>
            </a:xfrm>
            <a:custGeom>
              <a:avLst/>
              <a:gdLst>
                <a:gd name="connsiteX0" fmla="*/ 122384 w 734291"/>
                <a:gd name="connsiteY0" fmla="*/ 0 h 4467024"/>
                <a:gd name="connsiteX1" fmla="*/ 611907 w 734291"/>
                <a:gd name="connsiteY1" fmla="*/ 0 h 4467024"/>
                <a:gd name="connsiteX2" fmla="*/ 698446 w 734291"/>
                <a:gd name="connsiteY2" fmla="*/ 35846 h 4467024"/>
                <a:gd name="connsiteX3" fmla="*/ 734291 w 734291"/>
                <a:gd name="connsiteY3" fmla="*/ 122385 h 4467024"/>
                <a:gd name="connsiteX4" fmla="*/ 734291 w 734291"/>
                <a:gd name="connsiteY4" fmla="*/ 4467024 h 4467024"/>
                <a:gd name="connsiteX5" fmla="*/ 734291 w 734291"/>
                <a:gd name="connsiteY5" fmla="*/ 4467024 h 4467024"/>
                <a:gd name="connsiteX6" fmla="*/ 734291 w 734291"/>
                <a:gd name="connsiteY6" fmla="*/ 4467024 h 4467024"/>
                <a:gd name="connsiteX7" fmla="*/ 0 w 734291"/>
                <a:gd name="connsiteY7" fmla="*/ 4467024 h 4467024"/>
                <a:gd name="connsiteX8" fmla="*/ 0 w 734291"/>
                <a:gd name="connsiteY8" fmla="*/ 4467024 h 4467024"/>
                <a:gd name="connsiteX9" fmla="*/ 0 w 734291"/>
                <a:gd name="connsiteY9" fmla="*/ 4467024 h 4467024"/>
                <a:gd name="connsiteX10" fmla="*/ 0 w 734291"/>
                <a:gd name="connsiteY10" fmla="*/ 122384 h 4467024"/>
                <a:gd name="connsiteX11" fmla="*/ 35846 w 734291"/>
                <a:gd name="connsiteY11" fmla="*/ 35845 h 4467024"/>
                <a:gd name="connsiteX12" fmla="*/ 122385 w 734291"/>
                <a:gd name="connsiteY12" fmla="*/ 0 h 4467024"/>
                <a:gd name="connsiteX13" fmla="*/ 122384 w 734291"/>
                <a:gd name="connsiteY13" fmla="*/ 0 h 446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291" h="4467024">
                  <a:moveTo>
                    <a:pt x="734291" y="744519"/>
                  </a:moveTo>
                  <a:lnTo>
                    <a:pt x="734291" y="3722505"/>
                  </a:lnTo>
                  <a:cubicBezTo>
                    <a:pt x="734291" y="3919961"/>
                    <a:pt x="732171" y="4109333"/>
                    <a:pt x="728399" y="4248960"/>
                  </a:cubicBezTo>
                  <a:cubicBezTo>
                    <a:pt x="724626" y="4388581"/>
                    <a:pt x="719509" y="4467021"/>
                    <a:pt x="714173" y="4467021"/>
                  </a:cubicBezTo>
                  <a:lnTo>
                    <a:pt x="0" y="4467021"/>
                  </a:lnTo>
                  <a:lnTo>
                    <a:pt x="0" y="4467021"/>
                  </a:lnTo>
                  <a:lnTo>
                    <a:pt x="0" y="446702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14173" y="3"/>
                  </a:lnTo>
                  <a:cubicBezTo>
                    <a:pt x="719509" y="3"/>
                    <a:pt x="724626" y="78443"/>
                    <a:pt x="728399" y="218070"/>
                  </a:cubicBezTo>
                  <a:cubicBezTo>
                    <a:pt x="732171" y="357691"/>
                    <a:pt x="734291" y="547063"/>
                    <a:pt x="734291" y="744525"/>
                  </a:cubicBezTo>
                  <a:lnTo>
                    <a:pt x="734291" y="744519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6" rIns="46005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latin typeface="Century Gothic" pitchFamily="34" charset="0"/>
                </a:rPr>
                <a:t>Draft evaluation rubric in progress</a:t>
              </a:r>
              <a:endParaRPr lang="en-US" sz="1600" kern="1200" dirty="0">
                <a:latin typeface="Century Gothic" pitchFamily="34" charset="0"/>
              </a:endParaRPr>
            </a:p>
          </p:txBody>
        </p:sp>
      </p:grpSp>
      <p:pic>
        <p:nvPicPr>
          <p:cNvPr id="23553" name="Picture 1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267200"/>
            <a:ext cx="1627937" cy="1600200"/>
          </a:xfrm>
          <a:prstGeom prst="rect">
            <a:avLst/>
          </a:prstGeom>
          <a:noFill/>
        </p:spPr>
      </p:pic>
      <p:pic>
        <p:nvPicPr>
          <p:cNvPr id="23554" name="Picture 2" descr="C:\Documents and Settings\pkamath\Local Settings\Temporary Internet Files\Content.IE5\JYO41NK4\MC90043259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1143000"/>
            <a:ext cx="1828572" cy="1828572"/>
          </a:xfrm>
          <a:prstGeom prst="rect">
            <a:avLst/>
          </a:prstGeom>
          <a:noFill/>
        </p:spPr>
      </p:pic>
      <p:sp>
        <p:nvSpPr>
          <p:cNvPr id="7" name="TextBox 6">
            <a:hlinkClick r:id="rId6"/>
          </p:cNvPr>
          <p:cNvSpPr txBox="1"/>
          <p:nvPr/>
        </p:nvSpPr>
        <p:spPr>
          <a:xfrm>
            <a:off x="6858000" y="57150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entury Gothic" pitchFamily="34" charset="0"/>
              </a:rPr>
              <a:t>2013-14 BUDGET</a:t>
            </a:r>
            <a:endParaRPr lang="en-US" sz="28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sp>
        <p:nvSpPr>
          <p:cNvPr id="8" name="TextBox 7">
            <a:hlinkClick r:id="rId6"/>
          </p:cNvPr>
          <p:cNvSpPr txBox="1"/>
          <p:nvPr/>
        </p:nvSpPr>
        <p:spPr>
          <a:xfrm>
            <a:off x="5867400" y="27432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2012-13 </a:t>
            </a:r>
          </a:p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entury Gothic" pitchFamily="34" charset="0"/>
              </a:rPr>
              <a:t>PROGRAM REVIEW THEMES REPORT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3" name="Bent Arrow 22"/>
          <p:cNvSpPr/>
          <p:nvPr/>
        </p:nvSpPr>
        <p:spPr>
          <a:xfrm flipV="1">
            <a:off x="6324600" y="3886200"/>
            <a:ext cx="609600" cy="1524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Allocation:</a:t>
            </a:r>
            <a:br>
              <a:rPr lang="en-US" dirty="0" smtClean="0"/>
            </a:b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 and Next Steps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reeform 16"/>
          <p:cNvSpPr/>
          <p:nvPr/>
        </p:nvSpPr>
        <p:spPr>
          <a:xfrm rot="21600000">
            <a:off x="154009" y="1524223"/>
            <a:ext cx="3733353" cy="3733353"/>
          </a:xfrm>
          <a:custGeom>
            <a:avLst/>
            <a:gdLst>
              <a:gd name="connsiteX0" fmla="*/ 0 w 3733353"/>
              <a:gd name="connsiteY0" fmla="*/ 2426679 h 3733353"/>
              <a:gd name="connsiteX1" fmla="*/ 933338 w 3733353"/>
              <a:gd name="connsiteY1" fmla="*/ 2426679 h 3733353"/>
              <a:gd name="connsiteX2" fmla="*/ 933338 w 3733353"/>
              <a:gd name="connsiteY2" fmla="*/ 0 h 3733353"/>
              <a:gd name="connsiteX3" fmla="*/ 2800015 w 3733353"/>
              <a:gd name="connsiteY3" fmla="*/ 0 h 3733353"/>
              <a:gd name="connsiteX4" fmla="*/ 2800015 w 3733353"/>
              <a:gd name="connsiteY4" fmla="*/ 2426679 h 3733353"/>
              <a:gd name="connsiteX5" fmla="*/ 3733353 w 3733353"/>
              <a:gd name="connsiteY5" fmla="*/ 2426679 h 3733353"/>
              <a:gd name="connsiteX6" fmla="*/ 1866677 w 3733353"/>
              <a:gd name="connsiteY6" fmla="*/ 3733353 h 3733353"/>
              <a:gd name="connsiteX7" fmla="*/ 0 w 3733353"/>
              <a:gd name="connsiteY7" fmla="*/ 2426679 h 373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3353" h="3733353">
                <a:moveTo>
                  <a:pt x="2426679" y="3733353"/>
                </a:moveTo>
                <a:lnTo>
                  <a:pt x="2426679" y="2800015"/>
                </a:lnTo>
                <a:lnTo>
                  <a:pt x="0" y="2800015"/>
                </a:lnTo>
                <a:lnTo>
                  <a:pt x="0" y="933338"/>
                </a:lnTo>
                <a:lnTo>
                  <a:pt x="2426679" y="933338"/>
                </a:lnTo>
                <a:lnTo>
                  <a:pt x="2426679" y="0"/>
                </a:lnTo>
                <a:lnTo>
                  <a:pt x="3733353" y="1866676"/>
                </a:lnTo>
                <a:lnTo>
                  <a:pt x="2426679" y="37333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465" tIns="1089801" rIns="809800" bIns="1089803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entury Gothic" pitchFamily="34" charset="0"/>
              </a:rPr>
              <a:t>Program review themes informed resource allocation decisions in 12-13</a:t>
            </a:r>
            <a:endParaRPr lang="en-US" sz="2200" kern="1200" dirty="0">
              <a:latin typeface="Century Gothic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256637" y="1524223"/>
            <a:ext cx="3733353" cy="3733353"/>
          </a:xfrm>
          <a:custGeom>
            <a:avLst/>
            <a:gdLst>
              <a:gd name="connsiteX0" fmla="*/ 0 w 3733353"/>
              <a:gd name="connsiteY0" fmla="*/ 2426679 h 3733353"/>
              <a:gd name="connsiteX1" fmla="*/ 933338 w 3733353"/>
              <a:gd name="connsiteY1" fmla="*/ 2426679 h 3733353"/>
              <a:gd name="connsiteX2" fmla="*/ 933338 w 3733353"/>
              <a:gd name="connsiteY2" fmla="*/ 0 h 3733353"/>
              <a:gd name="connsiteX3" fmla="*/ 2800015 w 3733353"/>
              <a:gd name="connsiteY3" fmla="*/ 0 h 3733353"/>
              <a:gd name="connsiteX4" fmla="*/ 2800015 w 3733353"/>
              <a:gd name="connsiteY4" fmla="*/ 2426679 h 3733353"/>
              <a:gd name="connsiteX5" fmla="*/ 3733353 w 3733353"/>
              <a:gd name="connsiteY5" fmla="*/ 2426679 h 3733353"/>
              <a:gd name="connsiteX6" fmla="*/ 1866677 w 3733353"/>
              <a:gd name="connsiteY6" fmla="*/ 3733353 h 3733353"/>
              <a:gd name="connsiteX7" fmla="*/ 0 w 3733353"/>
              <a:gd name="connsiteY7" fmla="*/ 2426679 h 373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3353" h="3733353">
                <a:moveTo>
                  <a:pt x="1306674" y="0"/>
                </a:moveTo>
                <a:lnTo>
                  <a:pt x="1306674" y="933338"/>
                </a:lnTo>
                <a:lnTo>
                  <a:pt x="3733353" y="933338"/>
                </a:lnTo>
                <a:lnTo>
                  <a:pt x="3733353" y="2800015"/>
                </a:lnTo>
                <a:lnTo>
                  <a:pt x="1306674" y="2800015"/>
                </a:lnTo>
                <a:lnTo>
                  <a:pt x="1306674" y="3733353"/>
                </a:lnTo>
                <a:lnTo>
                  <a:pt x="0" y="1866677"/>
                </a:lnTo>
                <a:lnTo>
                  <a:pt x="1306674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39864"/>
              <a:satOff val="45647"/>
              <a:lumOff val="-8432"/>
              <a:alphaOff val="0"/>
            </a:schemeClr>
          </a:fillRef>
          <a:effectRef idx="0">
            <a:schemeClr val="accent5">
              <a:hueOff val="-839864"/>
              <a:satOff val="45647"/>
              <a:lumOff val="-843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9802" tIns="1089802" rIns="156463" bIns="1089802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>
                <a:latin typeface="Century Gothic" pitchFamily="34" charset="0"/>
              </a:rPr>
              <a:t>Process will continue to evolve in 13-14 with the addition of SLO assessment themes</a:t>
            </a:r>
            <a:endParaRPr lang="en-US" sz="2200" kern="1200" dirty="0">
              <a:latin typeface="Century Gothic" pitchFamily="34" charset="0"/>
            </a:endParaRPr>
          </a:p>
        </p:txBody>
      </p:sp>
      <p:pic>
        <p:nvPicPr>
          <p:cNvPr id="5" name="Picture 1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8463" y="2890407"/>
            <a:ext cx="1323137" cy="1300593"/>
          </a:xfrm>
          <a:prstGeom prst="rect">
            <a:avLst/>
          </a:prstGeom>
          <a:noFill/>
        </p:spPr>
      </p:pic>
      <p:sp>
        <p:nvSpPr>
          <p:cNvPr id="6" name="TextBox 5">
            <a:hlinkClick r:id="rId5"/>
          </p:cNvPr>
          <p:cNvSpPr txBox="1"/>
          <p:nvPr/>
        </p:nvSpPr>
        <p:spPr>
          <a:xfrm>
            <a:off x="3429000" y="41249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entury Gothic" pitchFamily="34" charset="0"/>
              </a:rPr>
              <a:t>RESOURCES</a:t>
            </a:r>
            <a:endParaRPr lang="en-US" sz="28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029200" y="4648200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124200" y="46482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hlinkClick r:id="rId5"/>
          </p:cNvPr>
          <p:cNvSpPr txBox="1"/>
          <p:nvPr/>
        </p:nvSpPr>
        <p:spPr>
          <a:xfrm>
            <a:off x="4724400" y="5675293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Century Gothic" pitchFamily="34" charset="0"/>
              </a:rPr>
              <a:t>Non-Instructional Areas</a:t>
            </a:r>
          </a:p>
          <a:p>
            <a:pPr algn="ctr"/>
            <a:endParaRPr lang="en-US" sz="2800" b="1" dirty="0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12" name="TextBox 11">
            <a:hlinkClick r:id="rId5"/>
          </p:cNvPr>
          <p:cNvSpPr txBox="1"/>
          <p:nvPr/>
        </p:nvSpPr>
        <p:spPr>
          <a:xfrm>
            <a:off x="762000" y="56388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Century Gothic" pitchFamily="34" charset="0"/>
              </a:rPr>
              <a:t>Instructional Areas</a:t>
            </a:r>
            <a:endParaRPr lang="en-US" sz="2800" b="1" dirty="0">
              <a:solidFill>
                <a:schemeClr val="accent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0"/>
            <a:ext cx="673716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251062"/>
          </a:xfrm>
        </p:spPr>
        <p:txBody>
          <a:bodyPr>
            <a:noAutofit/>
          </a:bodyPr>
          <a:lstStyle/>
          <a:p>
            <a:r>
              <a:rPr lang="en-US" sz="2400" dirty="0" smtClean="0"/>
              <a:t>Getting Into the WVC Integrated Planning Orbit 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what we had: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251062"/>
          </a:xfrm>
        </p:spPr>
        <p:txBody>
          <a:bodyPr>
            <a:noAutofit/>
          </a:bodyPr>
          <a:lstStyle/>
          <a:p>
            <a:r>
              <a:rPr lang="en-US" sz="2400" dirty="0" smtClean="0"/>
              <a:t>Getting Into the WVC Integrated Planning Orbit 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where we are now: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54009" cy="540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41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315200" cy="1251062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Preview: Master Instructional Program Review and SLO Assessment Schedule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7630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0198" y="4766428"/>
            <a:ext cx="62413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Features: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Filter by Division or Department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Program Review, Degree, Certificate, and Course SLOs included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Filter by term to see what is due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Updated Fall and Spring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Posted on SLO &amp; A webpage</a:t>
            </a:r>
          </a:p>
        </p:txBody>
      </p:sp>
      <p:sp>
        <p:nvSpPr>
          <p:cNvPr id="4" name="Right Arrow 3"/>
          <p:cNvSpPr/>
          <p:nvPr/>
        </p:nvSpPr>
        <p:spPr>
          <a:xfrm rot="8505743">
            <a:off x="7731817" y="2601385"/>
            <a:ext cx="1143000" cy="3862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3298708">
            <a:off x="617923" y="2515130"/>
            <a:ext cx="904511" cy="3385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334000" y="3429000"/>
            <a:ext cx="762000" cy="2286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334000" y="3657600"/>
            <a:ext cx="762000" cy="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334000" y="3657600"/>
            <a:ext cx="762000" cy="2286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3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315200" cy="1251062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Preview: Master Non-Instructional Program Review and SLO Assessment Schedule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00198" y="4766428"/>
            <a:ext cx="6241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Features: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Filter by Department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Program Review and PLOs included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Filter by term to see what is due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Updated Fall and Spring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Posted on SLO &amp; A webpage</a:t>
            </a:r>
          </a:p>
        </p:txBody>
      </p:sp>
      <p:pic>
        <p:nvPicPr>
          <p:cNvPr id="3074" name="Picture 2" descr="C:\Users\Wayne\Downloads\SnipImage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447800"/>
            <a:ext cx="8991600" cy="335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23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251062"/>
          </a:xfrm>
        </p:spPr>
        <p:txBody>
          <a:bodyPr>
            <a:noAutofit/>
          </a:bodyPr>
          <a:lstStyle/>
          <a:p>
            <a:r>
              <a:rPr lang="en-US" sz="4800" dirty="0" smtClean="0"/>
              <a:t>Integrated Planning: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Looking Ahead 2013-14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228601" y="1600200"/>
            <a:ext cx="8686799" cy="5029199"/>
            <a:chOff x="228601" y="1600200"/>
            <a:chExt cx="8686799" cy="5029199"/>
          </a:xfrm>
        </p:grpSpPr>
        <p:sp>
          <p:nvSpPr>
            <p:cNvPr id="6" name="Pie 5"/>
            <p:cNvSpPr/>
            <p:nvPr/>
          </p:nvSpPr>
          <p:spPr>
            <a:xfrm>
              <a:off x="228601" y="1600200"/>
              <a:ext cx="5029199" cy="5029199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2743200" y="1600200"/>
              <a:ext cx="6172200" cy="5029199"/>
            </a:xfrm>
            <a:custGeom>
              <a:avLst/>
              <a:gdLst>
                <a:gd name="connsiteX0" fmla="*/ 0 w 6172200"/>
                <a:gd name="connsiteY0" fmla="*/ 0 h 5029199"/>
                <a:gd name="connsiteX1" fmla="*/ 6172200 w 6172200"/>
                <a:gd name="connsiteY1" fmla="*/ 0 h 5029199"/>
                <a:gd name="connsiteX2" fmla="*/ 6172200 w 6172200"/>
                <a:gd name="connsiteY2" fmla="*/ 5029199 h 5029199"/>
                <a:gd name="connsiteX3" fmla="*/ 0 w 6172200"/>
                <a:gd name="connsiteY3" fmla="*/ 5029199 h 5029199"/>
                <a:gd name="connsiteX4" fmla="*/ 0 w 6172200"/>
                <a:gd name="connsiteY4" fmla="*/ 0 h 502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5029199">
                  <a:moveTo>
                    <a:pt x="0" y="0"/>
                  </a:moveTo>
                  <a:lnTo>
                    <a:pt x="6172200" y="0"/>
                  </a:lnTo>
                  <a:lnTo>
                    <a:pt x="6172200" y="5029199"/>
                  </a:lnTo>
                  <a:lnTo>
                    <a:pt x="0" y="50291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4059555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Century Gothic" pitchFamily="34" charset="0"/>
                </a:rPr>
                <a:t>SLO Assessment &amp; Program Review will inform budget planning and development</a:t>
              </a:r>
              <a:endParaRPr lang="en-US" sz="2000" kern="1200" dirty="0">
                <a:latin typeface="Century Gothic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88682" y="2668904"/>
            <a:ext cx="8026717" cy="3709035"/>
            <a:chOff x="888682" y="2668904"/>
            <a:chExt cx="8026717" cy="3709035"/>
          </a:xfrm>
        </p:grpSpPr>
        <p:sp>
          <p:nvSpPr>
            <p:cNvPr id="8" name="Pie 7"/>
            <p:cNvSpPr/>
            <p:nvPr/>
          </p:nvSpPr>
          <p:spPr>
            <a:xfrm>
              <a:off x="888682" y="2668904"/>
              <a:ext cx="3709035" cy="3709035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50959"/>
                <a:satOff val="5126"/>
                <a:lumOff val="-327"/>
                <a:alphaOff val="0"/>
              </a:schemeClr>
            </a:fillRef>
            <a:effectRef idx="0">
              <a:schemeClr val="accent3">
                <a:hueOff val="350959"/>
                <a:satOff val="5126"/>
                <a:lumOff val="-32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2743199" y="2668904"/>
              <a:ext cx="6172200" cy="3709035"/>
            </a:xfrm>
            <a:custGeom>
              <a:avLst/>
              <a:gdLst>
                <a:gd name="connsiteX0" fmla="*/ 0 w 6172200"/>
                <a:gd name="connsiteY0" fmla="*/ 0 h 3709035"/>
                <a:gd name="connsiteX1" fmla="*/ 6172200 w 6172200"/>
                <a:gd name="connsiteY1" fmla="*/ 0 h 3709035"/>
                <a:gd name="connsiteX2" fmla="*/ 6172200 w 6172200"/>
                <a:gd name="connsiteY2" fmla="*/ 3709035 h 3709035"/>
                <a:gd name="connsiteX3" fmla="*/ 0 w 6172200"/>
                <a:gd name="connsiteY3" fmla="*/ 3709035 h 3709035"/>
                <a:gd name="connsiteX4" fmla="*/ 0 w 6172200"/>
                <a:gd name="connsiteY4" fmla="*/ 0 h 370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3709035">
                  <a:moveTo>
                    <a:pt x="0" y="0"/>
                  </a:moveTo>
                  <a:lnTo>
                    <a:pt x="6172200" y="0"/>
                  </a:lnTo>
                  <a:lnTo>
                    <a:pt x="6172200" y="3709035"/>
                  </a:lnTo>
                  <a:lnTo>
                    <a:pt x="0" y="37090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350959"/>
                <a:satOff val="5126"/>
                <a:lumOff val="-3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273939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1" kern="1200" dirty="0" smtClean="0">
                  <a:latin typeface="Century Gothic" pitchFamily="34" charset="0"/>
                </a:rPr>
                <a:t>Master Program Review and SLO Assessment Schedule </a:t>
              </a:r>
              <a:r>
                <a:rPr lang="en-US" sz="2000" kern="1200" dirty="0" smtClean="0">
                  <a:latin typeface="Century Gothic" pitchFamily="34" charset="0"/>
                </a:rPr>
                <a:t>creates simple, consistent information source</a:t>
              </a:r>
              <a:endParaRPr lang="en-US" sz="2000" kern="1200" dirty="0">
                <a:latin typeface="Century Gothic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48765" y="3611879"/>
            <a:ext cx="7351708" cy="2514599"/>
            <a:chOff x="1548765" y="3611879"/>
            <a:chExt cx="7351708" cy="2514599"/>
          </a:xfrm>
        </p:grpSpPr>
        <p:sp>
          <p:nvSpPr>
            <p:cNvPr id="10" name="Pie 9"/>
            <p:cNvSpPr/>
            <p:nvPr/>
          </p:nvSpPr>
          <p:spPr>
            <a:xfrm>
              <a:off x="1548765" y="3737609"/>
              <a:ext cx="2388869" cy="2388869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01919"/>
                <a:satOff val="10252"/>
                <a:lumOff val="-653"/>
                <a:alphaOff val="0"/>
              </a:schemeClr>
            </a:fillRef>
            <a:effectRef idx="0">
              <a:schemeClr val="accent3">
                <a:hueOff val="701919"/>
                <a:satOff val="10252"/>
                <a:lumOff val="-65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2728273" y="3611879"/>
              <a:ext cx="6172200" cy="2388869"/>
            </a:xfrm>
            <a:custGeom>
              <a:avLst/>
              <a:gdLst>
                <a:gd name="connsiteX0" fmla="*/ 0 w 6172200"/>
                <a:gd name="connsiteY0" fmla="*/ 0 h 2388869"/>
                <a:gd name="connsiteX1" fmla="*/ 6172200 w 6172200"/>
                <a:gd name="connsiteY1" fmla="*/ 0 h 2388869"/>
                <a:gd name="connsiteX2" fmla="*/ 6172200 w 6172200"/>
                <a:gd name="connsiteY2" fmla="*/ 2388869 h 2388869"/>
                <a:gd name="connsiteX3" fmla="*/ 0 w 6172200"/>
                <a:gd name="connsiteY3" fmla="*/ 2388869 h 2388869"/>
                <a:gd name="connsiteX4" fmla="*/ 0 w 6172200"/>
                <a:gd name="connsiteY4" fmla="*/ 0 h 238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2388869">
                  <a:moveTo>
                    <a:pt x="0" y="0"/>
                  </a:moveTo>
                  <a:lnTo>
                    <a:pt x="6172200" y="0"/>
                  </a:lnTo>
                  <a:lnTo>
                    <a:pt x="6172200" y="2388869"/>
                  </a:lnTo>
                  <a:lnTo>
                    <a:pt x="0" y="23888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701919"/>
                <a:satOff val="10252"/>
                <a:lumOff val="-6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1419225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Century Gothic" pitchFamily="34" charset="0"/>
                </a:rPr>
                <a:t>Program Review, SLO Assessment, and Budget Development will have a common planning period: February through April 2014</a:t>
              </a:r>
              <a:endParaRPr lang="en-US" sz="2000" kern="1200" dirty="0">
                <a:latin typeface="Century Gothic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08847" y="4806314"/>
            <a:ext cx="6706552" cy="1068704"/>
            <a:chOff x="2208847" y="4806314"/>
            <a:chExt cx="6706552" cy="1068704"/>
          </a:xfrm>
        </p:grpSpPr>
        <p:sp>
          <p:nvSpPr>
            <p:cNvPr id="12" name="Pie 11"/>
            <p:cNvSpPr/>
            <p:nvPr/>
          </p:nvSpPr>
          <p:spPr>
            <a:xfrm>
              <a:off x="2208847" y="4806314"/>
              <a:ext cx="1068704" cy="1068704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052878"/>
                <a:satOff val="15378"/>
                <a:lumOff val="-980"/>
                <a:alphaOff val="0"/>
              </a:schemeClr>
            </a:fillRef>
            <a:effectRef idx="0">
              <a:schemeClr val="accent3">
                <a:hueOff val="1052878"/>
                <a:satOff val="15378"/>
                <a:lumOff val="-98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2743199" y="4806314"/>
              <a:ext cx="6172200" cy="1068704"/>
            </a:xfrm>
            <a:custGeom>
              <a:avLst/>
              <a:gdLst>
                <a:gd name="connsiteX0" fmla="*/ 0 w 6172200"/>
                <a:gd name="connsiteY0" fmla="*/ 0 h 1068704"/>
                <a:gd name="connsiteX1" fmla="*/ 6172200 w 6172200"/>
                <a:gd name="connsiteY1" fmla="*/ 0 h 1068704"/>
                <a:gd name="connsiteX2" fmla="*/ 6172200 w 6172200"/>
                <a:gd name="connsiteY2" fmla="*/ 1068704 h 1068704"/>
                <a:gd name="connsiteX3" fmla="*/ 0 w 6172200"/>
                <a:gd name="connsiteY3" fmla="*/ 1068704 h 1068704"/>
                <a:gd name="connsiteX4" fmla="*/ 0 w 6172200"/>
                <a:gd name="connsiteY4" fmla="*/ 0 h 1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068704">
                  <a:moveTo>
                    <a:pt x="0" y="0"/>
                  </a:moveTo>
                  <a:lnTo>
                    <a:pt x="6172200" y="0"/>
                  </a:lnTo>
                  <a:lnTo>
                    <a:pt x="6172200" y="1068704"/>
                  </a:lnTo>
                  <a:lnTo>
                    <a:pt x="0" y="1068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1052878"/>
                <a:satOff val="15378"/>
                <a:lumOff val="-98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59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Century Gothic" pitchFamily="34" charset="0"/>
                </a:rPr>
                <a:t>All integrated planning information will be accessible via the Accreditation page on the college website</a:t>
              </a:r>
              <a:endParaRPr lang="en-US" sz="2000" kern="1200" dirty="0"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Thank you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15267"/>
          <a:stretch>
            <a:fillRect/>
          </a:stretch>
        </p:blipFill>
        <p:spPr bwMode="auto">
          <a:xfrm>
            <a:off x="4038600" y="3962400"/>
            <a:ext cx="49911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12130" r="2663"/>
          <a:stretch>
            <a:fillRect/>
          </a:stretch>
        </p:blipFill>
        <p:spPr bwMode="auto">
          <a:xfrm>
            <a:off x="105508" y="1524000"/>
            <a:ext cx="3856892" cy="522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t="4651" r="-775" b="24348"/>
          <a:stretch>
            <a:fillRect/>
          </a:stretch>
        </p:blipFill>
        <p:spPr bwMode="auto">
          <a:xfrm>
            <a:off x="4038600" y="1524000"/>
            <a:ext cx="502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8490" y="1524001"/>
            <a:ext cx="3873910" cy="5216012"/>
          </a:xfrm>
          <a:prstGeom prst="rect">
            <a:avLst/>
          </a:prstGeom>
          <a:solidFill>
            <a:schemeClr val="accent6">
              <a:lumMod val="2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atin typeface="Century Gothic" pitchFamily="34" charset="0"/>
            </a:endParaRPr>
          </a:p>
          <a:p>
            <a:pPr algn="ctr"/>
            <a:endParaRPr lang="en-US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Heidi Diamond</a:t>
            </a:r>
          </a:p>
          <a:p>
            <a:pPr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Michelle Donohue-Mendoza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SLO &amp; A Committee Chairs</a:t>
            </a:r>
          </a:p>
          <a:p>
            <a:pPr lvl="0" algn="ctr"/>
            <a:endParaRPr lang="en-US" sz="1200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err="1" smtClean="0">
                <a:solidFill>
                  <a:schemeClr val="accent1"/>
                </a:solidFill>
                <a:latin typeface="Century Gothic" pitchFamily="34" charset="0"/>
              </a:rPr>
              <a:t>Inge</a:t>
            </a:r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 Bond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Director of Institutional Research 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and Planning</a:t>
            </a:r>
          </a:p>
          <a:p>
            <a:pPr lvl="0" algn="ctr"/>
            <a:endParaRPr lang="en-US" sz="1200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John </a:t>
            </a:r>
            <a:r>
              <a:rPr lang="en-US" sz="1200" b="1" dirty="0" err="1" smtClean="0">
                <a:solidFill>
                  <a:schemeClr val="accent1"/>
                </a:solidFill>
                <a:latin typeface="Century Gothic" pitchFamily="34" charset="0"/>
              </a:rPr>
              <a:t>Hannigan</a:t>
            </a:r>
            <a:endParaRPr lang="en-US" sz="12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Program Review Committee Chair</a:t>
            </a:r>
          </a:p>
          <a:p>
            <a:pPr lvl="0" algn="ctr"/>
            <a:endParaRPr lang="en-US" sz="1200" b="1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err="1" smtClean="0">
                <a:solidFill>
                  <a:schemeClr val="accent1"/>
                </a:solidFill>
                <a:latin typeface="Century Gothic" pitchFamily="34" charset="0"/>
              </a:rPr>
              <a:t>Kuni</a:t>
            </a:r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 Hay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Vice President of Instruction</a:t>
            </a:r>
          </a:p>
          <a:p>
            <a:pPr lvl="0" algn="ctr"/>
            <a:endParaRPr lang="en-US" sz="1200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Lisa </a:t>
            </a:r>
            <a:r>
              <a:rPr lang="en-US" sz="1200" b="1" dirty="0" err="1" smtClean="0">
                <a:solidFill>
                  <a:schemeClr val="accent1"/>
                </a:solidFill>
                <a:latin typeface="Century Gothic" pitchFamily="34" charset="0"/>
              </a:rPr>
              <a:t>Kalenda</a:t>
            </a:r>
            <a:endParaRPr lang="en-US" sz="12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Accreditation Editor</a:t>
            </a:r>
          </a:p>
          <a:p>
            <a:pPr lvl="0" algn="ctr"/>
            <a:endParaRPr lang="en-US" sz="1200" b="1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Stephanie Kashima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Dean of Instruction and Student Success</a:t>
            </a:r>
          </a:p>
          <a:p>
            <a:pPr lvl="0" algn="ctr"/>
            <a:endParaRPr lang="en-US" sz="12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pPr lvl="0"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Pat Fenton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VP of Administrative Services </a:t>
            </a:r>
          </a:p>
          <a:p>
            <a:pPr lvl="0" algn="ctr"/>
            <a:endParaRPr lang="en-US" sz="1200" dirty="0" smtClean="0">
              <a:latin typeface="Century Gothic" pitchFamily="34" charset="0"/>
            </a:endParaRPr>
          </a:p>
          <a:p>
            <a:pPr lvl="0" algn="ctr"/>
            <a:r>
              <a:rPr lang="en-US" sz="1200" b="1" dirty="0" smtClean="0">
                <a:solidFill>
                  <a:schemeClr val="accent1"/>
                </a:solidFill>
                <a:latin typeface="Century Gothic" pitchFamily="34" charset="0"/>
              </a:rPr>
              <a:t>Matthew Diamond</a:t>
            </a:r>
          </a:p>
          <a:p>
            <a:pPr lvl="0" algn="ctr"/>
            <a:r>
              <a:rPr lang="en-US" sz="1200" dirty="0" smtClean="0">
                <a:latin typeface="Century Gothic" pitchFamily="34" charset="0"/>
              </a:rPr>
              <a:t>Business Division Intern</a:t>
            </a:r>
          </a:p>
          <a:p>
            <a:pPr lvl="0" algn="ctr"/>
            <a:endParaRPr lang="en-US" sz="1200" dirty="0" smtClean="0">
              <a:latin typeface="Century Gothic" pitchFamily="34" charset="0"/>
            </a:endParaRPr>
          </a:p>
          <a:p>
            <a:pPr lvl="0" algn="ctr"/>
            <a:endParaRPr lang="en-US" sz="1200" b="1" dirty="0" smtClean="0">
              <a:latin typeface="Century Gothic" pitchFamily="34" charset="0"/>
            </a:endParaRPr>
          </a:p>
        </p:txBody>
      </p:sp>
      <p:pic>
        <p:nvPicPr>
          <p:cNvPr id="8" name="Picture 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7D2D"/>
              </a:clrFrom>
              <a:clrTo>
                <a:srgbClr val="007D2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2529</TotalTime>
  <Words>902</Words>
  <Application>Microsoft Office PowerPoint</Application>
  <PresentationFormat>On-screen Show (4:3)</PresentationFormat>
  <Paragraphs>213</Paragraphs>
  <Slides>24</Slides>
  <Notes>24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Module</vt:lpstr>
      <vt:lpstr>ACCREDITATION AND INTEGRATED PLANNING</vt:lpstr>
      <vt:lpstr>Accreditation</vt:lpstr>
      <vt:lpstr>Vikings Advance!</vt:lpstr>
      <vt:lpstr>News Flash!</vt:lpstr>
      <vt:lpstr>Accreditation  Path to ensure success!</vt:lpstr>
      <vt:lpstr>Accreditation  Path to ensure success!</vt:lpstr>
      <vt:lpstr>Steering Committee Fall 2013 Focus</vt:lpstr>
      <vt:lpstr>College Community Fall 2013 Focus</vt:lpstr>
      <vt:lpstr>College Community Fall 2013 Focus</vt:lpstr>
      <vt:lpstr>Spring 2014 Focus </vt:lpstr>
      <vt:lpstr>The Accreditation Perspective  on Integrated Planning</vt:lpstr>
      <vt:lpstr>Integrated  Planning</vt:lpstr>
      <vt:lpstr>Integrated Planning:  2012-2013 to 2013-2014 </vt:lpstr>
      <vt:lpstr>Integrated Planning:  2012-2013 to 2013-2014</vt:lpstr>
      <vt:lpstr>Integrated Planning:  2012-2013 to 2013-2014</vt:lpstr>
      <vt:lpstr>SLOs &amp; A: Keep on Keepin’ on!</vt:lpstr>
      <vt:lpstr>Program Review: Progress and Next Steps</vt:lpstr>
      <vt:lpstr>Resource Allocation: Progress and Next Steps</vt:lpstr>
      <vt:lpstr>Getting Into the WVC Integrated Planning Orbit   This is what we had:</vt:lpstr>
      <vt:lpstr>Getting Into the WVC Integrated Planning Orbit   This is where we are now:</vt:lpstr>
      <vt:lpstr>Preview: Master Instructional Program Review and SLO Assessment Schedule</vt:lpstr>
      <vt:lpstr>Preview: Master Non-Instructional Program Review and SLO Assessment Schedule</vt:lpstr>
      <vt:lpstr>Integrated Planning: Looking Ahead 2013-14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Wayne</dc:creator>
  <cp:lastModifiedBy>Lisa Kalenda</cp:lastModifiedBy>
  <cp:revision>155</cp:revision>
  <cp:lastPrinted>2013-08-14T15:46:51Z</cp:lastPrinted>
  <dcterms:created xsi:type="dcterms:W3CDTF">2010-12-07T03:43:33Z</dcterms:created>
  <dcterms:modified xsi:type="dcterms:W3CDTF">2014-01-05T03:22:25Z</dcterms:modified>
</cp:coreProperties>
</file>