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89" r:id="rId1"/>
  </p:sldMasterIdLst>
  <p:notesMasterIdLst>
    <p:notesMasterId r:id="rId33"/>
  </p:notesMasterIdLst>
  <p:handoutMasterIdLst>
    <p:handoutMasterId r:id="rId34"/>
  </p:handoutMasterIdLst>
  <p:sldIdLst>
    <p:sldId id="263" r:id="rId2"/>
    <p:sldId id="289" r:id="rId3"/>
    <p:sldId id="286" r:id="rId4"/>
    <p:sldId id="298" r:id="rId5"/>
    <p:sldId id="283" r:id="rId6"/>
    <p:sldId id="287" r:id="rId7"/>
    <p:sldId id="264" r:id="rId8"/>
    <p:sldId id="278" r:id="rId9"/>
    <p:sldId id="279" r:id="rId10"/>
    <p:sldId id="297" r:id="rId11"/>
    <p:sldId id="288" r:id="rId12"/>
    <p:sldId id="306" r:id="rId13"/>
    <p:sldId id="284" r:id="rId14"/>
    <p:sldId id="302" r:id="rId15"/>
    <p:sldId id="276" r:id="rId16"/>
    <p:sldId id="277" r:id="rId17"/>
    <p:sldId id="296" r:id="rId18"/>
    <p:sldId id="275" r:id="rId19"/>
    <p:sldId id="303" r:id="rId20"/>
    <p:sldId id="269" r:id="rId21"/>
    <p:sldId id="301" r:id="rId22"/>
    <p:sldId id="299" r:id="rId23"/>
    <p:sldId id="290" r:id="rId24"/>
    <p:sldId id="295" r:id="rId25"/>
    <p:sldId id="292" r:id="rId26"/>
    <p:sldId id="293" r:id="rId27"/>
    <p:sldId id="294" r:id="rId28"/>
    <p:sldId id="305" r:id="rId29"/>
    <p:sldId id="259" r:id="rId30"/>
    <p:sldId id="307" r:id="rId31"/>
    <p:sldId id="308"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44" autoAdjust="0"/>
  </p:normalViewPr>
  <p:slideViewPr>
    <p:cSldViewPr>
      <p:cViewPr varScale="1">
        <p:scale>
          <a:sx n="84" d="100"/>
          <a:sy n="84" d="100"/>
        </p:scale>
        <p:origin x="-918" y="-78"/>
      </p:cViewPr>
      <p:guideLst>
        <p:guide orient="horz" pos="2160"/>
        <p:guide pos="2880"/>
      </p:guideLst>
    </p:cSldViewPr>
  </p:slideViewPr>
  <p:outlineViewPr>
    <p:cViewPr>
      <p:scale>
        <a:sx n="33" d="100"/>
        <a:sy n="33" d="100"/>
      </p:scale>
      <p:origin x="0" y="28464"/>
    </p:cViewPr>
  </p:outlineViewPr>
  <p:notesTextViewPr>
    <p:cViewPr>
      <p:scale>
        <a:sx n="100" d="100"/>
        <a:sy n="100" d="100"/>
      </p:scale>
      <p:origin x="0" y="0"/>
    </p:cViewPr>
  </p:notesTextViewPr>
  <p:sorterViewPr>
    <p:cViewPr>
      <p:scale>
        <a:sx n="66" d="100"/>
        <a:sy n="66" d="100"/>
      </p:scale>
      <p:origin x="0" y="11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128"/>
                <a:cs typeface="ＭＳ Ｐゴシック" charset="-128"/>
              </a:defRPr>
            </a:lvl1pPr>
          </a:lstStyle>
          <a:p>
            <a:pPr>
              <a:defRPr/>
            </a:pPr>
            <a:endParaRPr lang="en-US"/>
          </a:p>
        </p:txBody>
      </p:sp>
      <p:sp>
        <p:nvSpPr>
          <p:cNvPr id="102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128"/>
                <a:cs typeface="ＭＳ Ｐゴシック" charset="-128"/>
              </a:defRPr>
            </a:lvl1pPr>
          </a:lstStyle>
          <a:p>
            <a:pPr>
              <a:defRPr/>
            </a:pPr>
            <a:endParaRPr lang="en-US"/>
          </a:p>
        </p:txBody>
      </p:sp>
      <p:sp>
        <p:nvSpPr>
          <p:cNvPr id="102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128"/>
                <a:cs typeface="ＭＳ Ｐゴシック" charset="-128"/>
              </a:defRPr>
            </a:lvl1pPr>
          </a:lstStyle>
          <a:p>
            <a:pPr>
              <a:defRPr/>
            </a:pPr>
            <a:endParaRPr lang="en-US"/>
          </a:p>
        </p:txBody>
      </p:sp>
      <p:sp>
        <p:nvSpPr>
          <p:cNvPr id="102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FBA64CE2-A7C2-F147-8894-A0131F87AB8E}" type="slidenum">
              <a:rPr lang="en-US"/>
              <a:pPr>
                <a:defRPr/>
              </a:pPr>
              <a:t>‹#›</a:t>
            </a:fld>
            <a:endParaRPr lang="en-US"/>
          </a:p>
        </p:txBody>
      </p:sp>
    </p:spTree>
    <p:extLst>
      <p:ext uri="{BB962C8B-B14F-4D97-AF65-F5344CB8AC3E}">
        <p14:creationId xmlns:p14="http://schemas.microsoft.com/office/powerpoint/2010/main" val="143076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128"/>
                <a:cs typeface="ＭＳ Ｐゴシック" charset="-128"/>
              </a:defRPr>
            </a:lvl1pPr>
          </a:lstStyle>
          <a:p>
            <a:pPr>
              <a:defRPr/>
            </a:pPr>
            <a:endParaRPr lang="en-US"/>
          </a:p>
        </p:txBody>
      </p:sp>
      <p:sp>
        <p:nvSpPr>
          <p:cNvPr id="2048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128"/>
                <a:cs typeface="ＭＳ Ｐゴシック" charset="-128"/>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128"/>
                <a:cs typeface="ＭＳ Ｐゴシック" charset="-128"/>
              </a:defRPr>
            </a:lvl1pPr>
          </a:lstStyle>
          <a:p>
            <a:pPr>
              <a:defRPr/>
            </a:pPr>
            <a:endParaRPr lang="en-US"/>
          </a:p>
        </p:txBody>
      </p:sp>
      <p:sp>
        <p:nvSpPr>
          <p:cNvPr id="2048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0CBB7676-8B6C-5547-A303-6D137AE703D3}" type="slidenum">
              <a:rPr lang="en-US"/>
              <a:pPr>
                <a:defRPr/>
              </a:pPr>
              <a:t>‹#›</a:t>
            </a:fld>
            <a:endParaRPr lang="en-US"/>
          </a:p>
        </p:txBody>
      </p:sp>
    </p:spTree>
    <p:extLst>
      <p:ext uri="{BB962C8B-B14F-4D97-AF65-F5344CB8AC3E}">
        <p14:creationId xmlns:p14="http://schemas.microsoft.com/office/powerpoint/2010/main" val="31430170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3" charset="0"/>
        <a:ea typeface="ＭＳ Ｐゴシック" pitchFamily="33" charset="-128"/>
        <a:cs typeface="ＭＳ Ｐゴシック" pitchFamily="33" charset="-128"/>
      </a:defRPr>
    </a:lvl1pPr>
    <a:lvl2pPr marL="457200" algn="l" rtl="0" eaLnBrk="0" fontAlgn="base" hangingPunct="0">
      <a:spcBef>
        <a:spcPct val="30000"/>
      </a:spcBef>
      <a:spcAft>
        <a:spcPct val="0"/>
      </a:spcAft>
      <a:defRPr sz="1200" kern="1200">
        <a:solidFill>
          <a:schemeClr val="tx1"/>
        </a:solidFill>
        <a:latin typeface="Arial" pitchFamily="33" charset="0"/>
        <a:ea typeface="ＭＳ Ｐゴシック" pitchFamily="33" charset="-128"/>
        <a:cs typeface="+mn-cs"/>
      </a:defRPr>
    </a:lvl2pPr>
    <a:lvl3pPr marL="914400" algn="l" rtl="0" eaLnBrk="0" fontAlgn="base" hangingPunct="0">
      <a:spcBef>
        <a:spcPct val="30000"/>
      </a:spcBef>
      <a:spcAft>
        <a:spcPct val="0"/>
      </a:spcAft>
      <a:defRPr sz="1200" kern="1200">
        <a:solidFill>
          <a:schemeClr val="tx1"/>
        </a:solidFill>
        <a:latin typeface="Arial" pitchFamily="33" charset="0"/>
        <a:ea typeface="ＭＳ Ｐゴシック" pitchFamily="33" charset="-128"/>
        <a:cs typeface="+mn-cs"/>
      </a:defRPr>
    </a:lvl3pPr>
    <a:lvl4pPr marL="1371600" algn="l" rtl="0" eaLnBrk="0" fontAlgn="base" hangingPunct="0">
      <a:spcBef>
        <a:spcPct val="30000"/>
      </a:spcBef>
      <a:spcAft>
        <a:spcPct val="0"/>
      </a:spcAft>
      <a:defRPr sz="1200" kern="1200">
        <a:solidFill>
          <a:schemeClr val="tx1"/>
        </a:solidFill>
        <a:latin typeface="Arial" pitchFamily="33" charset="0"/>
        <a:ea typeface="ＭＳ Ｐゴシック" pitchFamily="33" charset="-128"/>
        <a:cs typeface="+mn-cs"/>
      </a:defRPr>
    </a:lvl4pPr>
    <a:lvl5pPr marL="1828800" algn="l" rtl="0" eaLnBrk="0" fontAlgn="base" hangingPunct="0">
      <a:spcBef>
        <a:spcPct val="30000"/>
      </a:spcBef>
      <a:spcAft>
        <a:spcPct val="0"/>
      </a:spcAft>
      <a:defRPr sz="1200" kern="1200">
        <a:solidFill>
          <a:schemeClr val="tx1"/>
        </a:solidFill>
        <a:latin typeface="Arial" pitchFamily="33" charset="0"/>
        <a:ea typeface="ＭＳ Ｐゴシック" pitchFamily="3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a typeface="ＭＳ Ｐゴシック" charset="0"/>
              <a:cs typeface="ＭＳ Ｐゴシック" charset="0"/>
            </a:endParaRP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17F9FB4-4886-994A-BF0A-773E57F57720}" type="slidenum">
              <a:rPr lang="en-US" sz="1200"/>
              <a:pPr/>
              <a:t>18</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solidFill>
                  <a:srgbClr val="D1EAEE"/>
                </a:solidFill>
              </a:defRPr>
            </a:lvl1pPr>
          </a:lstStyle>
          <a:p>
            <a:pPr>
              <a:defRPr/>
            </a:pPr>
            <a:fld id="{A6F5F9AB-31DC-0148-B50D-401408087D03}" type="slidenum">
              <a:rPr lang="en-US"/>
              <a:pPr>
                <a:defRPr/>
              </a:pPr>
              <a:t>‹#›</a:t>
            </a:fld>
            <a:endParaRPr lang="en-US"/>
          </a:p>
        </p:txBody>
      </p:sp>
    </p:spTree>
    <p:extLst>
      <p:ext uri="{BB962C8B-B14F-4D97-AF65-F5344CB8AC3E}">
        <p14:creationId xmlns:p14="http://schemas.microsoft.com/office/powerpoint/2010/main" val="422194022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84379239-7150-474E-8F05-9D9344F2228B}" type="slidenum">
              <a:rPr lang="en-US"/>
              <a:pPr>
                <a:defRPr/>
              </a:pPr>
              <a:t>‹#›</a:t>
            </a:fld>
            <a:endParaRPr lang="en-US"/>
          </a:p>
        </p:txBody>
      </p:sp>
    </p:spTree>
    <p:extLst>
      <p:ext uri="{BB962C8B-B14F-4D97-AF65-F5344CB8AC3E}">
        <p14:creationId xmlns:p14="http://schemas.microsoft.com/office/powerpoint/2010/main" val="3784781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D1EAEE"/>
                </a:solidFill>
              </a:defRPr>
            </a:lvl1pPr>
          </a:lstStyle>
          <a:p>
            <a:pPr>
              <a:defRPr/>
            </a:pPr>
            <a:fld id="{71B9D3F1-0DF0-6349-A05E-6C6974852230}" type="slidenum">
              <a:rPr lang="en-US"/>
              <a:pPr>
                <a:defRPr/>
              </a:pPr>
              <a:t>‹#›</a:t>
            </a:fld>
            <a:endParaRPr lang="en-US"/>
          </a:p>
        </p:txBody>
      </p:sp>
    </p:spTree>
    <p:extLst>
      <p:ext uri="{BB962C8B-B14F-4D97-AF65-F5344CB8AC3E}">
        <p14:creationId xmlns:p14="http://schemas.microsoft.com/office/powerpoint/2010/main" val="129316142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F744E146-B9C5-A34A-AE5B-4A71939B39D7}" type="slidenum">
              <a:rPr lang="en-US"/>
              <a:pPr>
                <a:defRPr/>
              </a:pPr>
              <a:t>‹#›</a:t>
            </a:fld>
            <a:endParaRPr lang="en-US"/>
          </a:p>
        </p:txBody>
      </p:sp>
    </p:spTree>
    <p:extLst>
      <p:ext uri="{BB962C8B-B14F-4D97-AF65-F5344CB8AC3E}">
        <p14:creationId xmlns:p14="http://schemas.microsoft.com/office/powerpoint/2010/main" val="243477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4852E8D1-CE0B-7A4C-ACEE-B79968997AFD}" type="slidenum">
              <a:rPr lang="en-US"/>
              <a:pPr>
                <a:defRPr/>
              </a:pPr>
              <a:t>‹#›</a:t>
            </a:fld>
            <a:endParaRPr lang="en-US"/>
          </a:p>
        </p:txBody>
      </p:sp>
    </p:spTree>
    <p:extLst>
      <p:ext uri="{BB962C8B-B14F-4D97-AF65-F5344CB8AC3E}">
        <p14:creationId xmlns:p14="http://schemas.microsoft.com/office/powerpoint/2010/main" val="2057540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034986DC-59B2-3E41-8388-866CBA8A049D}" type="slidenum">
              <a:rPr lang="en-US"/>
              <a:pPr>
                <a:defRPr/>
              </a:pPr>
              <a:t>‹#›</a:t>
            </a:fld>
            <a:endParaRPr lang="en-US"/>
          </a:p>
        </p:txBody>
      </p:sp>
    </p:spTree>
    <p:extLst>
      <p:ext uri="{BB962C8B-B14F-4D97-AF65-F5344CB8AC3E}">
        <p14:creationId xmlns:p14="http://schemas.microsoft.com/office/powerpoint/2010/main" val="912153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2C5642CE-C841-C546-BAA0-F12A23C3B1B7}" type="slidenum">
              <a:rPr lang="en-US"/>
              <a:pPr>
                <a:defRPr/>
              </a:pPr>
              <a:t>‹#›</a:t>
            </a:fld>
            <a:endParaRPr lang="en-US"/>
          </a:p>
        </p:txBody>
      </p:sp>
    </p:spTree>
    <p:extLst>
      <p:ext uri="{BB962C8B-B14F-4D97-AF65-F5344CB8AC3E}">
        <p14:creationId xmlns:p14="http://schemas.microsoft.com/office/powerpoint/2010/main" val="4244503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40824D7F-047F-5449-A289-30A438136207}" type="slidenum">
              <a:rPr lang="en-US"/>
              <a:pPr>
                <a:defRPr/>
              </a:pPr>
              <a:t>‹#›</a:t>
            </a:fld>
            <a:endParaRPr lang="en-US"/>
          </a:p>
        </p:txBody>
      </p:sp>
    </p:spTree>
    <p:extLst>
      <p:ext uri="{BB962C8B-B14F-4D97-AF65-F5344CB8AC3E}">
        <p14:creationId xmlns:p14="http://schemas.microsoft.com/office/powerpoint/2010/main" val="144471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76EC169-4D5B-3849-A6FC-9725193ED76A}" type="slidenum">
              <a:rPr lang="en-US"/>
              <a:pPr>
                <a:defRPr/>
              </a:pPr>
              <a:t>‹#›</a:t>
            </a:fld>
            <a:endParaRPr lang="en-US"/>
          </a:p>
        </p:txBody>
      </p:sp>
    </p:spTree>
    <p:extLst>
      <p:ext uri="{BB962C8B-B14F-4D97-AF65-F5344CB8AC3E}">
        <p14:creationId xmlns:p14="http://schemas.microsoft.com/office/powerpoint/2010/main" val="1762198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EB1F04D-6B15-0142-863C-9CA275540A66}" type="slidenum">
              <a:rPr lang="en-US"/>
              <a:pPr>
                <a:defRPr/>
              </a:pPr>
              <a:t>‹#›</a:t>
            </a:fld>
            <a:endParaRPr lang="en-US"/>
          </a:p>
        </p:txBody>
      </p:sp>
    </p:spTree>
    <p:extLst>
      <p:ext uri="{BB962C8B-B14F-4D97-AF65-F5344CB8AC3E}">
        <p14:creationId xmlns:p14="http://schemas.microsoft.com/office/powerpoint/2010/main" val="4226730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F03DB97-2FE0-A64B-9269-4D1433174914}" type="slidenum">
              <a:rPr lang="en-US"/>
              <a:pPr>
                <a:defRPr/>
              </a:pPr>
              <a:t>‹#›</a:t>
            </a:fld>
            <a:endParaRPr lang="en-US"/>
          </a:p>
        </p:txBody>
      </p:sp>
    </p:spTree>
    <p:extLst>
      <p:ext uri="{BB962C8B-B14F-4D97-AF65-F5344CB8AC3E}">
        <p14:creationId xmlns:p14="http://schemas.microsoft.com/office/powerpoint/2010/main" val="976768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ea typeface="ＭＳ Ｐゴシック" charset="-128"/>
                <a:cs typeface="ＭＳ Ｐゴシック" charset="-128"/>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ea typeface="ＭＳ Ｐゴシック" charset="-128"/>
                <a:cs typeface="ＭＳ Ｐゴシック" charset="-128"/>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D748F7D5-9E05-B84F-B436-ECECF70D5823}"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ea typeface="ＭＳ Ｐゴシック" charset="-128"/>
                <a:cs typeface="ＭＳ Ｐゴシック" charset="-128"/>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ea typeface="ＭＳ Ｐゴシック" charset="-128"/>
                <a:cs typeface="ＭＳ Ｐゴシック" charset="-128"/>
              </a:endParaRPr>
            </a:p>
          </p:txBody>
        </p:sp>
      </p:grpSp>
    </p:spTree>
  </p:cSld>
  <p:clrMap bg1="lt1" tx1="dk1" bg2="lt2" tx2="dk2" accent1="accent1" accent2="accent2" accent3="accent3" accent4="accent4" accent5="accent5" accent6="accent6" hlink="hlink" folHlink="folHlink"/>
  <p:sldLayoutIdLst>
    <p:sldLayoutId id="2147483754" r:id="rId1"/>
    <p:sldLayoutId id="2147483746" r:id="rId2"/>
    <p:sldLayoutId id="2147483755" r:id="rId3"/>
    <p:sldLayoutId id="2147483747" r:id="rId4"/>
    <p:sldLayoutId id="2147483748" r:id="rId5"/>
    <p:sldLayoutId id="2147483749" r:id="rId6"/>
    <p:sldLayoutId id="2147483750" r:id="rId7"/>
    <p:sldLayoutId id="2147483751" r:id="rId8"/>
    <p:sldLayoutId id="2147483756" r:id="rId9"/>
    <p:sldLayoutId id="2147483752" r:id="rId10"/>
    <p:sldLayoutId id="2147483753" r:id="rId11"/>
  </p:sldLayoutIdLst>
  <p:hf hdr="0" ftr="0" dt="0"/>
  <p:txStyles>
    <p:titleStyle>
      <a:lvl1pPr algn="l" rtl="0" eaLnBrk="0" fontAlgn="base" hangingPunct="0">
        <a:spcBef>
          <a:spcPct val="0"/>
        </a:spcBef>
        <a:spcAft>
          <a:spcPct val="0"/>
        </a:spcAft>
        <a:defRPr sz="5000" kern="1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5000">
          <a:solidFill>
            <a:schemeClr val="tx2"/>
          </a:solidFill>
          <a:latin typeface="Calibri" charset="0"/>
          <a:ea typeface="ＭＳ Ｐゴシック" charset="-128"/>
          <a:cs typeface="ＭＳ Ｐゴシック" charset="-128"/>
        </a:defRPr>
      </a:lvl2pPr>
      <a:lvl3pPr algn="l" rtl="0" eaLnBrk="0" fontAlgn="base" hangingPunct="0">
        <a:spcBef>
          <a:spcPct val="0"/>
        </a:spcBef>
        <a:spcAft>
          <a:spcPct val="0"/>
        </a:spcAft>
        <a:defRPr sz="5000">
          <a:solidFill>
            <a:schemeClr val="tx2"/>
          </a:solidFill>
          <a:latin typeface="Calibri" charset="0"/>
          <a:ea typeface="ＭＳ Ｐゴシック" charset="-128"/>
          <a:cs typeface="ＭＳ Ｐゴシック" charset="-128"/>
        </a:defRPr>
      </a:lvl3pPr>
      <a:lvl4pPr algn="l" rtl="0" eaLnBrk="0" fontAlgn="base" hangingPunct="0">
        <a:spcBef>
          <a:spcPct val="0"/>
        </a:spcBef>
        <a:spcAft>
          <a:spcPct val="0"/>
        </a:spcAft>
        <a:defRPr sz="5000">
          <a:solidFill>
            <a:schemeClr val="tx2"/>
          </a:solidFill>
          <a:latin typeface="Calibri" charset="0"/>
          <a:ea typeface="ＭＳ Ｐゴシック" charset="-128"/>
          <a:cs typeface="ＭＳ Ｐゴシック" charset="-128"/>
        </a:defRPr>
      </a:lvl4pPr>
      <a:lvl5pPr algn="l" rtl="0" eaLnBrk="0" fontAlgn="base" hangingPunct="0">
        <a:spcBef>
          <a:spcPct val="0"/>
        </a:spcBef>
        <a:spcAft>
          <a:spcPct val="0"/>
        </a:spcAft>
        <a:defRPr sz="5000">
          <a:solidFill>
            <a:schemeClr val="tx2"/>
          </a:solidFill>
          <a:latin typeface="Calibri" charset="0"/>
          <a:ea typeface="ＭＳ Ｐゴシック" charset="-128"/>
          <a:cs typeface="ＭＳ Ｐゴシック" charset="-128"/>
        </a:defRPr>
      </a:lvl5pPr>
      <a:lvl6pPr marL="457200" algn="l" rtl="0" fontAlgn="base">
        <a:spcBef>
          <a:spcPct val="0"/>
        </a:spcBef>
        <a:spcAft>
          <a:spcPct val="0"/>
        </a:spcAft>
        <a:defRPr sz="5000">
          <a:solidFill>
            <a:schemeClr val="tx2"/>
          </a:solidFill>
          <a:latin typeface="Calibri" charset="0"/>
          <a:ea typeface="ＭＳ Ｐゴシック" charset="-128"/>
          <a:cs typeface="ＭＳ Ｐゴシック" charset="-128"/>
        </a:defRPr>
      </a:lvl6pPr>
      <a:lvl7pPr marL="914400" algn="l" rtl="0" fontAlgn="base">
        <a:spcBef>
          <a:spcPct val="0"/>
        </a:spcBef>
        <a:spcAft>
          <a:spcPct val="0"/>
        </a:spcAft>
        <a:defRPr sz="5000">
          <a:solidFill>
            <a:schemeClr val="tx2"/>
          </a:solidFill>
          <a:latin typeface="Calibri" charset="0"/>
          <a:ea typeface="ＭＳ Ｐゴシック" charset="-128"/>
          <a:cs typeface="ＭＳ Ｐゴシック" charset="-128"/>
        </a:defRPr>
      </a:lvl7pPr>
      <a:lvl8pPr marL="1371600" algn="l" rtl="0" fontAlgn="base">
        <a:spcBef>
          <a:spcPct val="0"/>
        </a:spcBef>
        <a:spcAft>
          <a:spcPct val="0"/>
        </a:spcAft>
        <a:defRPr sz="5000">
          <a:solidFill>
            <a:schemeClr val="tx2"/>
          </a:solidFill>
          <a:latin typeface="Calibri" charset="0"/>
          <a:ea typeface="ＭＳ Ｐゴシック" charset="-128"/>
          <a:cs typeface="ＭＳ Ｐゴシック" charset="-128"/>
        </a:defRPr>
      </a:lvl8pPr>
      <a:lvl9pPr marL="1828800" algn="l" rtl="0" fontAlgn="base">
        <a:spcBef>
          <a:spcPct val="0"/>
        </a:spcBef>
        <a:spcAft>
          <a:spcPct val="0"/>
        </a:spcAft>
        <a:defRPr sz="5000">
          <a:solidFill>
            <a:schemeClr val="tx2"/>
          </a:solidFill>
          <a:latin typeface="Calibri" charset="0"/>
          <a:ea typeface="ＭＳ Ｐゴシック" charset="-128"/>
          <a:cs typeface="ＭＳ Ｐゴシック" charset="-128"/>
        </a:defRPr>
      </a:lvl9pPr>
    </p:titleStyle>
    <p:body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128"/>
          <a:cs typeface="ＭＳ Ｐゴシック" charset="-128"/>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128"/>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128"/>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128"/>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westvalley.ed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ctrTitle"/>
          </p:nvPr>
        </p:nvSpPr>
        <p:spPr>
          <a:xfrm>
            <a:off x="685800" y="2286000"/>
            <a:ext cx="7772400" cy="1371600"/>
          </a:xfrm>
          <a:ln>
            <a:miter lim="800000"/>
            <a:headEnd/>
            <a:tailEnd/>
          </a:ln>
          <a:extLst/>
        </p:spPr>
        <p:txBody>
          <a:bodyPr>
            <a:normAutofit fontScale="90000"/>
          </a:bodyPr>
          <a:lstStyle/>
          <a:p>
            <a:pPr algn="ctr" eaLnBrk="1" fontAlgn="auto" hangingPunct="1">
              <a:spcAft>
                <a:spcPts val="0"/>
              </a:spcAft>
              <a:defRPr/>
            </a:pPr>
            <a:r>
              <a:rPr lang="en-US" dirty="0"/>
              <a:t>Instructional Technology Strategy</a:t>
            </a:r>
          </a:p>
        </p:txBody>
      </p:sp>
      <p:sp>
        <p:nvSpPr>
          <p:cNvPr id="15362" name="Rectangle 3"/>
          <p:cNvSpPr>
            <a:spLocks noGrp="1" noChangeArrowheads="1"/>
          </p:cNvSpPr>
          <p:nvPr>
            <p:ph type="subTitle" idx="1"/>
          </p:nvPr>
        </p:nvSpPr>
        <p:spPr>
          <a:xfrm>
            <a:off x="685800" y="3962400"/>
            <a:ext cx="7854950" cy="1752600"/>
          </a:xfrm>
        </p:spPr>
        <p:txBody>
          <a:bodyPr/>
          <a:lstStyle/>
          <a:p>
            <a:pPr marR="0" algn="ctr" eaLnBrk="1" hangingPunct="1"/>
            <a:r>
              <a:rPr lang="en-US" dirty="0">
                <a:latin typeface="Constantia" charset="0"/>
                <a:ea typeface="ＭＳ Ｐゴシック" charset="0"/>
                <a:cs typeface="ＭＳ Ｐゴシック" charset="0"/>
              </a:rPr>
              <a:t>West Valley College</a:t>
            </a:r>
          </a:p>
          <a:p>
            <a:pPr marR="0" algn="ctr" eaLnBrk="1" hangingPunct="1"/>
            <a:r>
              <a:rPr lang="en-US" dirty="0">
                <a:latin typeface="Constantia" charset="0"/>
                <a:ea typeface="ＭＳ Ｐゴシック" charset="0"/>
                <a:cs typeface="ＭＳ Ｐゴシック" charset="0"/>
              </a:rPr>
              <a:t>Technology Advisory Committee</a:t>
            </a:r>
          </a:p>
          <a:p>
            <a:pPr marR="0" algn="ctr" eaLnBrk="1" hangingPunct="1"/>
            <a:r>
              <a:rPr lang="en-US" dirty="0">
                <a:latin typeface="Constantia" charset="0"/>
                <a:ea typeface="ＭＳ Ｐゴシック" charset="0"/>
                <a:cs typeface="ＭＳ Ｐゴシック" charset="0"/>
              </a:rPr>
              <a:t>Revision </a:t>
            </a:r>
            <a:r>
              <a:rPr lang="en-US" dirty="0" smtClean="0">
                <a:latin typeface="Constantia" charset="0"/>
                <a:ea typeface="ＭＳ Ｐゴシック" charset="0"/>
                <a:cs typeface="ＭＳ Ｐゴシック" charset="0"/>
              </a:rPr>
              <a:t>May, </a:t>
            </a:r>
            <a:r>
              <a:rPr lang="en-US" dirty="0">
                <a:latin typeface="Constantia" charset="0"/>
                <a:ea typeface="ＭＳ Ｐゴシック" charset="0"/>
                <a:cs typeface="ＭＳ Ｐゴシック" charset="0"/>
              </a:rPr>
              <a:t>2011</a:t>
            </a:r>
          </a:p>
        </p:txBody>
      </p:sp>
      <p:sp>
        <p:nvSpPr>
          <p:cNvPr id="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0C36857-07A1-944C-95DB-63D053E2AFCD}" type="slidenum">
              <a:rPr lang="en-US" sz="1200">
                <a:solidFill>
                  <a:srgbClr val="D1EAEE"/>
                </a:solidFill>
              </a:rPr>
              <a:pPr/>
              <a:t>0</a:t>
            </a:fld>
            <a:endParaRPr lang="en-US" sz="1200">
              <a:solidFill>
                <a:srgbClr val="D1EAEE"/>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Contents</a:t>
            </a:r>
          </a:p>
        </p:txBody>
      </p:sp>
      <p:sp>
        <p:nvSpPr>
          <p:cNvPr id="16386" name="Content Placeholder 2"/>
          <p:cNvSpPr>
            <a:spLocks noGrp="1"/>
          </p:cNvSpPr>
          <p:nvPr>
            <p:ph idx="1"/>
          </p:nvPr>
        </p:nvSpPr>
        <p:spPr/>
        <p:txBody>
          <a:bodyPr/>
          <a:lstStyle/>
          <a:p>
            <a:pPr eaLnBrk="1" hangingPunct="1"/>
            <a:r>
              <a:rPr lang="en-US" dirty="0">
                <a:latin typeface="Constantia" charset="0"/>
                <a:ea typeface="ＭＳ Ｐゴシック" charset="0"/>
                <a:cs typeface="ＭＳ Ｐゴシック" charset="0"/>
              </a:rPr>
              <a:t>Operational Challenges</a:t>
            </a:r>
          </a:p>
          <a:p>
            <a:pPr lvl="1" eaLnBrk="1" hangingPunct="1"/>
            <a:r>
              <a:rPr lang="en-US" dirty="0">
                <a:latin typeface="Constantia" charset="0"/>
                <a:ea typeface="ＭＳ Ｐゴシック" charset="0"/>
              </a:rPr>
              <a:t>AV and Instructional Computer Support</a:t>
            </a:r>
          </a:p>
          <a:p>
            <a:pPr eaLnBrk="1" hangingPunct="1"/>
            <a:r>
              <a:rPr lang="en-US" dirty="0" smtClean="0">
                <a:latin typeface="Constantia" charset="0"/>
                <a:ea typeface="ＭＳ Ｐゴシック" charset="0"/>
                <a:cs typeface="ＭＳ Ｐゴシック" charset="0"/>
              </a:rPr>
              <a:t>Instructional </a:t>
            </a:r>
            <a:r>
              <a:rPr lang="en-US" dirty="0">
                <a:latin typeface="Constantia" charset="0"/>
                <a:ea typeface="ＭＳ Ｐゴシック" charset="0"/>
                <a:cs typeface="ＭＳ Ｐゴシック" charset="0"/>
              </a:rPr>
              <a:t>Technology Initiatives</a:t>
            </a:r>
          </a:p>
          <a:p>
            <a:pPr lvl="1" eaLnBrk="1" hangingPunct="1"/>
            <a:r>
              <a:rPr lang="en-US" dirty="0">
                <a:latin typeface="Constantia" charset="0"/>
                <a:ea typeface="ＭＳ Ｐゴシック" charset="0"/>
              </a:rPr>
              <a:t>Three Year Time Horizon</a:t>
            </a:r>
          </a:p>
          <a:p>
            <a:pPr eaLnBrk="1" hangingPunct="1"/>
            <a:r>
              <a:rPr lang="en-US" dirty="0">
                <a:latin typeface="Constantia" charset="0"/>
                <a:ea typeface="ＭＳ Ｐゴシック" charset="0"/>
                <a:cs typeface="ＭＳ Ｐゴシック" charset="0"/>
              </a:rPr>
              <a:t>Appendices</a:t>
            </a:r>
          </a:p>
        </p:txBody>
      </p:sp>
      <p:sp>
        <p:nvSpPr>
          <p:cNvPr id="163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EF4AE9B-DB06-5544-8036-393A2799E64F}" type="slidenum">
              <a:rPr lang="en-US" sz="1200">
                <a:solidFill>
                  <a:srgbClr val="045C75"/>
                </a:solidFill>
              </a:rPr>
              <a:pPr/>
              <a:t>1</a:t>
            </a:fld>
            <a:endParaRPr lang="en-US" sz="1200">
              <a:solidFill>
                <a:srgbClr val="045C75"/>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685800" y="838200"/>
            <a:ext cx="7772400" cy="1193800"/>
          </a:xfrm>
        </p:spPr>
        <p:txBody>
          <a:bodyPr/>
          <a:lstStyle/>
          <a:p>
            <a:pPr eaLnBrk="1" hangingPunct="1"/>
            <a:r>
              <a:rPr lang="en-US" sz="3600">
                <a:latin typeface="Calibri" charset="0"/>
                <a:ea typeface="ＭＳ Ｐゴシック" charset="0"/>
                <a:cs typeface="ＭＳ Ｐゴシック" charset="0"/>
              </a:rPr>
              <a:t>Operational Challenge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Audio Visual Support </a:t>
            </a:r>
          </a:p>
        </p:txBody>
      </p:sp>
      <p:sp>
        <p:nvSpPr>
          <p:cNvPr id="17410" name="Content Placeholder 2"/>
          <p:cNvSpPr>
            <a:spLocks noGrp="1"/>
          </p:cNvSpPr>
          <p:nvPr>
            <p:ph idx="1"/>
          </p:nvPr>
        </p:nvSpPr>
        <p:spPr>
          <a:xfrm>
            <a:off x="609600" y="2057400"/>
            <a:ext cx="8534400" cy="4419600"/>
          </a:xfrm>
        </p:spPr>
        <p:txBody>
          <a:bodyPr/>
          <a:lstStyle/>
          <a:p>
            <a:pPr eaLnBrk="1" hangingPunct="1"/>
            <a:r>
              <a:rPr lang="en-US" sz="2800" dirty="0">
                <a:latin typeface="Constantia" charset="0"/>
                <a:ea typeface="ＭＳ Ｐゴシック" charset="0"/>
                <a:cs typeface="ＭＳ Ｐゴシック" charset="0"/>
              </a:rPr>
              <a:t>Growing Inventory of AV Equipment</a:t>
            </a:r>
          </a:p>
          <a:p>
            <a:pPr lvl="1" eaLnBrk="1" hangingPunct="1"/>
            <a:r>
              <a:rPr lang="en-US" dirty="0">
                <a:latin typeface="Constantia" charset="0"/>
                <a:ea typeface="ＭＳ Ｐゴシック" charset="0"/>
              </a:rPr>
              <a:t>New/Renovated buildings</a:t>
            </a:r>
          </a:p>
          <a:p>
            <a:pPr lvl="2" eaLnBrk="1" hangingPunct="1"/>
            <a:r>
              <a:rPr lang="en-US" sz="2000" dirty="0">
                <a:latin typeface="Constantia" charset="0"/>
                <a:ea typeface="ＭＳ Ｐゴシック" charset="0"/>
              </a:rPr>
              <a:t>e.g. S/M Addition, Fox, S/M </a:t>
            </a:r>
            <a:r>
              <a:rPr lang="en-US" sz="2000" dirty="0" smtClean="0">
                <a:latin typeface="Constantia" charset="0"/>
                <a:ea typeface="ＭＳ Ｐゴシック" charset="0"/>
              </a:rPr>
              <a:t>A</a:t>
            </a:r>
            <a:r>
              <a:rPr lang="en-US" sz="2000" dirty="0">
                <a:latin typeface="Constantia" charset="0"/>
                <a:ea typeface="ＭＳ Ｐゴシック" charset="0"/>
              </a:rPr>
              <a:t>/B/C, Village, etc.</a:t>
            </a:r>
          </a:p>
          <a:p>
            <a:pPr lvl="1" eaLnBrk="1" hangingPunct="1"/>
            <a:r>
              <a:rPr lang="en-US" dirty="0">
                <a:latin typeface="Constantia" charset="0"/>
                <a:ea typeface="ＭＳ Ｐゴシック" charset="0"/>
              </a:rPr>
              <a:t>Classrooms </a:t>
            </a:r>
            <a:r>
              <a:rPr lang="en-US" dirty="0" smtClean="0">
                <a:latin typeface="Constantia" charset="0"/>
                <a:ea typeface="ＭＳ Ｐゴシック" charset="0"/>
              </a:rPr>
              <a:t>Renovations</a:t>
            </a:r>
          </a:p>
          <a:p>
            <a:pPr lvl="1" eaLnBrk="1" hangingPunct="1"/>
            <a:r>
              <a:rPr lang="en-US" dirty="0" smtClean="0">
                <a:latin typeface="Constantia" charset="0"/>
                <a:ea typeface="ＭＳ Ｐゴシック" charset="0"/>
              </a:rPr>
              <a:t>Currently more than 100 Multi-Media Classrooms</a:t>
            </a:r>
            <a:endParaRPr lang="en-US" dirty="0">
              <a:latin typeface="Constantia" charset="0"/>
              <a:ea typeface="ＭＳ Ｐゴシック" charset="0"/>
            </a:endParaRPr>
          </a:p>
          <a:p>
            <a:pPr eaLnBrk="1" hangingPunct="1"/>
            <a:r>
              <a:rPr lang="en-US" sz="2800" dirty="0">
                <a:latin typeface="Constantia" charset="0"/>
                <a:ea typeface="ＭＳ Ｐゴシック" charset="0"/>
                <a:cs typeface="ＭＳ Ｐゴシック" charset="0"/>
              </a:rPr>
              <a:t>Limited Staffing and Supply/Repair </a:t>
            </a:r>
            <a:r>
              <a:rPr lang="en-US" sz="2800" dirty="0" smtClean="0">
                <a:latin typeface="Constantia" charset="0"/>
                <a:ea typeface="ＭＳ Ｐゴシック" charset="0"/>
                <a:cs typeface="ＭＳ Ｐゴシック" charset="0"/>
              </a:rPr>
              <a:t>Funds</a:t>
            </a:r>
            <a:endParaRPr lang="en-US" sz="2800" dirty="0">
              <a:latin typeface="Constantia" charset="0"/>
              <a:ea typeface="ＭＳ Ｐゴシック" charset="0"/>
              <a:cs typeface="ＭＳ Ｐゴシック" charset="0"/>
            </a:endParaRPr>
          </a:p>
          <a:p>
            <a:pPr lvl="1" eaLnBrk="1" hangingPunct="1"/>
            <a:r>
              <a:rPr lang="en-US" dirty="0">
                <a:latin typeface="Constantia" charset="0"/>
                <a:ea typeface="ＭＳ Ｐゴシック" charset="0"/>
              </a:rPr>
              <a:t>Limited Staff – 1.5 FTE + Student Hourly (see appendix)</a:t>
            </a:r>
          </a:p>
          <a:p>
            <a:pPr lvl="1" eaLnBrk="1" hangingPunct="1"/>
            <a:r>
              <a:rPr lang="en-US" dirty="0">
                <a:latin typeface="Constantia" charset="0"/>
                <a:ea typeface="ＭＳ Ｐゴシック" charset="0"/>
              </a:rPr>
              <a:t>Limited Supplies Budget – IELM funding no longer available for bulb replacement, on-going technology/AV upgrades and repairs</a:t>
            </a:r>
          </a:p>
        </p:txBody>
      </p:sp>
      <p:sp>
        <p:nvSpPr>
          <p:cNvPr id="174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9450567-D02A-6B43-95C8-162DEFA208A9}" type="slidenum">
              <a:rPr lang="en-US" sz="1200">
                <a:solidFill>
                  <a:srgbClr val="045C75"/>
                </a:solidFill>
              </a:rPr>
              <a:pPr/>
              <a:t>2</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z="3600">
                <a:latin typeface="Calibri" charset="0"/>
                <a:ea typeface="ＭＳ Ｐゴシック" charset="0"/>
                <a:cs typeface="ＭＳ Ｐゴシック" charset="0"/>
              </a:rPr>
              <a:t>Operational Challenge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Audio Visual Support (con</a:t>
            </a:r>
            <a:r>
              <a:rPr lang="ja-JP" altLang="en-US" sz="3600">
                <a:latin typeface="Calibri" charset="0"/>
                <a:ea typeface="ＭＳ Ｐゴシック" charset="0"/>
                <a:cs typeface="ＭＳ Ｐゴシック" charset="0"/>
              </a:rPr>
              <a:t>’</a:t>
            </a:r>
            <a:r>
              <a:rPr lang="en-US" altLang="ja-JP" sz="3600">
                <a:latin typeface="Calibri" charset="0"/>
                <a:ea typeface="ＭＳ Ｐゴシック" charset="0"/>
                <a:cs typeface="ＭＳ Ｐゴシック" charset="0"/>
              </a:rPr>
              <a:t>t) </a:t>
            </a:r>
            <a:endParaRPr lang="en-US" sz="3600">
              <a:latin typeface="Calibri" charset="0"/>
              <a:ea typeface="ＭＳ Ｐゴシック" charset="0"/>
              <a:cs typeface="ＭＳ Ｐゴシック" charset="0"/>
            </a:endParaRPr>
          </a:p>
        </p:txBody>
      </p:sp>
      <p:sp>
        <p:nvSpPr>
          <p:cNvPr id="18434" name="Content Placeholder 2"/>
          <p:cNvSpPr>
            <a:spLocks noGrp="1"/>
          </p:cNvSpPr>
          <p:nvPr>
            <p:ph idx="1"/>
          </p:nvPr>
        </p:nvSpPr>
        <p:spPr>
          <a:xfrm>
            <a:off x="685800" y="1981200"/>
            <a:ext cx="8077200" cy="3657600"/>
          </a:xfrm>
        </p:spPr>
        <p:txBody>
          <a:bodyPr/>
          <a:lstStyle/>
          <a:p>
            <a:pPr eaLnBrk="1" hangingPunct="1"/>
            <a:r>
              <a:rPr lang="en-US" sz="2800" dirty="0">
                <a:latin typeface="Constantia" charset="0"/>
                <a:ea typeface="ＭＳ Ｐゴシック" charset="0"/>
                <a:cs typeface="ＭＳ Ｐゴシック" charset="0"/>
              </a:rPr>
              <a:t>Strategy</a:t>
            </a:r>
          </a:p>
          <a:p>
            <a:pPr lvl="1" eaLnBrk="1" hangingPunct="1"/>
            <a:r>
              <a:rPr lang="en-US" dirty="0">
                <a:latin typeface="Constantia" charset="0"/>
                <a:ea typeface="ＭＳ Ｐゴシック" charset="0"/>
              </a:rPr>
              <a:t>Standardize </a:t>
            </a:r>
            <a:r>
              <a:rPr lang="en-US" dirty="0" smtClean="0">
                <a:latin typeface="Constantia" charset="0"/>
                <a:ea typeface="ＭＳ Ｐゴシック" charset="0"/>
              </a:rPr>
              <a:t>Vendors/</a:t>
            </a:r>
            <a:r>
              <a:rPr lang="en-US" dirty="0">
                <a:latin typeface="Constantia" charset="0"/>
                <a:ea typeface="ＭＳ Ｐゴシック" charset="0"/>
              </a:rPr>
              <a:t>Models</a:t>
            </a:r>
          </a:p>
          <a:p>
            <a:pPr lvl="1" eaLnBrk="1" hangingPunct="1"/>
            <a:r>
              <a:rPr lang="en-US" dirty="0">
                <a:latin typeface="Constantia" charset="0"/>
                <a:ea typeface="ＭＳ Ｐゴシック" charset="0"/>
              </a:rPr>
              <a:t>Purchase 3 years maintenance on new/renovated building projects for AV &amp; Computer Equipment utilizing Group II Funding</a:t>
            </a:r>
          </a:p>
          <a:p>
            <a:pPr lvl="1" eaLnBrk="1" hangingPunct="1"/>
            <a:r>
              <a:rPr lang="en-US" dirty="0">
                <a:latin typeface="Constantia" charset="0"/>
                <a:ea typeface="ＭＳ Ｐゴシック" charset="0"/>
              </a:rPr>
              <a:t>Continue to pursue funds each year</a:t>
            </a:r>
          </a:p>
          <a:p>
            <a:pPr lvl="2" eaLnBrk="1" hangingPunct="1"/>
            <a:r>
              <a:rPr lang="en-US" sz="2000" dirty="0">
                <a:latin typeface="Constantia" charset="0"/>
                <a:ea typeface="ＭＳ Ｐゴシック" charset="0"/>
              </a:rPr>
              <a:t>Identify Funds for Student </a:t>
            </a:r>
            <a:r>
              <a:rPr lang="en-US" sz="2000" dirty="0" smtClean="0">
                <a:latin typeface="Constantia" charset="0"/>
                <a:ea typeface="ＭＳ Ｐゴシック" charset="0"/>
              </a:rPr>
              <a:t>Workers</a:t>
            </a:r>
            <a:endParaRPr lang="en-US" sz="2000" dirty="0">
              <a:latin typeface="Constantia" charset="0"/>
              <a:ea typeface="ＭＳ Ｐゴシック" charset="0"/>
            </a:endParaRPr>
          </a:p>
          <a:p>
            <a:pPr eaLnBrk="1" hangingPunct="1">
              <a:buFont typeface="Wingdings 2" charset="0"/>
              <a:buNone/>
            </a:pPr>
            <a:endParaRPr lang="en-US" dirty="0">
              <a:latin typeface="Constantia" charset="0"/>
              <a:ea typeface="ＭＳ Ｐゴシック" charset="0"/>
              <a:cs typeface="ＭＳ Ｐゴシック" charset="0"/>
            </a:endParaRPr>
          </a:p>
        </p:txBody>
      </p:sp>
      <p:sp>
        <p:nvSpPr>
          <p:cNvPr id="184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43C5C3E-4E09-E741-B279-988F1D9060E9}" type="slidenum">
              <a:rPr lang="en-US" sz="1200">
                <a:solidFill>
                  <a:srgbClr val="045C75"/>
                </a:solidFill>
              </a:rPr>
              <a:pPr/>
              <a:t>3</a:t>
            </a:fld>
            <a:endParaRPr lang="en-US" sz="1200">
              <a:solidFill>
                <a:srgbClr val="045C75"/>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81000" y="1447800"/>
            <a:ext cx="8077200" cy="762000"/>
          </a:xfrm>
        </p:spPr>
        <p:txBody>
          <a:bodyPr>
            <a:normAutofit fontScale="90000"/>
          </a:bodyPr>
          <a:lstStyle/>
          <a:p>
            <a:pPr eaLnBrk="1" fontAlgn="auto" hangingPunct="1">
              <a:spcAft>
                <a:spcPts val="0"/>
              </a:spcAft>
              <a:defRPr/>
            </a:pPr>
            <a:r>
              <a:rPr lang="en-US" dirty="0" smtClean="0">
                <a:ea typeface="+mj-ea"/>
                <a:cs typeface="+mj-cs"/>
              </a:rPr>
              <a:t>Operational Challenges</a:t>
            </a:r>
            <a:br>
              <a:rPr lang="en-US" dirty="0" smtClean="0">
                <a:ea typeface="+mj-ea"/>
                <a:cs typeface="+mj-cs"/>
              </a:rPr>
            </a:br>
            <a:r>
              <a:rPr lang="en-US" dirty="0" smtClean="0">
                <a:ea typeface="+mj-ea"/>
                <a:cs typeface="+mj-cs"/>
              </a:rPr>
              <a:t>Instructional Computer Support</a:t>
            </a:r>
          </a:p>
        </p:txBody>
      </p:sp>
      <p:sp>
        <p:nvSpPr>
          <p:cNvPr id="19459" name="Content Placeholder 2"/>
          <p:cNvSpPr>
            <a:spLocks noGrp="1"/>
          </p:cNvSpPr>
          <p:nvPr>
            <p:ph idx="1"/>
          </p:nvPr>
        </p:nvSpPr>
        <p:spPr>
          <a:xfrm>
            <a:off x="685800" y="2514600"/>
            <a:ext cx="8153400" cy="3962400"/>
          </a:xfrm>
        </p:spPr>
        <p:txBody>
          <a:bodyPr>
            <a:normAutofit/>
          </a:bodyPr>
          <a:lstStyle/>
          <a:p>
            <a:pPr marL="342900" lvl="1" indent="-342900" eaLnBrk="1" fontAlgn="auto" hangingPunct="1">
              <a:spcAft>
                <a:spcPts val="0"/>
              </a:spcAft>
              <a:buFont typeface="Arial" charset="0"/>
              <a:buChar char="•"/>
              <a:defRPr/>
            </a:pPr>
            <a:r>
              <a:rPr lang="en-US" dirty="0" smtClean="0">
                <a:ea typeface="+mn-ea"/>
                <a:cs typeface="ＭＳ Ｐゴシック" charset="-128"/>
              </a:rPr>
              <a:t>Currently Supporting Approximately 1000 Computers</a:t>
            </a:r>
          </a:p>
          <a:p>
            <a:pPr marL="742950" lvl="2" indent="-342900" eaLnBrk="1" fontAlgn="auto" hangingPunct="1">
              <a:spcAft>
                <a:spcPts val="0"/>
              </a:spcAft>
              <a:buFont typeface="Wingdings 2"/>
              <a:buChar char=""/>
              <a:defRPr/>
            </a:pPr>
            <a:r>
              <a:rPr lang="en-US" dirty="0" smtClean="0">
                <a:ea typeface="+mn-ea"/>
                <a:cs typeface="ＭＳ Ｐゴシック" charset="-128"/>
              </a:rPr>
              <a:t>1.5 FTE supporting ~970 Instructional computers and about about 35 instructional servers</a:t>
            </a:r>
          </a:p>
          <a:p>
            <a:pPr marL="342900" lvl="1" indent="-342900" eaLnBrk="1" fontAlgn="auto" hangingPunct="1">
              <a:spcAft>
                <a:spcPts val="0"/>
              </a:spcAft>
              <a:buFont typeface="Arial" charset="0"/>
              <a:buChar char="•"/>
              <a:defRPr/>
            </a:pPr>
            <a:r>
              <a:rPr lang="en-US" dirty="0" smtClean="0">
                <a:ea typeface="+mn-ea"/>
                <a:cs typeface="ＭＳ Ｐゴシック" charset="-128"/>
              </a:rPr>
              <a:t>Instructional Computers Locations</a:t>
            </a:r>
          </a:p>
          <a:p>
            <a:pPr marL="742950" lvl="2" indent="-342900" eaLnBrk="1" fontAlgn="auto" hangingPunct="1">
              <a:spcAft>
                <a:spcPts val="0"/>
              </a:spcAft>
              <a:buFont typeface="Wingdings 2"/>
              <a:buChar char=""/>
              <a:defRPr/>
            </a:pPr>
            <a:r>
              <a:rPr lang="en-US" dirty="0" smtClean="0">
                <a:ea typeface="+mn-ea"/>
                <a:cs typeface="ＭＳ Ｐゴシック" charset="-128"/>
              </a:rPr>
              <a:t>Computer Classrooms, Labs, and Multimedia Classrooms</a:t>
            </a:r>
          </a:p>
          <a:p>
            <a:pPr marL="742950" lvl="2" indent="-342900" eaLnBrk="1" fontAlgn="auto" hangingPunct="1">
              <a:spcAft>
                <a:spcPts val="0"/>
              </a:spcAft>
              <a:buFont typeface="Wingdings 2"/>
              <a:buChar char=""/>
              <a:defRPr/>
            </a:pPr>
            <a:r>
              <a:rPr lang="en-US" dirty="0" smtClean="0">
                <a:ea typeface="+mn-ea"/>
                <a:cs typeface="ＭＳ Ｐゴシック" charset="-128"/>
              </a:rPr>
              <a:t>Also supporting Student Services student computers</a:t>
            </a:r>
          </a:p>
          <a:p>
            <a:pPr marL="342900" lvl="1" indent="-342900" eaLnBrk="1" fontAlgn="auto" hangingPunct="1">
              <a:spcAft>
                <a:spcPts val="0"/>
              </a:spcAft>
              <a:buFont typeface="Arial" charset="0"/>
              <a:buChar char="•"/>
              <a:defRPr/>
            </a:pPr>
            <a:r>
              <a:rPr lang="en-US" dirty="0" smtClean="0">
                <a:ea typeface="+mn-ea"/>
                <a:cs typeface="ＭＳ Ｐゴシック" charset="-128"/>
              </a:rPr>
              <a:t>On-Going Classroom Computer Replacements</a:t>
            </a:r>
          </a:p>
          <a:p>
            <a:pPr marL="342900" lvl="1" indent="-342900" eaLnBrk="1" fontAlgn="auto" hangingPunct="1">
              <a:spcAft>
                <a:spcPts val="0"/>
              </a:spcAft>
              <a:buFont typeface="Arial" charset="0"/>
              <a:buChar char="•"/>
              <a:defRPr/>
            </a:pPr>
            <a:r>
              <a:rPr lang="en-US" dirty="0" smtClean="0">
                <a:ea typeface="+mn-ea"/>
                <a:cs typeface="ＭＳ Ｐゴシック" charset="-128"/>
              </a:rPr>
              <a:t>On-Going Instructional Software Upgrades</a:t>
            </a:r>
          </a:p>
          <a:p>
            <a:pPr marL="342900" lvl="1" indent="-342900" eaLnBrk="1" fontAlgn="auto" hangingPunct="1">
              <a:spcAft>
                <a:spcPts val="0"/>
              </a:spcAft>
              <a:buFont typeface="Arial" charset="0"/>
              <a:buChar char="•"/>
              <a:defRPr/>
            </a:pPr>
            <a:r>
              <a:rPr lang="en-US" dirty="0" smtClean="0">
                <a:ea typeface="+mn-ea"/>
                <a:cs typeface="ＭＳ Ｐゴシック" charset="-128"/>
              </a:rPr>
              <a:t>New Software Application Requests</a:t>
            </a:r>
          </a:p>
        </p:txBody>
      </p:sp>
      <p:sp>
        <p:nvSpPr>
          <p:cNvPr id="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5116CBE-51AC-524C-A68D-DF8FABFC60C2}" type="slidenum">
              <a:rPr lang="en-US" sz="1200">
                <a:solidFill>
                  <a:srgbClr val="045C75"/>
                </a:solidFill>
              </a:rPr>
              <a:pPr/>
              <a:t>4</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85800" y="228600"/>
            <a:ext cx="8077200" cy="1447800"/>
          </a:xfrm>
        </p:spPr>
        <p:txBody>
          <a:bodyPr/>
          <a:lstStyle/>
          <a:p>
            <a:pPr eaLnBrk="1" hangingPunct="1"/>
            <a:r>
              <a:rPr lang="en-US" sz="3600">
                <a:latin typeface="Calibri" charset="0"/>
                <a:ea typeface="ＭＳ Ｐゴシック" charset="0"/>
                <a:cs typeface="ＭＳ Ｐゴシック" charset="0"/>
              </a:rPr>
              <a:t>Operational Challenges</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Instructional Computing (con</a:t>
            </a:r>
            <a:r>
              <a:rPr lang="ja-JP" altLang="en-US" sz="3600">
                <a:latin typeface="Calibri" charset="0"/>
                <a:ea typeface="ＭＳ Ｐゴシック" charset="0"/>
                <a:cs typeface="ＭＳ Ｐゴシック" charset="0"/>
              </a:rPr>
              <a:t>’</a:t>
            </a:r>
            <a:r>
              <a:rPr lang="en-US" altLang="ja-JP" sz="3600">
                <a:latin typeface="Calibri" charset="0"/>
                <a:ea typeface="ＭＳ Ｐゴシック" charset="0"/>
                <a:cs typeface="ＭＳ Ｐゴシック" charset="0"/>
              </a:rPr>
              <a:t>t)</a:t>
            </a:r>
            <a:endParaRPr lang="en-US" sz="3600">
              <a:latin typeface="Calibri" charset="0"/>
              <a:ea typeface="ＭＳ Ｐゴシック" charset="0"/>
              <a:cs typeface="ＭＳ Ｐゴシック" charset="0"/>
            </a:endParaRPr>
          </a:p>
        </p:txBody>
      </p:sp>
      <p:sp>
        <p:nvSpPr>
          <p:cNvPr id="20482" name="Content Placeholder 2"/>
          <p:cNvSpPr>
            <a:spLocks noGrp="1"/>
          </p:cNvSpPr>
          <p:nvPr>
            <p:ph idx="1"/>
          </p:nvPr>
        </p:nvSpPr>
        <p:spPr>
          <a:xfrm>
            <a:off x="685800" y="1905000"/>
            <a:ext cx="8153400" cy="4572000"/>
          </a:xfrm>
        </p:spPr>
        <p:txBody>
          <a:bodyPr/>
          <a:lstStyle/>
          <a:p>
            <a:pPr eaLnBrk="1" hangingPunct="1"/>
            <a:r>
              <a:rPr lang="en-US" dirty="0">
                <a:latin typeface="Constantia" charset="0"/>
                <a:ea typeface="ＭＳ Ｐゴシック" charset="0"/>
                <a:cs typeface="ＭＳ Ｐゴシック" charset="0"/>
              </a:rPr>
              <a:t>Strategies</a:t>
            </a:r>
          </a:p>
          <a:p>
            <a:pPr lvl="1" eaLnBrk="1" hangingPunct="1"/>
            <a:r>
              <a:rPr lang="en-US" dirty="0">
                <a:latin typeface="Constantia" charset="0"/>
                <a:ea typeface="ＭＳ Ｐゴシック" charset="0"/>
              </a:rPr>
              <a:t>Provide More Automated Support</a:t>
            </a:r>
          </a:p>
          <a:p>
            <a:pPr lvl="2" eaLnBrk="1" hangingPunct="1"/>
            <a:r>
              <a:rPr lang="en-US" dirty="0">
                <a:latin typeface="Constantia" charset="0"/>
                <a:ea typeface="ＭＳ Ｐゴシック" charset="0"/>
              </a:rPr>
              <a:t>e.g. patch management, remote access support</a:t>
            </a:r>
          </a:p>
          <a:p>
            <a:pPr lvl="1" eaLnBrk="1" hangingPunct="1"/>
            <a:r>
              <a:rPr lang="en-US" dirty="0">
                <a:latin typeface="Constantia" charset="0"/>
                <a:ea typeface="ＭＳ Ｐゴシック" charset="0"/>
              </a:rPr>
              <a:t>Fox Center Group II Funding in Short Term</a:t>
            </a:r>
          </a:p>
          <a:p>
            <a:pPr lvl="2" eaLnBrk="1" hangingPunct="1"/>
            <a:r>
              <a:rPr lang="en-US" dirty="0">
                <a:latin typeface="Constantia" charset="0"/>
                <a:ea typeface="ＭＳ Ｐゴシック" charset="0"/>
              </a:rPr>
              <a:t>R</a:t>
            </a:r>
            <a:r>
              <a:rPr lang="en-US" dirty="0" smtClean="0">
                <a:latin typeface="Constantia" charset="0"/>
                <a:ea typeface="ＭＳ Ｐゴシック" charset="0"/>
              </a:rPr>
              <a:t>eplaced </a:t>
            </a:r>
            <a:r>
              <a:rPr lang="en-US" dirty="0">
                <a:latin typeface="Constantia" charset="0"/>
                <a:ea typeface="ＭＳ Ｐゴシック" charset="0"/>
              </a:rPr>
              <a:t>three computer labs</a:t>
            </a:r>
          </a:p>
          <a:p>
            <a:pPr lvl="2" eaLnBrk="1" hangingPunct="1"/>
            <a:r>
              <a:rPr lang="en-US" dirty="0">
                <a:latin typeface="Constantia" charset="0"/>
                <a:ea typeface="ＭＳ Ｐゴシック" charset="0"/>
              </a:rPr>
              <a:t>Following years will be a challenge</a:t>
            </a:r>
          </a:p>
          <a:p>
            <a:pPr lvl="1" eaLnBrk="1" hangingPunct="1"/>
            <a:r>
              <a:rPr lang="en-US" dirty="0">
                <a:latin typeface="Constantia" charset="0"/>
                <a:ea typeface="ＭＳ Ｐゴシック" charset="0"/>
              </a:rPr>
              <a:t>Utilize Student Workers</a:t>
            </a:r>
          </a:p>
          <a:p>
            <a:pPr lvl="1" eaLnBrk="1" hangingPunct="1"/>
            <a:r>
              <a:rPr lang="en-US" dirty="0">
                <a:latin typeface="Constantia" charset="0"/>
                <a:ea typeface="ＭＳ Ｐゴシック" charset="0"/>
              </a:rPr>
              <a:t>Rationalize Staffing/Resource across District</a:t>
            </a:r>
          </a:p>
        </p:txBody>
      </p:sp>
      <p:sp>
        <p:nvSpPr>
          <p:cNvPr id="204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CF6A059-20B9-7949-A552-8DDC2EE8BD0B}" type="slidenum">
              <a:rPr lang="en-US" sz="1200">
                <a:solidFill>
                  <a:srgbClr val="045C75"/>
                </a:solidFill>
              </a:rPr>
              <a:pPr/>
              <a:t>5</a:t>
            </a:fld>
            <a:endParaRPr lang="en-US" sz="1200">
              <a:solidFill>
                <a:srgbClr val="045C7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990600"/>
            <a:ext cx="8305800" cy="1143000"/>
          </a:xfrm>
        </p:spPr>
        <p:txBody>
          <a:bodyPr>
            <a:normAutofit fontScale="90000"/>
          </a:bodyPr>
          <a:lstStyle/>
          <a:p>
            <a:pPr eaLnBrk="1" fontAlgn="auto" hangingPunct="1">
              <a:spcAft>
                <a:spcPts val="0"/>
              </a:spcAft>
              <a:defRPr/>
            </a:pPr>
            <a:r>
              <a:rPr lang="en-US" sz="4000" dirty="0" smtClean="0">
                <a:ea typeface="+mj-ea"/>
                <a:cs typeface="+mj-cs"/>
              </a:rPr>
              <a:t>Instructional Technology Initiatives</a:t>
            </a:r>
            <a:br>
              <a:rPr lang="en-US" sz="4000" dirty="0" smtClean="0">
                <a:ea typeface="+mj-ea"/>
                <a:cs typeface="+mj-cs"/>
              </a:rPr>
            </a:br>
            <a:r>
              <a:rPr lang="en-US" sz="4000" dirty="0" smtClean="0">
                <a:ea typeface="+mj-ea"/>
                <a:cs typeface="+mj-cs"/>
              </a:rPr>
              <a:t>Three Year Time Horizon</a:t>
            </a:r>
          </a:p>
        </p:txBody>
      </p:sp>
      <p:sp>
        <p:nvSpPr>
          <p:cNvPr id="21508" name="Rectangle 3"/>
          <p:cNvSpPr>
            <a:spLocks noGrp="1" noChangeArrowheads="1"/>
          </p:cNvSpPr>
          <p:nvPr>
            <p:ph idx="1"/>
          </p:nvPr>
        </p:nvSpPr>
        <p:spPr>
          <a:xfrm>
            <a:off x="609600" y="2286000"/>
            <a:ext cx="7543800" cy="4038600"/>
          </a:xfrm>
        </p:spPr>
        <p:txBody>
          <a:bodyPr>
            <a:normAutofit/>
          </a:bodyPr>
          <a:lstStyle/>
          <a:p>
            <a:pPr marL="457200" indent="-457200" eaLnBrk="1" fontAlgn="auto" hangingPunct="1">
              <a:spcAft>
                <a:spcPts val="0"/>
              </a:spcAft>
              <a:buClr>
                <a:schemeClr val="accent3"/>
              </a:buClr>
              <a:buFont typeface="+mj-lt"/>
              <a:buAutoNum type="arabicPeriod"/>
              <a:defRPr/>
            </a:pPr>
            <a:r>
              <a:rPr lang="en-US" sz="2400" dirty="0" smtClean="0">
                <a:ea typeface="+mn-ea"/>
                <a:cs typeface="+mn-cs"/>
              </a:rPr>
              <a:t>Learning Management System </a:t>
            </a:r>
          </a:p>
          <a:p>
            <a:pPr marL="457200" indent="-457200" eaLnBrk="1" fontAlgn="auto" hangingPunct="1">
              <a:spcAft>
                <a:spcPts val="0"/>
              </a:spcAft>
              <a:buClr>
                <a:schemeClr val="accent3"/>
              </a:buClr>
              <a:buFont typeface="+mj-lt"/>
              <a:buAutoNum type="arabicPeriod"/>
              <a:defRPr/>
            </a:pPr>
            <a:r>
              <a:rPr lang="en-US" sz="2400" dirty="0" smtClean="0">
                <a:ea typeface="+mn-ea"/>
                <a:cs typeface="+mn-cs"/>
              </a:rPr>
              <a:t>Web Content Management</a:t>
            </a:r>
          </a:p>
          <a:p>
            <a:pPr marL="457200" indent="-457200" eaLnBrk="1" fontAlgn="auto" hangingPunct="1">
              <a:spcAft>
                <a:spcPts val="0"/>
              </a:spcAft>
              <a:buClr>
                <a:schemeClr val="accent3"/>
              </a:buClr>
              <a:buFont typeface="+mj-lt"/>
              <a:buAutoNum type="arabicPeriod"/>
              <a:defRPr/>
            </a:pPr>
            <a:r>
              <a:rPr lang="en-US" sz="2400" dirty="0" smtClean="0">
                <a:ea typeface="+mn-ea"/>
                <a:cs typeface="+mn-cs"/>
              </a:rPr>
              <a:t>Upgrade Media and Video Server Infrastructure</a:t>
            </a:r>
          </a:p>
          <a:p>
            <a:pPr marL="457200" indent="-457200" eaLnBrk="1" fontAlgn="auto" hangingPunct="1">
              <a:spcAft>
                <a:spcPts val="0"/>
              </a:spcAft>
              <a:buClr>
                <a:schemeClr val="accent3"/>
              </a:buClr>
              <a:buFont typeface="+mj-lt"/>
              <a:buAutoNum type="arabicPeriod"/>
              <a:defRPr/>
            </a:pPr>
            <a:r>
              <a:rPr lang="en-US" sz="2400" dirty="0" smtClean="0">
                <a:ea typeface="+mn-ea"/>
                <a:cs typeface="+mn-cs"/>
              </a:rPr>
              <a:t>Faculty Training Needs</a:t>
            </a:r>
          </a:p>
          <a:p>
            <a:pPr marL="457200" indent="-457200" eaLnBrk="1" fontAlgn="auto" hangingPunct="1">
              <a:spcAft>
                <a:spcPts val="0"/>
              </a:spcAft>
              <a:buClr>
                <a:schemeClr val="accent3"/>
              </a:buClr>
              <a:buFont typeface="+mj-lt"/>
              <a:buAutoNum type="arabicPeriod"/>
              <a:defRPr/>
            </a:pPr>
            <a:r>
              <a:rPr lang="en-US" sz="2400" dirty="0" smtClean="0">
                <a:ea typeface="+mn-ea"/>
                <a:cs typeface="+mn-cs"/>
              </a:rPr>
              <a:t>Faculty Computers and Network Support</a:t>
            </a:r>
          </a:p>
          <a:p>
            <a:pPr marL="914400" lvl="1" indent="-457200" eaLnBrk="1" fontAlgn="auto" hangingPunct="1">
              <a:spcAft>
                <a:spcPts val="0"/>
              </a:spcAft>
              <a:buFont typeface="Wingdings 2"/>
              <a:buChar char=""/>
              <a:defRPr/>
            </a:pPr>
            <a:r>
              <a:rPr lang="en-US" sz="2000" dirty="0" smtClean="0">
                <a:ea typeface="+mn-ea"/>
              </a:rPr>
              <a:t>Current and Proposed</a:t>
            </a:r>
          </a:p>
          <a:p>
            <a:pPr marL="457200" indent="-457200" eaLnBrk="1" fontAlgn="auto" hangingPunct="1">
              <a:spcAft>
                <a:spcPts val="0"/>
              </a:spcAft>
              <a:buClr>
                <a:schemeClr val="accent3"/>
              </a:buClr>
              <a:buFont typeface="+mj-lt"/>
              <a:buAutoNum type="arabicPeriod"/>
              <a:defRPr/>
            </a:pPr>
            <a:r>
              <a:rPr lang="en-US" sz="2400" dirty="0" smtClean="0">
                <a:ea typeface="+mn-ea"/>
                <a:cs typeface="+mn-cs"/>
              </a:rPr>
              <a:t>Upgrading Classrooms for Multimedia</a:t>
            </a:r>
          </a:p>
          <a:p>
            <a:pPr marL="457200" indent="-457200" eaLnBrk="1" fontAlgn="auto" hangingPunct="1">
              <a:spcAft>
                <a:spcPts val="0"/>
              </a:spcAft>
              <a:buClr>
                <a:schemeClr val="accent3"/>
              </a:buClr>
              <a:buFont typeface="+mj-lt"/>
              <a:buAutoNum type="arabicPeriod"/>
              <a:defRPr/>
            </a:pPr>
            <a:r>
              <a:rPr lang="en-US" sz="2400" dirty="0" smtClean="0">
                <a:ea typeface="+mn-ea"/>
                <a:cs typeface="+mn-cs"/>
              </a:rPr>
              <a:t>Innovative Instructional Technology</a:t>
            </a:r>
          </a:p>
          <a:p>
            <a:pPr marL="640080" lvl="1" indent="-246888" eaLnBrk="1" fontAlgn="auto" hangingPunct="1">
              <a:spcAft>
                <a:spcPts val="0"/>
              </a:spcAft>
              <a:buFont typeface="Wingdings 2"/>
              <a:buChar char=""/>
              <a:defRPr/>
            </a:pPr>
            <a:r>
              <a:rPr lang="en-US" sz="2000" dirty="0" smtClean="0">
                <a:ea typeface="+mn-ea"/>
              </a:rPr>
              <a:t>Screen Capture (Camtasia), Clickers, Mobile Devices/eBooks</a:t>
            </a:r>
          </a:p>
        </p:txBody>
      </p:sp>
      <p:sp>
        <p:nvSpPr>
          <p:cNvPr id="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F4AD039-759E-EE4D-8D4C-CF979F6EEFB4}" type="slidenum">
              <a:rPr lang="en-US" sz="1200">
                <a:solidFill>
                  <a:srgbClr val="045C75"/>
                </a:solidFill>
              </a:rPr>
              <a:pPr/>
              <a:t>6</a:t>
            </a:fld>
            <a:endParaRPr lang="en-US" sz="1200">
              <a:solidFill>
                <a:srgbClr val="045C75"/>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609600"/>
            <a:ext cx="8305800" cy="1143000"/>
          </a:xfrm>
        </p:spPr>
        <p:txBody>
          <a:bodyPr>
            <a:normAutofit fontScale="90000"/>
          </a:bodyPr>
          <a:lstStyle/>
          <a:p>
            <a:pPr eaLnBrk="1" fontAlgn="auto" hangingPunct="1">
              <a:spcAft>
                <a:spcPts val="0"/>
              </a:spcAft>
              <a:defRPr/>
            </a:pPr>
            <a:r>
              <a:rPr lang="en-US" dirty="0" smtClean="0">
                <a:ea typeface="+mj-ea"/>
                <a:cs typeface="+mj-cs"/>
              </a:rPr>
              <a:t>1. Learning Management System</a:t>
            </a:r>
          </a:p>
        </p:txBody>
      </p:sp>
      <p:sp>
        <p:nvSpPr>
          <p:cNvPr id="2" name="Content Placeholder 2"/>
          <p:cNvSpPr>
            <a:spLocks noGrp="1"/>
          </p:cNvSpPr>
          <p:nvPr>
            <p:ph idx="1"/>
          </p:nvPr>
        </p:nvSpPr>
        <p:spPr>
          <a:xfrm>
            <a:off x="685800" y="1981200"/>
            <a:ext cx="8077200" cy="4114800"/>
          </a:xfrm>
        </p:spPr>
        <p:txBody>
          <a:bodyPr/>
          <a:lstStyle/>
          <a:p>
            <a:pPr eaLnBrk="1" hangingPunct="1"/>
            <a:r>
              <a:rPr lang="en-US" dirty="0">
                <a:latin typeface="Constantia" charset="0"/>
                <a:ea typeface="ＭＳ Ｐゴシック" charset="0"/>
                <a:cs typeface="ＭＳ Ｐゴシック" charset="0"/>
              </a:rPr>
              <a:t>Blackboard Acquisition of Angel Learning</a:t>
            </a:r>
          </a:p>
          <a:p>
            <a:pPr lvl="1" eaLnBrk="1" hangingPunct="1"/>
            <a:r>
              <a:rPr lang="en-US" dirty="0">
                <a:latin typeface="Constantia" charset="0"/>
                <a:ea typeface="ＭＳ Ｐゴシック" charset="0"/>
              </a:rPr>
              <a:t>Upgrade to version 7.4 before Fall 11</a:t>
            </a:r>
          </a:p>
          <a:p>
            <a:pPr lvl="1" eaLnBrk="1" hangingPunct="1"/>
            <a:r>
              <a:rPr lang="en-US" dirty="0">
                <a:latin typeface="Constantia" charset="0"/>
                <a:ea typeface="ＭＳ Ｐゴシック" charset="0"/>
              </a:rPr>
              <a:t>Angel will continue to available until 2014</a:t>
            </a:r>
          </a:p>
          <a:p>
            <a:pPr lvl="1" eaLnBrk="1" hangingPunct="1"/>
            <a:r>
              <a:rPr lang="en-US" dirty="0">
                <a:latin typeface="Constantia" charset="0"/>
                <a:ea typeface="ＭＳ Ｐゴシック" charset="0"/>
              </a:rPr>
              <a:t>Within Two Years Determine LMS Strategy</a:t>
            </a:r>
          </a:p>
          <a:p>
            <a:pPr eaLnBrk="1" hangingPunct="1"/>
            <a:r>
              <a:rPr lang="en-US" dirty="0">
                <a:latin typeface="Constantia" charset="0"/>
                <a:ea typeface="ＭＳ Ｐゴシック" charset="0"/>
                <a:cs typeface="ＭＳ Ｐゴシック" charset="0"/>
              </a:rPr>
              <a:t>Distance Learning Committee </a:t>
            </a:r>
            <a:r>
              <a:rPr lang="en-US" dirty="0" smtClean="0">
                <a:latin typeface="Constantia" charset="0"/>
                <a:ea typeface="ＭＳ Ｐゴシック" charset="0"/>
                <a:cs typeface="ＭＳ Ｐゴシック" charset="0"/>
              </a:rPr>
              <a:t>Developed </a:t>
            </a:r>
            <a:r>
              <a:rPr lang="en-US" dirty="0">
                <a:latin typeface="Constantia" charset="0"/>
                <a:ea typeface="ＭＳ Ｐゴシック" charset="0"/>
                <a:cs typeface="ＭＳ Ｐゴシック" charset="0"/>
              </a:rPr>
              <a:t>Five Year Strategy</a:t>
            </a:r>
          </a:p>
          <a:p>
            <a:pPr lvl="1" eaLnBrk="1" hangingPunct="1"/>
            <a:r>
              <a:rPr lang="en-US" dirty="0">
                <a:latin typeface="Constantia" charset="0"/>
                <a:ea typeface="ＭＳ Ｐゴシック" charset="0"/>
              </a:rPr>
              <a:t>Key focus is on retention and success</a:t>
            </a:r>
          </a:p>
        </p:txBody>
      </p:sp>
      <p:sp>
        <p:nvSpPr>
          <p:cNvPr id="2253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C378DAD-6565-914E-96CD-088FFD08EB63}" type="slidenum">
              <a:rPr lang="en-US" sz="1200">
                <a:solidFill>
                  <a:srgbClr val="045C75"/>
                </a:solidFill>
              </a:rPr>
              <a:pPr/>
              <a:t>7</a:t>
            </a:fld>
            <a:endParaRPr lang="en-US" sz="1200">
              <a:solidFill>
                <a:srgbClr val="045C75"/>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533400" y="304800"/>
            <a:ext cx="7772400" cy="1143000"/>
          </a:xfrm>
        </p:spPr>
        <p:txBody>
          <a:bodyPr/>
          <a:lstStyle/>
          <a:p>
            <a:pPr eaLnBrk="1" hangingPunct="1"/>
            <a:r>
              <a:rPr lang="en-US">
                <a:latin typeface="Calibri" charset="0"/>
                <a:ea typeface="ＭＳ Ｐゴシック" charset="0"/>
                <a:cs typeface="ＭＳ Ｐゴシック" charset="0"/>
              </a:rPr>
              <a:t>2. Web Content Mgmt System</a:t>
            </a:r>
          </a:p>
        </p:txBody>
      </p:sp>
      <p:sp>
        <p:nvSpPr>
          <p:cNvPr id="23554" name="Content Placeholder 2"/>
          <p:cNvSpPr>
            <a:spLocks noGrp="1"/>
          </p:cNvSpPr>
          <p:nvPr>
            <p:ph idx="1"/>
          </p:nvPr>
        </p:nvSpPr>
        <p:spPr>
          <a:xfrm>
            <a:off x="685800" y="1447800"/>
            <a:ext cx="8229600" cy="5029200"/>
          </a:xfrm>
        </p:spPr>
        <p:txBody>
          <a:bodyPr/>
          <a:lstStyle/>
          <a:p>
            <a:pPr eaLnBrk="1" hangingPunct="1"/>
            <a:r>
              <a:rPr lang="en-US" sz="2400" dirty="0">
                <a:latin typeface="Constantia" charset="0"/>
                <a:ea typeface="ＭＳ Ｐゴシック" charset="0"/>
                <a:cs typeface="ＭＳ Ｐゴシック" charset="0"/>
              </a:rPr>
              <a:t>WCMS for </a:t>
            </a:r>
            <a:r>
              <a:rPr lang="en-US" sz="2400" dirty="0">
                <a:latin typeface="Constantia" charset="0"/>
                <a:ea typeface="ＭＳ Ｐゴシック" charset="0"/>
                <a:cs typeface="ＭＳ Ｐゴシック" charset="0"/>
                <a:hlinkClick r:id="rId2"/>
              </a:rPr>
              <a:t>www.westvalley.edu</a:t>
            </a:r>
          </a:p>
          <a:p>
            <a:pPr lvl="1" eaLnBrk="1" hangingPunct="1"/>
            <a:r>
              <a:rPr lang="en-US" sz="2000" dirty="0">
                <a:latin typeface="Constantia" charset="0"/>
                <a:ea typeface="ＭＳ Ｐゴシック" charset="0"/>
                <a:cs typeface="ＭＳ Ｐゴシック" charset="0"/>
              </a:rPr>
              <a:t>Convert existing site to OmniUpdate</a:t>
            </a:r>
          </a:p>
          <a:p>
            <a:pPr lvl="1" eaLnBrk="1" hangingPunct="1"/>
            <a:r>
              <a:rPr lang="en-US" sz="2000" dirty="0">
                <a:latin typeface="Constantia" charset="0"/>
                <a:ea typeface="ＭＳ Ｐゴシック" charset="0"/>
                <a:cs typeface="ＭＳ Ｐゴシック" charset="0"/>
              </a:rPr>
              <a:t>Refine Navigation</a:t>
            </a:r>
          </a:p>
          <a:p>
            <a:pPr lvl="1" eaLnBrk="1" hangingPunct="1"/>
            <a:r>
              <a:rPr lang="en-US" sz="2000" dirty="0">
                <a:latin typeface="Constantia" charset="0"/>
                <a:ea typeface="ＭＳ Ｐゴシック" charset="0"/>
                <a:cs typeface="ＭＳ Ｐゴシック" charset="0"/>
              </a:rPr>
              <a:t>Redesign Home </a:t>
            </a:r>
            <a:r>
              <a:rPr lang="en-US" sz="2000" dirty="0" smtClean="0">
                <a:latin typeface="Constantia" charset="0"/>
                <a:ea typeface="ＭＳ Ｐゴシック" charset="0"/>
                <a:cs typeface="ＭＳ Ｐゴシック" charset="0"/>
              </a:rPr>
              <a:t>Page</a:t>
            </a:r>
          </a:p>
          <a:p>
            <a:pPr lvl="1" eaLnBrk="1" hangingPunct="1"/>
            <a:r>
              <a:rPr lang="en-US" sz="2000" dirty="0" smtClean="0">
                <a:latin typeface="Constantia" charset="0"/>
                <a:ea typeface="ＭＳ Ｐゴシック" charset="0"/>
                <a:cs typeface="ＭＳ Ｐゴシック" charset="0"/>
              </a:rPr>
              <a:t>Utilize the new Brand (Logo, Colors, Fonts, etc.)</a:t>
            </a:r>
            <a:endParaRPr lang="en-US" sz="2000" dirty="0">
              <a:latin typeface="Constantia" charset="0"/>
              <a:ea typeface="ＭＳ Ｐゴシック" charset="0"/>
              <a:cs typeface="ＭＳ Ｐゴシック" charset="0"/>
            </a:endParaRPr>
          </a:p>
          <a:p>
            <a:pPr lvl="1" eaLnBrk="1" hangingPunct="1"/>
            <a:r>
              <a:rPr lang="en-US" sz="2000" dirty="0">
                <a:latin typeface="Constantia" charset="0"/>
                <a:ea typeface="ＭＳ Ｐゴシック" charset="0"/>
                <a:cs typeface="ＭＳ Ｐゴシック" charset="0"/>
              </a:rPr>
              <a:t>Implement Clarus recommendations</a:t>
            </a:r>
          </a:p>
          <a:p>
            <a:pPr lvl="1" eaLnBrk="1" hangingPunct="1"/>
            <a:r>
              <a:rPr lang="en-US" sz="2000" dirty="0">
                <a:latin typeface="Constantia" charset="0"/>
                <a:ea typeface="ＭＳ Ｐゴシック" charset="0"/>
                <a:cs typeface="ＭＳ Ｐゴシック" charset="0"/>
              </a:rPr>
              <a:t>Standardize Academic </a:t>
            </a:r>
            <a:r>
              <a:rPr lang="en-US" sz="2000" dirty="0" err="1">
                <a:latin typeface="Constantia" charset="0"/>
                <a:ea typeface="ＭＳ Ｐゴシック" charset="0"/>
                <a:cs typeface="ＭＳ Ｐゴシック" charset="0"/>
              </a:rPr>
              <a:t>Dept</a:t>
            </a:r>
            <a:r>
              <a:rPr lang="en-US" sz="2000" dirty="0">
                <a:latin typeface="Constantia" charset="0"/>
                <a:ea typeface="ＭＳ Ｐゴシック" charset="0"/>
                <a:cs typeface="ＭＳ Ｐゴシック" charset="0"/>
              </a:rPr>
              <a:t> landing </a:t>
            </a:r>
            <a:r>
              <a:rPr lang="en-US" sz="2000" dirty="0" smtClean="0">
                <a:latin typeface="Constantia" charset="0"/>
                <a:ea typeface="ＭＳ Ｐゴシック" charset="0"/>
                <a:cs typeface="ＭＳ Ｐゴシック" charset="0"/>
              </a:rPr>
              <a:t>pages and Faculty Pages</a:t>
            </a:r>
            <a:endParaRPr lang="en-US" sz="2000" dirty="0">
              <a:latin typeface="Constantia" charset="0"/>
              <a:ea typeface="ＭＳ Ｐゴシック" charset="0"/>
              <a:cs typeface="ＭＳ Ｐゴシック" charset="0"/>
            </a:endParaRPr>
          </a:p>
          <a:p>
            <a:pPr lvl="1" eaLnBrk="1" hangingPunct="1"/>
            <a:r>
              <a:rPr lang="en-US" sz="2000" dirty="0">
                <a:latin typeface="Constantia" charset="0"/>
                <a:ea typeface="ＭＳ Ｐゴシック" charset="0"/>
              </a:rPr>
              <a:t>Provide Faculty/Staff direct web page editing</a:t>
            </a:r>
          </a:p>
          <a:p>
            <a:pPr lvl="1" eaLnBrk="1" hangingPunct="1"/>
            <a:r>
              <a:rPr lang="en-US" sz="2000" dirty="0">
                <a:latin typeface="Constantia" charset="0"/>
                <a:ea typeface="ＭＳ Ｐゴシック" charset="0"/>
              </a:rPr>
              <a:t>Protected Document Folders (Math </a:t>
            </a:r>
            <a:r>
              <a:rPr lang="en-US" sz="2000" dirty="0" err="1">
                <a:latin typeface="Constantia" charset="0"/>
                <a:ea typeface="ＭＳ Ｐゴシック" charset="0"/>
              </a:rPr>
              <a:t>Dept</a:t>
            </a:r>
            <a:r>
              <a:rPr lang="en-US" sz="2000" dirty="0">
                <a:latin typeface="Constantia" charset="0"/>
                <a:ea typeface="ＭＳ Ｐゴシック" charset="0"/>
              </a:rPr>
              <a:t>)???</a:t>
            </a:r>
          </a:p>
          <a:p>
            <a:pPr lvl="1" eaLnBrk="1" hangingPunct="1"/>
            <a:r>
              <a:rPr lang="en-US" sz="2000" dirty="0" smtClean="0">
                <a:latin typeface="Constantia" charset="0"/>
                <a:ea typeface="ＭＳ Ｐゴシック" charset="0"/>
              </a:rPr>
              <a:t>Taxonomy – organization and terminology</a:t>
            </a:r>
          </a:p>
          <a:p>
            <a:pPr eaLnBrk="1" hangingPunct="1"/>
            <a:r>
              <a:rPr lang="en-US" sz="2400" dirty="0" smtClean="0">
                <a:latin typeface="Constantia" charset="0"/>
                <a:ea typeface="ＭＳ Ｐゴシック" charset="0"/>
                <a:cs typeface="ＭＳ Ｐゴシック" charset="0"/>
              </a:rPr>
              <a:t>Committee </a:t>
            </a:r>
            <a:r>
              <a:rPr lang="en-US" sz="2400" dirty="0">
                <a:latin typeface="Constantia" charset="0"/>
                <a:ea typeface="ＭＳ Ｐゴシック" charset="0"/>
                <a:cs typeface="ＭＳ Ｐゴシック" charset="0"/>
              </a:rPr>
              <a:t>Documents</a:t>
            </a:r>
          </a:p>
          <a:p>
            <a:pPr lvl="1" eaLnBrk="1" hangingPunct="1"/>
            <a:r>
              <a:rPr lang="en-US" sz="2000" dirty="0">
                <a:latin typeface="Constantia" charset="0"/>
                <a:ea typeface="ＭＳ Ｐゴシック" charset="0"/>
              </a:rPr>
              <a:t>In-Progress Documents on </a:t>
            </a:r>
            <a:r>
              <a:rPr lang="en-US" sz="2000" dirty="0" smtClean="0">
                <a:latin typeface="Constantia" charset="0"/>
                <a:ea typeface="ＭＳ Ｐゴシック" charset="0"/>
              </a:rPr>
              <a:t>District Intranet </a:t>
            </a:r>
            <a:r>
              <a:rPr lang="en-US" sz="2000" dirty="0">
                <a:latin typeface="Constantia" charset="0"/>
                <a:ea typeface="ＭＳ Ｐゴシック" charset="0"/>
              </a:rPr>
              <a:t>(SharePoint?)</a:t>
            </a:r>
          </a:p>
          <a:p>
            <a:pPr lvl="1" eaLnBrk="1" hangingPunct="1"/>
            <a:r>
              <a:rPr lang="en-US" sz="2000" dirty="0">
                <a:latin typeface="Constantia" charset="0"/>
                <a:ea typeface="ＭＳ Ｐゴシック" charset="0"/>
              </a:rPr>
              <a:t>Published Documents on Public Website</a:t>
            </a:r>
          </a:p>
        </p:txBody>
      </p:sp>
      <p:sp>
        <p:nvSpPr>
          <p:cNvPr id="2355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D709068-D0B2-0845-A117-CB0FA8E159EC}" type="slidenum">
              <a:rPr lang="en-US" sz="1200">
                <a:solidFill>
                  <a:srgbClr val="045C75"/>
                </a:solidFill>
              </a:rPr>
              <a:pPr/>
              <a:t>8</a:t>
            </a:fld>
            <a:endParaRPr lang="en-US" sz="1200">
              <a:solidFill>
                <a:srgbClr val="045C7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238250"/>
            <a:ext cx="8229600" cy="1143000"/>
          </a:xfrm>
        </p:spPr>
        <p:txBody>
          <a:bodyPr>
            <a:normAutofit fontScale="90000"/>
          </a:bodyPr>
          <a:lstStyle/>
          <a:p>
            <a:pPr eaLnBrk="1" fontAlgn="auto" hangingPunct="1">
              <a:spcAft>
                <a:spcPts val="0"/>
              </a:spcAft>
              <a:defRPr/>
            </a:pPr>
            <a:r>
              <a:rPr lang="en-US" dirty="0" smtClean="0">
                <a:ea typeface="+mj-ea"/>
                <a:cs typeface="+mj-cs"/>
              </a:rPr>
              <a:t>3. Upgrade Media and Video</a:t>
            </a:r>
            <a:br>
              <a:rPr lang="en-US" dirty="0" smtClean="0">
                <a:ea typeface="+mj-ea"/>
                <a:cs typeface="+mj-cs"/>
              </a:rPr>
            </a:br>
            <a:r>
              <a:rPr lang="en-US" dirty="0" smtClean="0">
                <a:ea typeface="+mj-ea"/>
                <a:cs typeface="+mj-cs"/>
              </a:rPr>
              <a:t>    Server Infrastructure </a:t>
            </a:r>
          </a:p>
        </p:txBody>
      </p:sp>
      <p:sp>
        <p:nvSpPr>
          <p:cNvPr id="2" name="Content Placeholder 2"/>
          <p:cNvSpPr>
            <a:spLocks noGrp="1"/>
          </p:cNvSpPr>
          <p:nvPr>
            <p:ph idx="1"/>
          </p:nvPr>
        </p:nvSpPr>
        <p:spPr>
          <a:xfrm>
            <a:off x="457200" y="2468563"/>
            <a:ext cx="8686800" cy="3322637"/>
          </a:xfrm>
        </p:spPr>
        <p:txBody>
          <a:bodyPr/>
          <a:lstStyle/>
          <a:p>
            <a:pPr eaLnBrk="1" hangingPunct="1">
              <a:defRPr/>
            </a:pPr>
            <a:r>
              <a:rPr lang="en-US" dirty="0">
                <a:latin typeface="Constantia" charset="0"/>
                <a:ea typeface="ＭＳ Ｐゴシック" charset="0"/>
                <a:cs typeface="ＭＳ Ｐゴシック" charset="0"/>
              </a:rPr>
              <a:t>Current Server Infrastructure – Old equipment and Out of Storage Capacity</a:t>
            </a:r>
          </a:p>
          <a:p>
            <a:pPr eaLnBrk="1" hangingPunct="1">
              <a:defRPr/>
            </a:pPr>
            <a:r>
              <a:rPr lang="en-US" dirty="0">
                <a:latin typeface="Constantia" charset="0"/>
                <a:ea typeface="ＭＳ Ｐゴシック" charset="0"/>
                <a:cs typeface="ＭＳ Ｐゴシック" charset="0"/>
              </a:rPr>
              <a:t>Significant Increase in Demand for Instructional Video</a:t>
            </a:r>
          </a:p>
          <a:p>
            <a:pPr eaLnBrk="1" hangingPunct="1">
              <a:defRPr/>
            </a:pPr>
            <a:r>
              <a:rPr lang="en-US" dirty="0">
                <a:latin typeface="Constantia" charset="0"/>
                <a:ea typeface="ＭＳ Ｐゴシック" charset="0"/>
                <a:cs typeface="ＭＳ Ｐゴシック" charset="0"/>
              </a:rPr>
              <a:t>New </a:t>
            </a:r>
            <a:r>
              <a:rPr lang="en-US" dirty="0" smtClean="0">
                <a:latin typeface="Constantia" charset="0"/>
                <a:ea typeface="ＭＳ Ｐゴシック" charset="0"/>
                <a:cs typeface="ＭＳ Ｐゴシック" charset="0"/>
              </a:rPr>
              <a:t>Video Capabilities</a:t>
            </a:r>
            <a:endParaRPr lang="en-US" dirty="0">
              <a:latin typeface="Constantia" charset="0"/>
              <a:ea typeface="ＭＳ Ｐゴシック" charset="0"/>
              <a:cs typeface="ＭＳ Ｐゴシック" charset="0"/>
            </a:endParaRPr>
          </a:p>
          <a:p>
            <a:pPr lvl="1" eaLnBrk="1" hangingPunct="1">
              <a:defRPr/>
            </a:pPr>
            <a:r>
              <a:rPr lang="en-US" dirty="0" err="1">
                <a:latin typeface="Constantia" charset="0"/>
                <a:ea typeface="ＭＳ Ｐゴシック" charset="0"/>
              </a:rPr>
              <a:t>Accordent</a:t>
            </a:r>
            <a:r>
              <a:rPr lang="en-US" dirty="0">
                <a:latin typeface="Constantia" charset="0"/>
                <a:ea typeface="ＭＳ Ｐゴシック" charset="0"/>
              </a:rPr>
              <a:t> Video Capture (Fox Center)</a:t>
            </a:r>
          </a:p>
          <a:p>
            <a:pPr lvl="1" eaLnBrk="1" hangingPunct="1">
              <a:defRPr/>
            </a:pPr>
            <a:r>
              <a:rPr lang="en-US" dirty="0" smtClean="0">
                <a:latin typeface="Constantia" charset="0"/>
                <a:ea typeface="ＭＳ Ｐゴシック" charset="0"/>
              </a:rPr>
              <a:t>Camtasia - Screen </a:t>
            </a:r>
            <a:r>
              <a:rPr lang="en-US" dirty="0">
                <a:latin typeface="Constantia" charset="0"/>
                <a:ea typeface="ＭＳ Ｐゴシック" charset="0"/>
              </a:rPr>
              <a:t>Capture with </a:t>
            </a:r>
            <a:r>
              <a:rPr lang="en-US" dirty="0" smtClean="0">
                <a:latin typeface="Constantia" charset="0"/>
                <a:ea typeface="ＭＳ Ｐゴシック" charset="0"/>
              </a:rPr>
              <a:t>Voice</a:t>
            </a:r>
          </a:p>
          <a:p>
            <a:pPr eaLnBrk="1" hangingPunct="1">
              <a:defRPr/>
            </a:pPr>
            <a:r>
              <a:rPr lang="en-US" dirty="0" smtClean="0">
                <a:latin typeface="Constantia" charset="0"/>
                <a:ea typeface="ＭＳ Ｐゴシック" charset="0"/>
              </a:rPr>
              <a:t>New Video Server Capacity Required</a:t>
            </a:r>
          </a:p>
        </p:txBody>
      </p:sp>
      <p:sp>
        <p:nvSpPr>
          <p:cNvPr id="2457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1C8F25C-C2EC-1C48-AB7D-527F827C4038}" type="slidenum">
              <a:rPr lang="en-US" sz="1200">
                <a:solidFill>
                  <a:srgbClr val="045C75"/>
                </a:solidFill>
              </a:rPr>
              <a:pPr/>
              <a:t>9</a:t>
            </a:fld>
            <a:endParaRPr lang="en-US" sz="1200">
              <a:solidFill>
                <a:srgbClr val="045C7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09600" y="609600"/>
            <a:ext cx="8153400" cy="1143000"/>
          </a:xfrm>
        </p:spPr>
        <p:txBody>
          <a:bodyPr>
            <a:normAutofit/>
          </a:bodyPr>
          <a:lstStyle/>
          <a:p>
            <a:pPr eaLnBrk="1" fontAlgn="auto" hangingPunct="1">
              <a:spcAft>
                <a:spcPts val="0"/>
              </a:spcAft>
              <a:defRPr/>
            </a:pPr>
            <a:r>
              <a:rPr lang="en-US" dirty="0" smtClean="0">
                <a:ea typeface="+mj-ea"/>
                <a:cs typeface="+mj-cs"/>
              </a:rPr>
              <a:t>4. Faculty Training Survey</a:t>
            </a:r>
          </a:p>
        </p:txBody>
      </p:sp>
      <p:sp>
        <p:nvSpPr>
          <p:cNvPr id="2" name="Content Placeholder 2"/>
          <p:cNvSpPr>
            <a:spLocks noGrp="1"/>
          </p:cNvSpPr>
          <p:nvPr>
            <p:ph idx="1"/>
          </p:nvPr>
        </p:nvSpPr>
        <p:spPr>
          <a:xfrm>
            <a:off x="685800" y="1981200"/>
            <a:ext cx="7772400" cy="3733800"/>
          </a:xfrm>
        </p:spPr>
        <p:txBody>
          <a:bodyPr/>
          <a:lstStyle/>
          <a:p>
            <a:pPr eaLnBrk="1" hangingPunct="1"/>
            <a:r>
              <a:rPr lang="en-US" sz="2400">
                <a:latin typeface="Constantia" charset="0"/>
                <a:ea typeface="ＭＳ Ｐゴシック" charset="0"/>
                <a:cs typeface="ＭＳ Ｐゴシック" charset="0"/>
              </a:rPr>
              <a:t>Emerging Technology: Kindles, iPads, etc. – 45%</a:t>
            </a:r>
          </a:p>
          <a:p>
            <a:pPr eaLnBrk="1" hangingPunct="1"/>
            <a:r>
              <a:rPr lang="en-US" sz="2400">
                <a:latin typeface="Constantia" charset="0"/>
                <a:ea typeface="ＭＳ Ｐゴシック" charset="0"/>
                <a:cs typeface="ＭＳ Ｐゴシック" charset="0"/>
              </a:rPr>
              <a:t>Using Angel in non-online classes  - 45%</a:t>
            </a:r>
          </a:p>
          <a:p>
            <a:pPr eaLnBrk="1" hangingPunct="1"/>
            <a:r>
              <a:rPr lang="en-US" sz="2400">
                <a:latin typeface="Constantia" charset="0"/>
                <a:ea typeface="ＭＳ Ｐゴシック" charset="0"/>
                <a:cs typeface="ＭＳ Ｐゴシック" charset="0"/>
              </a:rPr>
              <a:t>Best Practices in Distance Learning - 45%</a:t>
            </a:r>
          </a:p>
          <a:p>
            <a:pPr eaLnBrk="1" hangingPunct="1"/>
            <a:r>
              <a:rPr lang="en-US" sz="2400">
                <a:latin typeface="Constantia" charset="0"/>
                <a:ea typeface="ＭＳ Ｐゴシック" charset="0"/>
                <a:cs typeface="ＭＳ Ｐゴシック" charset="0"/>
              </a:rPr>
              <a:t>Creating Videos and iTunesU – 41%</a:t>
            </a:r>
          </a:p>
          <a:p>
            <a:pPr eaLnBrk="1" hangingPunct="1"/>
            <a:r>
              <a:rPr lang="en-US" sz="2400">
                <a:latin typeface="Constantia" charset="0"/>
                <a:ea typeface="ＭＳ Ｐゴシック" charset="0"/>
                <a:cs typeface="ＭＳ Ｐゴシック" charset="0"/>
              </a:rPr>
              <a:t>Use Outlook to make life easier at WVC – 37%</a:t>
            </a:r>
          </a:p>
          <a:p>
            <a:pPr eaLnBrk="1" hangingPunct="1"/>
            <a:r>
              <a:rPr lang="en-US" sz="2400">
                <a:latin typeface="Constantia" charset="0"/>
                <a:ea typeface="ＭＳ Ｐゴシック" charset="0"/>
                <a:cs typeface="ＭＳ Ｐゴシック" charset="0"/>
              </a:rPr>
              <a:t>Managing e-mail – 37%</a:t>
            </a:r>
          </a:p>
          <a:p>
            <a:pPr eaLnBrk="1" hangingPunct="1"/>
            <a:r>
              <a:rPr lang="en-US" sz="2400">
                <a:latin typeface="Constantia" charset="0"/>
                <a:ea typeface="ＭＳ Ｐゴシック" charset="0"/>
                <a:cs typeface="ＭＳ Ｐゴシック" charset="0"/>
              </a:rPr>
              <a:t>Angel Gradebook – 34%</a:t>
            </a:r>
          </a:p>
          <a:p>
            <a:pPr eaLnBrk="1" hangingPunct="1"/>
            <a:r>
              <a:rPr lang="en-US" sz="2400">
                <a:latin typeface="Constantia" charset="0"/>
                <a:ea typeface="ＭＳ Ｐゴシック" charset="0"/>
                <a:cs typeface="ＭＳ Ｐゴシック" charset="0"/>
              </a:rPr>
              <a:t>Using Outlook Calendar – 30%</a:t>
            </a:r>
          </a:p>
        </p:txBody>
      </p:sp>
      <p:sp>
        <p:nvSpPr>
          <p:cNvPr id="2560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3E025A7-0B7E-D44F-A304-5DB288094116}" type="slidenum">
              <a:rPr lang="en-US" sz="1200">
                <a:solidFill>
                  <a:srgbClr val="045C75"/>
                </a:solidFill>
              </a:rPr>
              <a:pPr/>
              <a:t>10</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5. Re-evaluate Faculty Computers and Instructional Network</a:t>
            </a:r>
            <a:endParaRPr lang="en-US" sz="4400" dirty="0"/>
          </a:p>
        </p:txBody>
      </p:sp>
      <p:sp>
        <p:nvSpPr>
          <p:cNvPr id="3" name="Content Placeholder 2"/>
          <p:cNvSpPr>
            <a:spLocks noGrp="1"/>
          </p:cNvSpPr>
          <p:nvPr>
            <p:ph idx="1"/>
          </p:nvPr>
        </p:nvSpPr>
        <p:spPr/>
        <p:txBody>
          <a:bodyPr/>
          <a:lstStyle/>
          <a:p>
            <a:r>
              <a:rPr lang="en-US" dirty="0" smtClean="0"/>
              <a:t>Current practice of providing Desktop Computers in Faculty Offices, might not meet the future needs for instruction.  With major shifts towards mobility, initially with laptops and now with smartphones and tablets, a new strategy needs to be developed.</a:t>
            </a:r>
            <a:endParaRPr lang="en-US" dirty="0"/>
          </a:p>
        </p:txBody>
      </p:sp>
      <p:sp>
        <p:nvSpPr>
          <p:cNvPr id="4" name="Slide Number Placeholder 3"/>
          <p:cNvSpPr>
            <a:spLocks noGrp="1"/>
          </p:cNvSpPr>
          <p:nvPr>
            <p:ph type="sldNum" sz="quarter" idx="12"/>
          </p:nvPr>
        </p:nvSpPr>
        <p:spPr/>
        <p:txBody>
          <a:bodyPr/>
          <a:lstStyle/>
          <a:p>
            <a:pPr>
              <a:defRPr/>
            </a:pPr>
            <a:fld id="{84379239-7150-474E-8F05-9D9344F2228B}" type="slidenum">
              <a:rPr lang="en-US" smtClean="0"/>
              <a:pPr>
                <a:defRPr/>
              </a:pPr>
              <a:t>11</a:t>
            </a:fld>
            <a:endParaRPr lang="en-US"/>
          </a:p>
        </p:txBody>
      </p:sp>
    </p:spTree>
    <p:extLst>
      <p:ext uri="{BB962C8B-B14F-4D97-AF65-F5344CB8AC3E}">
        <p14:creationId xmlns:p14="http://schemas.microsoft.com/office/powerpoint/2010/main" val="844354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838200"/>
            <a:ext cx="8229600" cy="704850"/>
          </a:xfrm>
        </p:spPr>
        <p:txBody>
          <a:bodyPr/>
          <a:lstStyle/>
          <a:p>
            <a:pPr eaLnBrk="1" hangingPunct="1"/>
            <a:r>
              <a:rPr lang="en-US" sz="3200">
                <a:latin typeface="Calibri" charset="0"/>
                <a:ea typeface="ＭＳ Ｐゴシック" charset="0"/>
                <a:cs typeface="ＭＳ Ｐゴシック" charset="0"/>
              </a:rPr>
              <a:t>5a. Current Faculty Computer/Network Support</a:t>
            </a:r>
          </a:p>
        </p:txBody>
      </p:sp>
      <p:sp>
        <p:nvSpPr>
          <p:cNvPr id="26627" name="Content Placeholder 2"/>
          <p:cNvSpPr>
            <a:spLocks noGrp="1"/>
          </p:cNvSpPr>
          <p:nvPr>
            <p:ph idx="1"/>
          </p:nvPr>
        </p:nvSpPr>
        <p:spPr>
          <a:xfrm>
            <a:off x="685800" y="1981200"/>
            <a:ext cx="8077200" cy="4572000"/>
          </a:xfrm>
        </p:spPr>
        <p:txBody>
          <a:bodyPr>
            <a:normAutofit fontScale="92500"/>
          </a:bodyPr>
          <a:lstStyle/>
          <a:p>
            <a:pPr marL="274320" indent="-274320" eaLnBrk="1" fontAlgn="auto" hangingPunct="1">
              <a:spcAft>
                <a:spcPts val="0"/>
              </a:spcAft>
              <a:buClr>
                <a:schemeClr val="accent3"/>
              </a:buClr>
              <a:buFont typeface="Wingdings 2"/>
              <a:buChar char=""/>
              <a:defRPr/>
            </a:pPr>
            <a:r>
              <a:rPr lang="en-US" sz="2800" dirty="0" smtClean="0">
                <a:ea typeface="+mn-ea"/>
                <a:cs typeface="+mn-cs"/>
              </a:rPr>
              <a:t>Provided a Desktop Computer</a:t>
            </a:r>
          </a:p>
          <a:p>
            <a:pPr marL="274320" indent="-274320" eaLnBrk="1" fontAlgn="auto" hangingPunct="1">
              <a:spcAft>
                <a:spcPts val="0"/>
              </a:spcAft>
              <a:buClr>
                <a:schemeClr val="accent3"/>
              </a:buClr>
              <a:buFont typeface="Wingdings 2"/>
              <a:buChar char=""/>
              <a:defRPr/>
            </a:pPr>
            <a:r>
              <a:rPr lang="en-US" sz="2800" dirty="0" smtClean="0">
                <a:ea typeface="+mn-ea"/>
                <a:cs typeface="+mn-cs"/>
              </a:rPr>
              <a:t>Faculty not able to Install Software (exceptions Win7 &amp; Mac OSX), </a:t>
            </a:r>
            <a:r>
              <a:rPr lang="en-US" sz="2800" dirty="0" err="1" smtClean="0">
                <a:ea typeface="+mn-ea"/>
                <a:cs typeface="+mn-cs"/>
              </a:rPr>
              <a:t>WinXP</a:t>
            </a:r>
            <a:r>
              <a:rPr lang="en-US" sz="2800" dirty="0" smtClean="0">
                <a:ea typeface="+mn-ea"/>
                <a:cs typeface="+mn-cs"/>
              </a:rPr>
              <a:t> requires a District IS technician</a:t>
            </a:r>
            <a:endParaRPr lang="en-US" dirty="0" smtClean="0">
              <a:ea typeface="+mn-ea"/>
              <a:cs typeface="+mn-cs"/>
            </a:endParaRPr>
          </a:p>
          <a:p>
            <a:pPr marL="274320" indent="-274320" eaLnBrk="1" fontAlgn="auto" hangingPunct="1">
              <a:spcAft>
                <a:spcPts val="0"/>
              </a:spcAft>
              <a:buClr>
                <a:schemeClr val="accent3"/>
              </a:buClr>
              <a:buFont typeface="Wingdings 2"/>
              <a:buChar char=""/>
              <a:defRPr/>
            </a:pPr>
            <a:r>
              <a:rPr lang="en-US" sz="2800" dirty="0" smtClean="0">
                <a:ea typeface="+mn-ea"/>
                <a:cs typeface="+mn-cs"/>
              </a:rPr>
              <a:t>Difficult to Use Specialized Classroom Apps on Faculty computers</a:t>
            </a:r>
            <a:endParaRPr lang="en-US" dirty="0" smtClean="0">
              <a:ea typeface="+mn-ea"/>
              <a:cs typeface="+mn-cs"/>
            </a:endParaRPr>
          </a:p>
          <a:p>
            <a:pPr marL="274320" indent="-274320" eaLnBrk="1" fontAlgn="auto" hangingPunct="1">
              <a:spcAft>
                <a:spcPts val="0"/>
              </a:spcAft>
              <a:buClr>
                <a:schemeClr val="accent3"/>
              </a:buClr>
              <a:buFont typeface="Wingdings 2"/>
              <a:buChar char=""/>
              <a:defRPr/>
            </a:pPr>
            <a:r>
              <a:rPr lang="en-US" sz="2800" dirty="0" smtClean="0">
                <a:ea typeface="+mn-ea"/>
                <a:cs typeface="+mn-cs"/>
              </a:rPr>
              <a:t>More Depts. using laptops – District owned and Personal (especially associate Faculty)</a:t>
            </a:r>
          </a:p>
          <a:p>
            <a:pPr marL="274320" indent="-274320" eaLnBrk="1" fontAlgn="auto" hangingPunct="1">
              <a:spcAft>
                <a:spcPts val="0"/>
              </a:spcAft>
              <a:buClr>
                <a:schemeClr val="accent3"/>
              </a:buClr>
              <a:buFont typeface="Wingdings 2"/>
              <a:buChar char=""/>
              <a:defRPr/>
            </a:pPr>
            <a:r>
              <a:rPr lang="en-US" sz="2800" dirty="0" smtClean="0">
                <a:ea typeface="+mn-ea"/>
                <a:cs typeface="+mn-cs"/>
              </a:rPr>
              <a:t>Faculty offices on Administrative Network, but classrooms on Instructional Network</a:t>
            </a:r>
          </a:p>
          <a:p>
            <a:pPr marL="640080" lvl="1" indent="-246888" eaLnBrk="1" fontAlgn="auto" hangingPunct="1">
              <a:spcAft>
                <a:spcPts val="0"/>
              </a:spcAft>
              <a:buFont typeface="Wingdings 2"/>
              <a:buChar char=""/>
              <a:defRPr/>
            </a:pPr>
            <a:r>
              <a:rPr lang="en-US" dirty="0" smtClean="0">
                <a:ea typeface="+mn-ea"/>
              </a:rPr>
              <a:t>Most faculty do not need to be on Admin network</a:t>
            </a:r>
          </a:p>
        </p:txBody>
      </p:sp>
      <p:sp>
        <p:nvSpPr>
          <p:cNvPr id="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0512E84-AC29-E543-BF9D-11A2F81D8D22}" type="slidenum">
              <a:rPr lang="en-US" sz="1200">
                <a:solidFill>
                  <a:srgbClr val="045C75"/>
                </a:solidFill>
              </a:rPr>
              <a:pPr/>
              <a:t>12</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762000"/>
            <a:ext cx="8229600" cy="781050"/>
          </a:xfrm>
        </p:spPr>
        <p:txBody>
          <a:bodyPr/>
          <a:lstStyle/>
          <a:p>
            <a:pPr eaLnBrk="1" hangingPunct="1"/>
            <a:r>
              <a:rPr lang="en-US" sz="4000">
                <a:latin typeface="Calibri" charset="0"/>
                <a:ea typeface="ＭＳ Ｐゴシック" charset="0"/>
                <a:cs typeface="ＭＳ Ｐゴシック" charset="0"/>
              </a:rPr>
              <a:t> 5b. Future Faculty Computer/Network</a:t>
            </a:r>
          </a:p>
        </p:txBody>
      </p:sp>
      <p:sp>
        <p:nvSpPr>
          <p:cNvPr id="27650" name="Content Placeholder 2"/>
          <p:cNvSpPr>
            <a:spLocks noGrp="1"/>
          </p:cNvSpPr>
          <p:nvPr>
            <p:ph idx="1"/>
          </p:nvPr>
        </p:nvSpPr>
        <p:spPr/>
        <p:txBody>
          <a:bodyPr/>
          <a:lstStyle/>
          <a:p>
            <a:pPr eaLnBrk="1" hangingPunct="1"/>
            <a:endParaRPr lang="en-US">
              <a:latin typeface="Constantia" charset="0"/>
              <a:ea typeface="ＭＳ Ｐゴシック" charset="0"/>
              <a:cs typeface="ＭＳ Ｐゴシック" charset="0"/>
            </a:endParaRPr>
          </a:p>
        </p:txBody>
      </p:sp>
      <p:sp>
        <p:nvSpPr>
          <p:cNvPr id="2765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CC75123-7CDD-104F-BEC9-F71CBF01427A}" type="slidenum">
              <a:rPr lang="en-US" sz="1200">
                <a:solidFill>
                  <a:srgbClr val="045C75"/>
                </a:solidFill>
              </a:rPr>
              <a:pPr/>
              <a:t>13</a:t>
            </a:fld>
            <a:endParaRPr lang="en-US" sz="1200">
              <a:solidFill>
                <a:srgbClr val="045C75"/>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85800" y="381000"/>
            <a:ext cx="7772400" cy="1143000"/>
          </a:xfrm>
        </p:spPr>
        <p:txBody>
          <a:bodyPr/>
          <a:lstStyle/>
          <a:p>
            <a:pPr eaLnBrk="1" hangingPunct="1"/>
            <a:r>
              <a:rPr lang="en-US">
                <a:latin typeface="Calibri" charset="0"/>
                <a:ea typeface="ＭＳ Ｐゴシック" charset="0"/>
                <a:cs typeface="ＭＳ Ｐゴシック" charset="0"/>
              </a:rPr>
              <a:t>Faculty Computers</a:t>
            </a:r>
          </a:p>
        </p:txBody>
      </p:sp>
      <p:sp>
        <p:nvSpPr>
          <p:cNvPr id="28674" name="Content Placeholder 2"/>
          <p:cNvSpPr>
            <a:spLocks noGrp="1"/>
          </p:cNvSpPr>
          <p:nvPr>
            <p:ph idx="1"/>
          </p:nvPr>
        </p:nvSpPr>
        <p:spPr>
          <a:xfrm>
            <a:off x="685800" y="1676400"/>
            <a:ext cx="7772400" cy="4876800"/>
          </a:xfrm>
        </p:spPr>
        <p:txBody>
          <a:bodyPr/>
          <a:lstStyle/>
          <a:p>
            <a:pPr eaLnBrk="1" hangingPunct="1"/>
            <a:r>
              <a:rPr lang="en-US" dirty="0">
                <a:latin typeface="Constantia" charset="0"/>
                <a:ea typeface="ＭＳ Ｐゴシック" charset="0"/>
                <a:cs typeface="ＭＳ Ｐゴシック" charset="0"/>
              </a:rPr>
              <a:t>Develop Proposal for Faculty </a:t>
            </a:r>
            <a:r>
              <a:rPr lang="en-US" dirty="0" smtClean="0">
                <a:latin typeface="Constantia" charset="0"/>
                <a:ea typeface="ＭＳ Ｐゴシック" charset="0"/>
                <a:cs typeface="ＭＳ Ｐゴシック" charset="0"/>
              </a:rPr>
              <a:t>Laptops</a:t>
            </a:r>
          </a:p>
          <a:p>
            <a:pPr lvl="1" eaLnBrk="1" hangingPunct="1"/>
            <a:r>
              <a:rPr lang="en-US" dirty="0" smtClean="0">
                <a:latin typeface="Constantia" charset="0"/>
                <a:ea typeface="ＭＳ Ｐゴシック" charset="0"/>
              </a:rPr>
              <a:t>Use </a:t>
            </a:r>
            <a:r>
              <a:rPr lang="en-US" dirty="0">
                <a:latin typeface="Constantia" charset="0"/>
                <a:ea typeface="ＭＳ Ｐゴシック" charset="0"/>
              </a:rPr>
              <a:t>same computer in office, classroom, and away from campus (e.g. home)</a:t>
            </a:r>
          </a:p>
          <a:p>
            <a:pPr lvl="1" eaLnBrk="1" hangingPunct="1"/>
            <a:r>
              <a:rPr lang="en-US" dirty="0">
                <a:latin typeface="Constantia" charset="0"/>
                <a:ea typeface="ＭＳ Ｐゴシック" charset="0"/>
              </a:rPr>
              <a:t>District Owned or Personal Laptops</a:t>
            </a:r>
          </a:p>
          <a:p>
            <a:pPr lvl="2" eaLnBrk="1" hangingPunct="1"/>
            <a:r>
              <a:rPr lang="en-US" dirty="0">
                <a:latin typeface="Constantia" charset="0"/>
                <a:ea typeface="ＭＳ Ｐゴシック" charset="0"/>
              </a:rPr>
              <a:t>Reinstate No Interest Loan or other incentive?</a:t>
            </a:r>
          </a:p>
          <a:p>
            <a:pPr lvl="1" eaLnBrk="1" hangingPunct="1"/>
            <a:r>
              <a:rPr lang="en-US" dirty="0">
                <a:latin typeface="Constantia" charset="0"/>
                <a:ea typeface="ＭＳ Ｐゴシック" charset="0"/>
              </a:rPr>
              <a:t>Redefine Network Security Layers </a:t>
            </a:r>
          </a:p>
          <a:p>
            <a:pPr eaLnBrk="1" hangingPunct="1"/>
            <a:r>
              <a:rPr lang="en-US" dirty="0">
                <a:latin typeface="Constantia" charset="0"/>
                <a:ea typeface="ＭＳ Ｐゴシック" charset="0"/>
                <a:cs typeface="ＭＳ Ｐゴシック" charset="0"/>
              </a:rPr>
              <a:t>Understand usage of Tablets </a:t>
            </a:r>
            <a:r>
              <a:rPr lang="en-US" dirty="0" smtClean="0">
                <a:latin typeface="Constantia" charset="0"/>
                <a:ea typeface="ＭＳ Ｐゴシック" charset="0"/>
                <a:cs typeface="ＭＳ Ｐゴシック" charset="0"/>
              </a:rPr>
              <a:t>and Smartphones</a:t>
            </a:r>
          </a:p>
          <a:p>
            <a:pPr eaLnBrk="1" hangingPunct="1"/>
            <a:r>
              <a:rPr lang="en-US" dirty="0" smtClean="0">
                <a:latin typeface="Constantia" charset="0"/>
                <a:ea typeface="ＭＳ Ｐゴシック" charset="0"/>
                <a:cs typeface="ＭＳ Ｐゴシック" charset="0"/>
              </a:rPr>
              <a:t>Define </a:t>
            </a:r>
            <a:r>
              <a:rPr lang="en-US" dirty="0">
                <a:latin typeface="Constantia" charset="0"/>
                <a:ea typeface="ＭＳ Ｐゴシック" charset="0"/>
                <a:cs typeface="ＭＳ Ｐゴシック" charset="0"/>
              </a:rPr>
              <a:t>Support and Security Policies</a:t>
            </a:r>
          </a:p>
          <a:p>
            <a:pPr eaLnBrk="1" hangingPunct="1"/>
            <a:r>
              <a:rPr lang="en-US" dirty="0">
                <a:latin typeface="Constantia" charset="0"/>
                <a:ea typeface="ＭＳ Ｐゴシック" charset="0"/>
                <a:cs typeface="ＭＳ Ｐゴシック" charset="0"/>
              </a:rPr>
              <a:t>Define Standards</a:t>
            </a:r>
          </a:p>
          <a:p>
            <a:pPr lvl="1" eaLnBrk="1" hangingPunct="1"/>
            <a:r>
              <a:rPr lang="en-US" dirty="0">
                <a:latin typeface="Constantia" charset="0"/>
                <a:ea typeface="ＭＳ Ｐゴシック" charset="0"/>
              </a:rPr>
              <a:t>hardware &amp; software</a:t>
            </a:r>
          </a:p>
        </p:txBody>
      </p:sp>
      <p:sp>
        <p:nvSpPr>
          <p:cNvPr id="2867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CE30450-3BD8-5940-9E13-54C14E9714FD}" type="slidenum">
              <a:rPr lang="en-US" sz="1200">
                <a:solidFill>
                  <a:srgbClr val="045C75"/>
                </a:solidFill>
              </a:rPr>
              <a:pPr/>
              <a:t>14</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0" y="533400"/>
            <a:ext cx="4572000" cy="1828800"/>
          </a:xfrm>
        </p:spPr>
        <p:txBody>
          <a:bodyPr/>
          <a:lstStyle/>
          <a:p>
            <a:pPr eaLnBrk="1" hangingPunct="1"/>
            <a:r>
              <a:rPr lang="en-US">
                <a:latin typeface="Calibri" charset="0"/>
                <a:ea typeface="ＭＳ Ｐゴシック" charset="0"/>
                <a:cs typeface="ＭＳ Ｐゴシック" charset="0"/>
              </a:rPr>
              <a:t>Network Security</a:t>
            </a:r>
            <a:br>
              <a:rPr lang="en-US">
                <a:latin typeface="Calibri" charset="0"/>
                <a:ea typeface="ＭＳ Ｐゴシック" charset="0"/>
                <a:cs typeface="ＭＳ Ｐゴシック" charset="0"/>
              </a:rPr>
            </a:br>
            <a:r>
              <a:rPr lang="en-US">
                <a:latin typeface="Calibri" charset="0"/>
                <a:ea typeface="ＭＳ Ｐゴシック" charset="0"/>
                <a:cs typeface="ＭＳ Ｐゴシック" charset="0"/>
              </a:rPr>
              <a:t>Layers</a:t>
            </a:r>
          </a:p>
        </p:txBody>
      </p:sp>
      <p:sp>
        <p:nvSpPr>
          <p:cNvPr id="29698" name="Slide Number Placeholder 3"/>
          <p:cNvSpPr>
            <a:spLocks noGrp="1"/>
          </p:cNvSpPr>
          <p:nvPr>
            <p:ph type="sldNum" sz="quarter" idx="12"/>
          </p:nvPr>
        </p:nvSpPr>
        <p:spPr bwMode="auto">
          <a:xfrm>
            <a:off x="6858000" y="64008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267F459-E0B9-0148-9F8B-ECE0D757DF1A}" type="slidenum">
              <a:rPr lang="en-US" sz="1200">
                <a:solidFill>
                  <a:srgbClr val="045C75"/>
                </a:solidFill>
              </a:rPr>
              <a:pPr/>
              <a:t>15</a:t>
            </a:fld>
            <a:endParaRPr lang="en-US" sz="1200">
              <a:solidFill>
                <a:srgbClr val="045C75"/>
              </a:solidFill>
            </a:endParaRPr>
          </a:p>
        </p:txBody>
      </p:sp>
      <p:sp>
        <p:nvSpPr>
          <p:cNvPr id="29699" name="Oval 5"/>
          <p:cNvSpPr>
            <a:spLocks noChangeArrowheads="1"/>
          </p:cNvSpPr>
          <p:nvPr/>
        </p:nvSpPr>
        <p:spPr bwMode="auto">
          <a:xfrm>
            <a:off x="5257800" y="3200400"/>
            <a:ext cx="2743200" cy="2819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a:endParaRPr lang="en-US"/>
          </a:p>
        </p:txBody>
      </p:sp>
      <p:sp>
        <p:nvSpPr>
          <p:cNvPr id="29700" name="Oval 6"/>
          <p:cNvSpPr>
            <a:spLocks noChangeArrowheads="1"/>
          </p:cNvSpPr>
          <p:nvPr/>
        </p:nvSpPr>
        <p:spPr bwMode="auto">
          <a:xfrm>
            <a:off x="5791200" y="3886200"/>
            <a:ext cx="1600200" cy="1600200"/>
          </a:xfrm>
          <a:prstGeom prst="ellipse">
            <a:avLst/>
          </a:prstGeom>
          <a:solidFill>
            <a:schemeClr val="accent1"/>
          </a:solidFill>
          <a:ln w="9525">
            <a:solidFill>
              <a:schemeClr val="tx1"/>
            </a:solidFill>
            <a:round/>
            <a:headEnd/>
            <a:tailEnd/>
          </a:ln>
        </p:spPr>
        <p:txBody>
          <a:bodyPr/>
          <a:lstStyle/>
          <a:p>
            <a:pPr algn="ctr"/>
            <a:r>
              <a:rPr lang="en-US"/>
              <a:t>Critical</a:t>
            </a:r>
          </a:p>
          <a:p>
            <a:pPr algn="ctr"/>
            <a:r>
              <a:rPr lang="en-US"/>
              <a:t>Admin</a:t>
            </a:r>
          </a:p>
          <a:p>
            <a:pPr algn="ctr"/>
            <a:r>
              <a:rPr lang="en-US"/>
              <a:t>Data</a:t>
            </a:r>
          </a:p>
        </p:txBody>
      </p:sp>
      <p:sp>
        <p:nvSpPr>
          <p:cNvPr id="29701" name="TextBox 7"/>
          <p:cNvSpPr txBox="1">
            <a:spLocks noChangeArrowheads="1"/>
          </p:cNvSpPr>
          <p:nvPr/>
        </p:nvSpPr>
        <p:spPr bwMode="auto">
          <a:xfrm>
            <a:off x="6096000" y="3124200"/>
            <a:ext cx="10699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Admin</a:t>
            </a:r>
          </a:p>
          <a:p>
            <a:r>
              <a:rPr lang="en-US"/>
              <a:t>Apps</a:t>
            </a:r>
          </a:p>
        </p:txBody>
      </p:sp>
      <p:sp>
        <p:nvSpPr>
          <p:cNvPr id="29702" name="Oval 8"/>
          <p:cNvSpPr>
            <a:spLocks noChangeArrowheads="1"/>
          </p:cNvSpPr>
          <p:nvPr/>
        </p:nvSpPr>
        <p:spPr bwMode="auto">
          <a:xfrm>
            <a:off x="4800600" y="2286000"/>
            <a:ext cx="3581400" cy="4038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a:endParaRPr lang="en-US"/>
          </a:p>
        </p:txBody>
      </p:sp>
      <p:sp>
        <p:nvSpPr>
          <p:cNvPr id="29703" name="TextBox 9"/>
          <p:cNvSpPr txBox="1">
            <a:spLocks noChangeArrowheads="1"/>
          </p:cNvSpPr>
          <p:nvPr/>
        </p:nvSpPr>
        <p:spPr bwMode="auto">
          <a:xfrm>
            <a:off x="5638800" y="2362200"/>
            <a:ext cx="2165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t>Instructional</a:t>
            </a:r>
          </a:p>
          <a:p>
            <a:pPr algn="ctr"/>
            <a:r>
              <a:rPr lang="en-US"/>
              <a:t>Apps/Services</a:t>
            </a:r>
          </a:p>
        </p:txBody>
      </p:sp>
      <p:sp>
        <p:nvSpPr>
          <p:cNvPr id="29704" name="Oval 10"/>
          <p:cNvSpPr>
            <a:spLocks noChangeArrowheads="1"/>
          </p:cNvSpPr>
          <p:nvPr/>
        </p:nvSpPr>
        <p:spPr bwMode="auto">
          <a:xfrm>
            <a:off x="3962400" y="457200"/>
            <a:ext cx="5181600" cy="6400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a:endParaRPr lang="en-US"/>
          </a:p>
        </p:txBody>
      </p:sp>
      <p:sp>
        <p:nvSpPr>
          <p:cNvPr id="29705" name="TextBox 11"/>
          <p:cNvSpPr txBox="1">
            <a:spLocks noChangeArrowheads="1"/>
          </p:cNvSpPr>
          <p:nvPr/>
        </p:nvSpPr>
        <p:spPr bwMode="auto">
          <a:xfrm>
            <a:off x="5791200" y="1524000"/>
            <a:ext cx="1655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t>Classroom </a:t>
            </a:r>
          </a:p>
          <a:p>
            <a:pPr algn="ctr"/>
            <a:r>
              <a:rPr lang="en-US"/>
              <a:t>Network</a:t>
            </a:r>
          </a:p>
        </p:txBody>
      </p:sp>
      <p:sp>
        <p:nvSpPr>
          <p:cNvPr id="29706" name="Oval 12"/>
          <p:cNvSpPr>
            <a:spLocks noChangeArrowheads="1"/>
          </p:cNvSpPr>
          <p:nvPr/>
        </p:nvSpPr>
        <p:spPr bwMode="auto">
          <a:xfrm>
            <a:off x="4419600" y="1447800"/>
            <a:ext cx="4267200" cy="510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a:endParaRPr lang="en-US"/>
          </a:p>
        </p:txBody>
      </p:sp>
      <p:sp>
        <p:nvSpPr>
          <p:cNvPr id="29707" name="TextBox 13"/>
          <p:cNvSpPr txBox="1">
            <a:spLocks noChangeArrowheads="1"/>
          </p:cNvSpPr>
          <p:nvPr/>
        </p:nvSpPr>
        <p:spPr bwMode="auto">
          <a:xfrm>
            <a:off x="5334000" y="533400"/>
            <a:ext cx="24939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t>Wireless &amp; </a:t>
            </a:r>
          </a:p>
          <a:p>
            <a:pPr algn="ctr"/>
            <a:r>
              <a:rPr lang="en-US"/>
              <a:t>Internet Services</a:t>
            </a:r>
          </a:p>
        </p:txBody>
      </p:sp>
      <p:sp>
        <p:nvSpPr>
          <p:cNvPr id="29708" name="TextBox 13"/>
          <p:cNvSpPr txBox="1">
            <a:spLocks noChangeArrowheads="1"/>
          </p:cNvSpPr>
          <p:nvPr/>
        </p:nvSpPr>
        <p:spPr bwMode="auto">
          <a:xfrm>
            <a:off x="381000" y="5410200"/>
            <a:ext cx="434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t>Access to Applications via</a:t>
            </a:r>
          </a:p>
          <a:p>
            <a:pPr algn="ctr"/>
            <a:r>
              <a:rPr lang="en-US"/>
              <a:t>Secure Browser (and login) from Anywhere</a:t>
            </a:r>
          </a:p>
        </p:txBody>
      </p:sp>
      <p:cxnSp>
        <p:nvCxnSpPr>
          <p:cNvPr id="29709" name="Straight Arrow Connector 15"/>
          <p:cNvCxnSpPr>
            <a:cxnSpLocks noChangeShapeType="1"/>
          </p:cNvCxnSpPr>
          <p:nvPr/>
        </p:nvCxnSpPr>
        <p:spPr bwMode="auto">
          <a:xfrm>
            <a:off x="2971800" y="4267200"/>
            <a:ext cx="20574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9710" name="Straight Arrow Connector 17"/>
          <p:cNvCxnSpPr>
            <a:cxnSpLocks noChangeShapeType="1"/>
          </p:cNvCxnSpPr>
          <p:nvPr/>
        </p:nvCxnSpPr>
        <p:spPr bwMode="auto">
          <a:xfrm>
            <a:off x="2971800" y="4648200"/>
            <a:ext cx="25908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9711" name="Straight Arrow Connector 22"/>
          <p:cNvCxnSpPr>
            <a:cxnSpLocks noChangeShapeType="1"/>
          </p:cNvCxnSpPr>
          <p:nvPr/>
        </p:nvCxnSpPr>
        <p:spPr bwMode="auto">
          <a:xfrm>
            <a:off x="2971800" y="5029200"/>
            <a:ext cx="31242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9712" name="Picture 25" descr="j0150023.pict"/>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4191000"/>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85800" y="609600"/>
            <a:ext cx="7772400" cy="1524000"/>
          </a:xfrm>
        </p:spPr>
        <p:txBody>
          <a:bodyPr/>
          <a:lstStyle/>
          <a:p>
            <a:pPr eaLnBrk="1" hangingPunct="1"/>
            <a:r>
              <a:rPr lang="en-US">
                <a:latin typeface="Calibri" charset="0"/>
                <a:ea typeface="ＭＳ Ｐゴシック" charset="0"/>
                <a:cs typeface="ＭＳ Ｐゴシック" charset="0"/>
              </a:rPr>
              <a:t>Revise Instructional Network</a:t>
            </a:r>
          </a:p>
        </p:txBody>
      </p:sp>
      <p:sp>
        <p:nvSpPr>
          <p:cNvPr id="30722" name="Content Placeholder 2"/>
          <p:cNvSpPr>
            <a:spLocks noGrp="1"/>
          </p:cNvSpPr>
          <p:nvPr>
            <p:ph idx="1"/>
          </p:nvPr>
        </p:nvSpPr>
        <p:spPr>
          <a:xfrm>
            <a:off x="457200" y="2362200"/>
            <a:ext cx="8229600" cy="3398838"/>
          </a:xfrm>
        </p:spPr>
        <p:txBody>
          <a:bodyPr/>
          <a:lstStyle/>
          <a:p>
            <a:pPr eaLnBrk="1" hangingPunct="1">
              <a:lnSpc>
                <a:spcPct val="90000"/>
              </a:lnSpc>
            </a:pPr>
            <a:r>
              <a:rPr lang="en-US" dirty="0">
                <a:latin typeface="Constantia" charset="0"/>
                <a:ea typeface="ＭＳ Ｐゴシック" charset="0"/>
                <a:cs typeface="ＭＳ Ｐゴシック" charset="0"/>
              </a:rPr>
              <a:t>Redefine VLAN Architecture</a:t>
            </a:r>
          </a:p>
          <a:p>
            <a:pPr lvl="1" eaLnBrk="1" hangingPunct="1">
              <a:lnSpc>
                <a:spcPct val="90000"/>
              </a:lnSpc>
            </a:pPr>
            <a:r>
              <a:rPr lang="en-US" dirty="0">
                <a:latin typeface="Constantia" charset="0"/>
                <a:ea typeface="ＭＳ Ｐゴシック" charset="0"/>
              </a:rPr>
              <a:t>Separate VLANs - including (but not limited to) </a:t>
            </a:r>
          </a:p>
          <a:p>
            <a:pPr lvl="2" eaLnBrk="1" hangingPunct="1">
              <a:lnSpc>
                <a:spcPct val="90000"/>
              </a:lnSpc>
            </a:pPr>
            <a:r>
              <a:rPr lang="en-US" dirty="0">
                <a:latin typeface="Constantia" charset="0"/>
                <a:ea typeface="ＭＳ Ｐゴシック" charset="0"/>
              </a:rPr>
              <a:t>AV, Video </a:t>
            </a:r>
            <a:r>
              <a:rPr lang="en-US" dirty="0" smtClean="0">
                <a:latin typeface="Constantia" charset="0"/>
                <a:ea typeface="ＭＳ Ｐゴシック" charset="0"/>
              </a:rPr>
              <a:t>Streaming</a:t>
            </a:r>
            <a:r>
              <a:rPr lang="en-US" dirty="0">
                <a:latin typeface="Constantia" charset="0"/>
                <a:ea typeface="ＭＳ Ｐゴシック" charset="0"/>
              </a:rPr>
              <a:t>, Instructor Classroom/Lab, </a:t>
            </a:r>
            <a:r>
              <a:rPr lang="en-US" dirty="0" smtClean="0">
                <a:latin typeface="Constantia" charset="0"/>
                <a:ea typeface="ＭＳ Ｐゴシック" charset="0"/>
              </a:rPr>
              <a:t>Wireless, Student </a:t>
            </a:r>
            <a:r>
              <a:rPr lang="en-US" dirty="0">
                <a:latin typeface="Constantia" charset="0"/>
                <a:ea typeface="ＭＳ Ｐゴシック" charset="0"/>
              </a:rPr>
              <a:t>Classroom/Lab, Servers, Test/Development, etc.</a:t>
            </a:r>
          </a:p>
          <a:p>
            <a:pPr eaLnBrk="1" hangingPunct="1">
              <a:lnSpc>
                <a:spcPct val="90000"/>
              </a:lnSpc>
            </a:pPr>
            <a:r>
              <a:rPr lang="en-US" dirty="0">
                <a:latin typeface="Constantia" charset="0"/>
                <a:ea typeface="ＭＳ Ｐゴシック" charset="0"/>
                <a:cs typeface="ＭＳ Ｐゴシック" charset="0"/>
              </a:rPr>
              <a:t>Remote Authentication</a:t>
            </a:r>
          </a:p>
          <a:p>
            <a:pPr eaLnBrk="1" hangingPunct="1">
              <a:lnSpc>
                <a:spcPct val="90000"/>
              </a:lnSpc>
            </a:pPr>
            <a:r>
              <a:rPr lang="en-US" dirty="0">
                <a:latin typeface="Constantia" charset="0"/>
                <a:ea typeface="ＭＳ Ｐゴシック" charset="0"/>
                <a:cs typeface="ＭＳ Ｐゴシック" charset="0"/>
              </a:rPr>
              <a:t>Wireless Authentication</a:t>
            </a:r>
          </a:p>
          <a:p>
            <a:pPr eaLnBrk="1" hangingPunct="1">
              <a:lnSpc>
                <a:spcPct val="90000"/>
              </a:lnSpc>
            </a:pPr>
            <a:r>
              <a:rPr lang="en-US" dirty="0">
                <a:latin typeface="Constantia" charset="0"/>
                <a:ea typeface="ＭＳ Ｐゴシック" charset="0"/>
                <a:cs typeface="ＭＳ Ｐゴシック" charset="0"/>
              </a:rPr>
              <a:t>Shared File Directories</a:t>
            </a:r>
          </a:p>
          <a:p>
            <a:pPr lvl="1" eaLnBrk="1" hangingPunct="1">
              <a:lnSpc>
                <a:spcPct val="90000"/>
              </a:lnSpc>
            </a:pPr>
            <a:r>
              <a:rPr lang="en-US" dirty="0">
                <a:latin typeface="Constantia" charset="0"/>
                <a:ea typeface="ＭＳ Ｐゴシック" charset="0"/>
              </a:rPr>
              <a:t>accessible  from external location</a:t>
            </a:r>
          </a:p>
          <a:p>
            <a:pPr eaLnBrk="1" hangingPunct="1">
              <a:lnSpc>
                <a:spcPct val="90000"/>
              </a:lnSpc>
            </a:pPr>
            <a:endParaRPr lang="en-US" dirty="0">
              <a:latin typeface="Constantia" charset="0"/>
              <a:ea typeface="ＭＳ Ｐゴシック" charset="0"/>
              <a:cs typeface="ＭＳ Ｐゴシック" charset="0"/>
            </a:endParaRPr>
          </a:p>
        </p:txBody>
      </p:sp>
      <p:sp>
        <p:nvSpPr>
          <p:cNvPr id="3072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6A828BD-5744-4145-A3DB-E6D18E33DAEE}" type="slidenum">
              <a:rPr lang="en-US" sz="1200">
                <a:solidFill>
                  <a:srgbClr val="045C75"/>
                </a:solidFill>
              </a:rPr>
              <a:pPr/>
              <a:t>16</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85800" y="609600"/>
            <a:ext cx="7772400" cy="838200"/>
          </a:xfrm>
        </p:spPr>
        <p:txBody>
          <a:bodyPr/>
          <a:lstStyle/>
          <a:p>
            <a:pPr eaLnBrk="1" hangingPunct="1"/>
            <a:r>
              <a:rPr lang="en-US">
                <a:latin typeface="Calibri" charset="0"/>
                <a:ea typeface="ＭＳ Ｐゴシック" charset="0"/>
                <a:cs typeface="ＭＳ Ｐゴシック" charset="0"/>
              </a:rPr>
              <a:t>Faculty Software Standards</a:t>
            </a:r>
          </a:p>
        </p:txBody>
      </p:sp>
      <p:sp>
        <p:nvSpPr>
          <p:cNvPr id="31746" name="Content Placeholder 2"/>
          <p:cNvSpPr>
            <a:spLocks noGrp="1"/>
          </p:cNvSpPr>
          <p:nvPr>
            <p:ph idx="1"/>
          </p:nvPr>
        </p:nvSpPr>
        <p:spPr>
          <a:xfrm>
            <a:off x="685800" y="1676400"/>
            <a:ext cx="7772400" cy="4800600"/>
          </a:xfrm>
        </p:spPr>
        <p:txBody>
          <a:bodyPr/>
          <a:lstStyle/>
          <a:p>
            <a:pPr eaLnBrk="1" hangingPunct="1"/>
            <a:r>
              <a:rPr lang="en-US">
                <a:latin typeface="Constantia" charset="0"/>
                <a:ea typeface="ＭＳ Ｐゴシック" charset="0"/>
                <a:cs typeface="ＭＳ Ｐゴシック" charset="0"/>
              </a:rPr>
              <a:t>General Purpose Software Applications</a:t>
            </a:r>
          </a:p>
          <a:p>
            <a:pPr lvl="1" eaLnBrk="1" hangingPunct="1"/>
            <a:r>
              <a:rPr lang="en-US">
                <a:latin typeface="Constantia" charset="0"/>
                <a:ea typeface="ＭＳ Ｐゴシック" charset="0"/>
              </a:rPr>
              <a:t>MS-Office (Office 2010, Office 2011/Mac)</a:t>
            </a:r>
          </a:p>
          <a:p>
            <a:pPr lvl="1" eaLnBrk="1" hangingPunct="1"/>
            <a:r>
              <a:rPr lang="en-US">
                <a:latin typeface="Constantia" charset="0"/>
                <a:ea typeface="ＭＳ Ｐゴシック" charset="0"/>
              </a:rPr>
              <a:t>Outlook E-mail &amp; Scheduling/Calendar</a:t>
            </a:r>
          </a:p>
          <a:p>
            <a:pPr lvl="1" eaLnBrk="1" hangingPunct="1"/>
            <a:r>
              <a:rPr lang="en-US">
                <a:latin typeface="Constantia" charset="0"/>
                <a:ea typeface="ＭＳ Ｐゴシック" charset="0"/>
              </a:rPr>
              <a:t>Browser: MS-Explorer, Firefox</a:t>
            </a:r>
          </a:p>
          <a:p>
            <a:pPr lvl="1" eaLnBrk="1" hangingPunct="1"/>
            <a:r>
              <a:rPr lang="en-US">
                <a:latin typeface="Constantia" charset="0"/>
                <a:ea typeface="ＭＳ Ｐゴシック" charset="0"/>
              </a:rPr>
              <a:t>Virus/Spam Protection</a:t>
            </a:r>
          </a:p>
          <a:p>
            <a:pPr lvl="1" eaLnBrk="1" hangingPunct="1"/>
            <a:r>
              <a:rPr lang="en-US">
                <a:latin typeface="Constantia" charset="0"/>
                <a:ea typeface="ＭＳ Ｐゴシック" charset="0"/>
              </a:rPr>
              <a:t>Web Editing &amp; PDF Creation</a:t>
            </a:r>
          </a:p>
          <a:p>
            <a:pPr lvl="1" eaLnBrk="1" hangingPunct="1"/>
            <a:r>
              <a:rPr lang="en-US">
                <a:latin typeface="Constantia" charset="0"/>
                <a:ea typeface="ＭＳ Ｐゴシック" charset="0"/>
              </a:rPr>
              <a:t>Image Editing (to be determined)</a:t>
            </a:r>
          </a:p>
          <a:p>
            <a:pPr eaLnBrk="1" hangingPunct="1"/>
            <a:r>
              <a:rPr lang="en-US">
                <a:latin typeface="Constantia" charset="0"/>
                <a:ea typeface="ＭＳ Ｐゴシック" charset="0"/>
                <a:cs typeface="ＭＳ Ｐゴシック" charset="0"/>
              </a:rPr>
              <a:t>Specialized, Program Specific</a:t>
            </a:r>
          </a:p>
          <a:p>
            <a:pPr lvl="1" eaLnBrk="1" hangingPunct="1"/>
            <a:r>
              <a:rPr lang="en-US">
                <a:latin typeface="Constantia" charset="0"/>
                <a:ea typeface="ＭＳ Ｐゴシック" charset="0"/>
              </a:rPr>
              <a:t>AutoCAD, GIS, Maya, Nutrition, etc.</a:t>
            </a:r>
          </a:p>
        </p:txBody>
      </p:sp>
      <p:sp>
        <p:nvSpPr>
          <p:cNvPr id="3174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4BF82F0-A7D9-8446-8AD3-84BC1B6B4FF6}" type="slidenum">
              <a:rPr lang="en-US" sz="1200">
                <a:solidFill>
                  <a:srgbClr val="045C75"/>
                </a:solidFill>
              </a:rPr>
              <a:pPr/>
              <a:t>17</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z="3600">
                <a:latin typeface="Calibri" charset="0"/>
                <a:ea typeface="ＭＳ Ｐゴシック" charset="0"/>
                <a:cs typeface="ＭＳ Ｐゴシック" charset="0"/>
              </a:rPr>
              <a:t>6. Multi-media Classrooms</a:t>
            </a:r>
            <a:endParaRPr lang="en-US" sz="3200">
              <a:latin typeface="Calibri" charset="0"/>
              <a:ea typeface="ＭＳ Ｐゴシック" charset="0"/>
              <a:cs typeface="ＭＳ Ｐゴシック" charset="0"/>
            </a:endParaRPr>
          </a:p>
        </p:txBody>
      </p:sp>
      <p:sp>
        <p:nvSpPr>
          <p:cNvPr id="32770" name="Content Placeholder 2"/>
          <p:cNvSpPr>
            <a:spLocks noGrp="1"/>
          </p:cNvSpPr>
          <p:nvPr>
            <p:ph idx="1"/>
          </p:nvPr>
        </p:nvSpPr>
        <p:spPr/>
        <p:txBody>
          <a:bodyPr/>
          <a:lstStyle/>
          <a:p>
            <a:pPr eaLnBrk="1" hangingPunct="1"/>
            <a:r>
              <a:rPr lang="en-US" dirty="0" smtClean="0">
                <a:latin typeface="Constantia" charset="0"/>
                <a:ea typeface="ＭＳ Ｐゴシック" charset="0"/>
                <a:cs typeface="ＭＳ Ｐゴシック" charset="0"/>
              </a:rPr>
              <a:t>Classrooms needs at least an instructor computer, data project, sound system and perhaps a document camera - basic requirement for instruction,</a:t>
            </a:r>
            <a:endParaRPr lang="en-US" dirty="0">
              <a:latin typeface="Constantia" charset="0"/>
              <a:ea typeface="ＭＳ Ｐゴシック" charset="0"/>
              <a:cs typeface="ＭＳ Ｐゴシック" charset="0"/>
            </a:endParaRPr>
          </a:p>
          <a:p>
            <a:pPr eaLnBrk="1" hangingPunct="1"/>
            <a:r>
              <a:rPr lang="en-US" dirty="0">
                <a:latin typeface="Constantia" charset="0"/>
                <a:ea typeface="ＭＳ Ｐゴシック" charset="0"/>
                <a:cs typeface="ＭＳ Ｐゴシック" charset="0"/>
              </a:rPr>
              <a:t>Multi-Media Classroom Standards (see appendix)</a:t>
            </a:r>
          </a:p>
          <a:p>
            <a:pPr eaLnBrk="1" hangingPunct="1"/>
            <a:r>
              <a:rPr lang="en-US" dirty="0">
                <a:latin typeface="Constantia" charset="0"/>
                <a:ea typeface="ＭＳ Ｐゴシック" charset="0"/>
                <a:cs typeface="ＭＳ Ｐゴシック" charset="0"/>
              </a:rPr>
              <a:t>Currently Over 100 Multi-Media Classrooms</a:t>
            </a:r>
          </a:p>
          <a:p>
            <a:pPr eaLnBrk="1" hangingPunct="1"/>
            <a:r>
              <a:rPr lang="en-US" dirty="0">
                <a:latin typeface="Constantia" charset="0"/>
                <a:ea typeface="ＭＳ Ｐゴシック" charset="0"/>
                <a:cs typeface="ＭＳ Ｐゴシック" charset="0"/>
              </a:rPr>
              <a:t>Planned Multi-Media </a:t>
            </a:r>
            <a:r>
              <a:rPr lang="en-US" dirty="0" smtClean="0">
                <a:latin typeface="Constantia" charset="0"/>
                <a:ea typeface="ＭＳ Ｐゴシック" charset="0"/>
                <a:cs typeface="ＭＳ Ｐゴシック" charset="0"/>
              </a:rPr>
              <a:t>Classrooms</a:t>
            </a:r>
          </a:p>
          <a:p>
            <a:pPr lvl="1" eaLnBrk="1" hangingPunct="1"/>
            <a:r>
              <a:rPr lang="en-US" dirty="0" smtClean="0">
                <a:latin typeface="Constantia" charset="0"/>
                <a:ea typeface="ＭＳ Ｐゴシック" charset="0"/>
                <a:cs typeface="ＭＳ Ｐゴシック" charset="0"/>
              </a:rPr>
              <a:t>AAS, Fine Arts, LA/SS, more?</a:t>
            </a:r>
            <a:endParaRPr lang="en-US" dirty="0">
              <a:latin typeface="Constantia" charset="0"/>
              <a:ea typeface="ＭＳ Ｐゴシック" charset="0"/>
              <a:cs typeface="ＭＳ Ｐゴシック" charset="0"/>
            </a:endParaRPr>
          </a:p>
        </p:txBody>
      </p:sp>
      <p:sp>
        <p:nvSpPr>
          <p:cNvPr id="327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8BCD752-FB1D-4A47-A892-D397E86566EA}" type="slidenum">
              <a:rPr lang="en-US" sz="1200">
                <a:solidFill>
                  <a:srgbClr val="045C75"/>
                </a:solidFill>
              </a:rPr>
              <a:pPr/>
              <a:t>18</a:t>
            </a:fld>
            <a:endParaRPr lang="en-US" sz="1200">
              <a:solidFill>
                <a:srgbClr val="045C75"/>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685800" y="762000"/>
            <a:ext cx="7772400" cy="1295400"/>
          </a:xfrm>
        </p:spPr>
        <p:txBody>
          <a:bodyPr>
            <a:noAutofit/>
          </a:bodyPr>
          <a:lstStyle/>
          <a:p>
            <a:pPr eaLnBrk="1" fontAlgn="auto" hangingPunct="1">
              <a:spcAft>
                <a:spcPts val="0"/>
              </a:spcAft>
              <a:defRPr/>
            </a:pPr>
            <a:r>
              <a:rPr lang="en-US" sz="4400" dirty="0" smtClean="0">
                <a:ea typeface="+mj-ea"/>
                <a:cs typeface="+mj-cs"/>
              </a:rPr>
              <a:t>7. Identify/Pilot Leading</a:t>
            </a:r>
            <a:br>
              <a:rPr lang="en-US" sz="4400" dirty="0" smtClean="0">
                <a:ea typeface="+mj-ea"/>
                <a:cs typeface="+mj-cs"/>
              </a:rPr>
            </a:br>
            <a:r>
              <a:rPr lang="en-US" sz="4400" dirty="0" smtClean="0">
                <a:ea typeface="+mj-ea"/>
                <a:cs typeface="+mj-cs"/>
              </a:rPr>
              <a:t>    Instructional Technology</a:t>
            </a:r>
          </a:p>
        </p:txBody>
      </p:sp>
      <p:sp>
        <p:nvSpPr>
          <p:cNvPr id="34818" name="Rectangle 3"/>
          <p:cNvSpPr>
            <a:spLocks noGrp="1" noChangeArrowheads="1"/>
          </p:cNvSpPr>
          <p:nvPr>
            <p:ph idx="1"/>
          </p:nvPr>
        </p:nvSpPr>
        <p:spPr>
          <a:xfrm>
            <a:off x="685800" y="2133600"/>
            <a:ext cx="8458200" cy="4343400"/>
          </a:xfrm>
        </p:spPr>
        <p:txBody>
          <a:bodyPr/>
          <a:lstStyle/>
          <a:p>
            <a:pPr eaLnBrk="1" hangingPunct="1">
              <a:lnSpc>
                <a:spcPct val="90000"/>
              </a:lnSpc>
            </a:pPr>
            <a:r>
              <a:rPr lang="en-US" dirty="0">
                <a:latin typeface="Constantia" charset="0"/>
                <a:ea typeface="ＭＳ Ｐゴシック" charset="0"/>
                <a:cs typeface="ＭＳ Ｐゴシック" charset="0"/>
              </a:rPr>
              <a:t>Continue to ID Instructional Technology Best Practices </a:t>
            </a:r>
          </a:p>
          <a:p>
            <a:pPr lvl="1" eaLnBrk="1" hangingPunct="1"/>
            <a:r>
              <a:rPr lang="en-US" dirty="0">
                <a:latin typeface="Constantia" charset="0"/>
                <a:ea typeface="ＭＳ Ｐゴシック" charset="0"/>
                <a:cs typeface="ＭＳ Ｐゴシック" charset="0"/>
              </a:rPr>
              <a:t>Other </a:t>
            </a:r>
            <a:r>
              <a:rPr lang="en-US" dirty="0" err="1">
                <a:latin typeface="Constantia" charset="0"/>
                <a:ea typeface="ＭＳ Ｐゴシック" charset="0"/>
                <a:cs typeface="ＭＳ Ｐゴシック" charset="0"/>
              </a:rPr>
              <a:t>Comm</a:t>
            </a:r>
            <a:r>
              <a:rPr lang="en-US" dirty="0">
                <a:latin typeface="Constantia" charset="0"/>
                <a:ea typeface="ＭＳ Ｐゴシック" charset="0"/>
                <a:cs typeface="ＭＳ Ｐゴシック" charset="0"/>
              </a:rPr>
              <a:t> Colleges, </a:t>
            </a:r>
            <a:r>
              <a:rPr lang="en-US" dirty="0">
                <a:latin typeface="Constantia" charset="0"/>
                <a:ea typeface="ＭＳ Ｐゴシック" charset="0"/>
              </a:rPr>
              <a:t>Conferences, Web Research</a:t>
            </a:r>
            <a:endParaRPr lang="en-US" dirty="0">
              <a:latin typeface="Constantia" charset="0"/>
              <a:ea typeface="ＭＳ Ｐゴシック" charset="0"/>
              <a:cs typeface="ＭＳ Ｐゴシック" charset="0"/>
            </a:endParaRPr>
          </a:p>
          <a:p>
            <a:pPr eaLnBrk="1" hangingPunct="1">
              <a:lnSpc>
                <a:spcPct val="90000"/>
              </a:lnSpc>
            </a:pPr>
            <a:r>
              <a:rPr lang="en-US" dirty="0">
                <a:latin typeface="Constantia" charset="0"/>
                <a:ea typeface="ＭＳ Ｐゴシック" charset="0"/>
                <a:cs typeface="ＭＳ Ｐゴシック" charset="0"/>
              </a:rPr>
              <a:t>Implement New Instructional Technology </a:t>
            </a:r>
          </a:p>
          <a:p>
            <a:pPr lvl="1" eaLnBrk="1" hangingPunct="1">
              <a:lnSpc>
                <a:spcPct val="90000"/>
              </a:lnSpc>
            </a:pPr>
            <a:r>
              <a:rPr lang="en-US" dirty="0" smtClean="0">
                <a:latin typeface="Constantia" charset="0"/>
                <a:ea typeface="ＭＳ Ｐゴシック" charset="0"/>
              </a:rPr>
              <a:t>Screen Video and Audio Capture (</a:t>
            </a:r>
            <a:r>
              <a:rPr lang="en-US" dirty="0">
                <a:latin typeface="Constantia" charset="0"/>
                <a:ea typeface="ＭＳ Ｐゴシック" charset="0"/>
              </a:rPr>
              <a:t>Camtasia Relay)</a:t>
            </a:r>
          </a:p>
          <a:p>
            <a:pPr eaLnBrk="1" hangingPunct="1">
              <a:lnSpc>
                <a:spcPct val="90000"/>
              </a:lnSpc>
            </a:pPr>
            <a:r>
              <a:rPr lang="en-US" dirty="0" smtClean="0">
                <a:latin typeface="Constantia" charset="0"/>
                <a:ea typeface="ＭＳ Ｐゴシック" charset="0"/>
                <a:cs typeface="ＭＳ Ｐゴシック" charset="0"/>
              </a:rPr>
              <a:t>Evaluate</a:t>
            </a:r>
            <a:r>
              <a:rPr lang="en-US" dirty="0">
                <a:latin typeface="Constantia" charset="0"/>
                <a:ea typeface="ＭＳ Ｐゴシック" charset="0"/>
                <a:cs typeface="ＭＳ Ｐゴシック" charset="0"/>
              </a:rPr>
              <a:t>/Pilot New Instructional Technologies</a:t>
            </a:r>
          </a:p>
          <a:p>
            <a:pPr lvl="1" eaLnBrk="1" hangingPunct="1">
              <a:lnSpc>
                <a:spcPct val="90000"/>
              </a:lnSpc>
            </a:pPr>
            <a:r>
              <a:rPr lang="en-US" dirty="0">
                <a:latin typeface="Constantia" charset="0"/>
                <a:ea typeface="ＭＳ Ｐゴシック" charset="0"/>
              </a:rPr>
              <a:t>Mobile Devices (smart phones, tablets, eBooks)</a:t>
            </a:r>
          </a:p>
          <a:p>
            <a:pPr lvl="2" eaLnBrk="1" hangingPunct="1">
              <a:lnSpc>
                <a:spcPct val="90000"/>
              </a:lnSpc>
            </a:pPr>
            <a:r>
              <a:rPr lang="en-US" dirty="0">
                <a:latin typeface="Constantia" charset="0"/>
                <a:ea typeface="ＭＳ Ｐゴシック" charset="0"/>
              </a:rPr>
              <a:t>Test Instructional Technology viability of iPads</a:t>
            </a:r>
          </a:p>
          <a:p>
            <a:pPr lvl="1" eaLnBrk="1" hangingPunct="1">
              <a:lnSpc>
                <a:spcPct val="90000"/>
              </a:lnSpc>
            </a:pPr>
            <a:r>
              <a:rPr lang="en-US" dirty="0">
                <a:latin typeface="Constantia" charset="0"/>
                <a:ea typeface="ＭＳ Ｐゴシック" charset="0"/>
              </a:rPr>
              <a:t>Faculty Pages including Blogs</a:t>
            </a:r>
          </a:p>
          <a:p>
            <a:pPr lvl="1" eaLnBrk="1" hangingPunct="1">
              <a:lnSpc>
                <a:spcPct val="90000"/>
              </a:lnSpc>
            </a:pPr>
            <a:r>
              <a:rPr lang="en-US" dirty="0">
                <a:latin typeface="Constantia" charset="0"/>
                <a:ea typeface="ＭＳ Ｐゴシック" charset="0"/>
              </a:rPr>
              <a:t>Social Networking, Wiki</a:t>
            </a:r>
            <a:r>
              <a:rPr lang="ja-JP" altLang="en-US" dirty="0">
                <a:latin typeface="Constantia" charset="0"/>
                <a:ea typeface="ＭＳ Ｐゴシック" charset="0"/>
              </a:rPr>
              <a:t>’</a:t>
            </a:r>
            <a:r>
              <a:rPr lang="en-US" altLang="ja-JP" dirty="0">
                <a:latin typeface="Constantia" charset="0"/>
                <a:ea typeface="ＭＳ Ｐゴシック" charset="0"/>
              </a:rPr>
              <a:t>s, </a:t>
            </a:r>
            <a:r>
              <a:rPr lang="en-US" altLang="ja-JP" dirty="0" err="1">
                <a:latin typeface="Constantia" charset="0"/>
                <a:ea typeface="ＭＳ Ｐゴシック" charset="0"/>
              </a:rPr>
              <a:t>ePortfolios</a:t>
            </a:r>
            <a:endParaRPr lang="en-US" dirty="0">
              <a:latin typeface="Constantia" charset="0"/>
              <a:ea typeface="ＭＳ Ｐゴシック" charset="0"/>
            </a:endParaRPr>
          </a:p>
        </p:txBody>
      </p:sp>
      <p:sp>
        <p:nvSpPr>
          <p:cNvPr id="3481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741DE91-7AD6-FB43-B538-F496838F43C6}" type="slidenum">
              <a:rPr lang="en-US" sz="1200">
                <a:solidFill>
                  <a:srgbClr val="045C75"/>
                </a:solidFill>
              </a:rPr>
              <a:pPr/>
              <a:t>19</a:t>
            </a:fld>
            <a:endParaRPr lang="en-US" sz="1200">
              <a:solidFill>
                <a:srgbClr val="045C75"/>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Appendix</a:t>
            </a:r>
          </a:p>
        </p:txBody>
      </p:sp>
      <p:sp>
        <p:nvSpPr>
          <p:cNvPr id="35842" name="Content Placeholder 2"/>
          <p:cNvSpPr>
            <a:spLocks noGrp="1"/>
          </p:cNvSpPr>
          <p:nvPr>
            <p:ph idx="1"/>
          </p:nvPr>
        </p:nvSpPr>
        <p:spPr/>
        <p:txBody>
          <a:bodyPr/>
          <a:lstStyle/>
          <a:p>
            <a:pPr eaLnBrk="1" hangingPunct="1"/>
            <a:r>
              <a:rPr lang="en-US" dirty="0" smtClean="0">
                <a:latin typeface="Constantia" charset="0"/>
                <a:ea typeface="ＭＳ Ｐゴシック" charset="0"/>
                <a:cs typeface="ＭＳ Ｐゴシック" charset="0"/>
              </a:rPr>
              <a:t>Appendix A </a:t>
            </a:r>
            <a:r>
              <a:rPr lang="en-US" dirty="0">
                <a:latin typeface="Constantia" charset="0"/>
                <a:ea typeface="ＭＳ Ｐゴシック" charset="0"/>
                <a:cs typeface="ＭＳ Ｐゴシック" charset="0"/>
              </a:rPr>
              <a:t>– Staffing Comparison</a:t>
            </a:r>
          </a:p>
          <a:p>
            <a:pPr eaLnBrk="1" hangingPunct="1"/>
            <a:r>
              <a:rPr lang="en-US" dirty="0">
                <a:latin typeface="Constantia" charset="0"/>
                <a:ea typeface="ＭＳ Ｐゴシック" charset="0"/>
                <a:cs typeface="ＭＳ Ｐゴシック" charset="0"/>
              </a:rPr>
              <a:t>Appendix </a:t>
            </a:r>
            <a:r>
              <a:rPr lang="en-US" dirty="0" smtClean="0">
                <a:latin typeface="Constantia" charset="0"/>
                <a:ea typeface="ＭＳ Ｐゴシック" charset="0"/>
                <a:cs typeface="ＭＳ Ｐゴシック" charset="0"/>
              </a:rPr>
              <a:t>B </a:t>
            </a:r>
            <a:r>
              <a:rPr lang="en-US" dirty="0">
                <a:latin typeface="Constantia" charset="0"/>
                <a:ea typeface="ＭＳ Ｐゴシック" charset="0"/>
                <a:cs typeface="ＭＳ Ｐゴシック" charset="0"/>
              </a:rPr>
              <a:t>– On-Going Costs</a:t>
            </a:r>
          </a:p>
          <a:p>
            <a:pPr eaLnBrk="1" hangingPunct="1"/>
            <a:r>
              <a:rPr lang="en-US" dirty="0">
                <a:latin typeface="Constantia" charset="0"/>
                <a:ea typeface="ＭＳ Ｐゴシック" charset="0"/>
                <a:cs typeface="ＭＳ Ｐゴシック" charset="0"/>
              </a:rPr>
              <a:t>Appendix </a:t>
            </a:r>
            <a:r>
              <a:rPr lang="en-US" dirty="0" smtClean="0">
                <a:latin typeface="Constantia" charset="0"/>
                <a:ea typeface="ＭＳ Ｐゴシック" charset="0"/>
                <a:cs typeface="ＭＳ Ｐゴシック" charset="0"/>
              </a:rPr>
              <a:t>C </a:t>
            </a:r>
            <a:r>
              <a:rPr lang="en-US" dirty="0">
                <a:latin typeface="Constantia" charset="0"/>
                <a:ea typeface="ＭＳ Ｐゴシック" charset="0"/>
                <a:cs typeface="ＭＳ Ｐゴシック" charset="0"/>
              </a:rPr>
              <a:t>– Server Architecture</a:t>
            </a:r>
          </a:p>
          <a:p>
            <a:pPr eaLnBrk="1" hangingPunct="1"/>
            <a:r>
              <a:rPr lang="en-US" dirty="0">
                <a:latin typeface="Constantia" charset="0"/>
                <a:ea typeface="ＭＳ Ｐゴシック" charset="0"/>
                <a:cs typeface="ＭＳ Ｐゴシック" charset="0"/>
              </a:rPr>
              <a:t>Appendix </a:t>
            </a:r>
            <a:r>
              <a:rPr lang="en-US" dirty="0" smtClean="0">
                <a:latin typeface="Constantia" charset="0"/>
                <a:ea typeface="ＭＳ Ｐゴシック" charset="0"/>
                <a:cs typeface="ＭＳ Ｐゴシック" charset="0"/>
              </a:rPr>
              <a:t>D </a:t>
            </a:r>
            <a:r>
              <a:rPr lang="en-US" dirty="0">
                <a:latin typeface="Constantia" charset="0"/>
                <a:ea typeface="ＭＳ Ｐゴシック" charset="0"/>
                <a:cs typeface="ＭＳ Ｐゴシック" charset="0"/>
              </a:rPr>
              <a:t>– Multi-Media Classroom Standards </a:t>
            </a:r>
          </a:p>
          <a:p>
            <a:pPr eaLnBrk="1" hangingPunct="1"/>
            <a:r>
              <a:rPr lang="en-US" dirty="0" smtClean="0">
                <a:latin typeface="Constantia" charset="0"/>
                <a:ea typeface="ＭＳ Ｐゴシック" charset="0"/>
                <a:cs typeface="ＭＳ Ｐゴシック" charset="0"/>
              </a:rPr>
              <a:t>Appendix E – Trends</a:t>
            </a:r>
          </a:p>
          <a:p>
            <a:pPr eaLnBrk="1" hangingPunct="1"/>
            <a:endParaRPr lang="en-US" dirty="0">
              <a:latin typeface="Constantia" charset="0"/>
              <a:ea typeface="ＭＳ Ｐゴシック" charset="0"/>
              <a:cs typeface="ＭＳ Ｐゴシック" charset="0"/>
            </a:endParaRPr>
          </a:p>
        </p:txBody>
      </p:sp>
      <p:sp>
        <p:nvSpPr>
          <p:cNvPr id="358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AC699B6-AA21-C444-A5AF-64DB20F03CE0}" type="slidenum">
              <a:rPr lang="en-US" sz="1200">
                <a:solidFill>
                  <a:srgbClr val="045C75"/>
                </a:solidFill>
              </a:rPr>
              <a:pPr/>
              <a:t>20</a:t>
            </a:fld>
            <a:endParaRPr lang="en-US" sz="1200">
              <a:solidFill>
                <a:srgbClr val="045C75"/>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533400" y="685800"/>
            <a:ext cx="8229600" cy="1219200"/>
          </a:xfrm>
        </p:spPr>
        <p:txBody>
          <a:bodyPr>
            <a:normAutofit fontScale="90000"/>
          </a:bodyPr>
          <a:lstStyle/>
          <a:p>
            <a:pPr eaLnBrk="1" fontAlgn="auto" hangingPunct="1">
              <a:spcAft>
                <a:spcPts val="0"/>
              </a:spcAft>
              <a:defRPr/>
            </a:pPr>
            <a:r>
              <a:rPr lang="en-US" dirty="0" smtClean="0">
                <a:ea typeface="+mj-ea"/>
                <a:cs typeface="+mj-cs"/>
              </a:rPr>
              <a:t>Appendix A - </a:t>
            </a:r>
            <a:r>
              <a:rPr lang="en-US" dirty="0"/>
              <a:t>Staffing </a:t>
            </a:r>
            <a:r>
              <a:rPr lang="en-US" dirty="0" smtClean="0"/>
              <a:t>Comparison </a:t>
            </a:r>
            <a:r>
              <a:rPr lang="en-US" dirty="0" smtClean="0">
                <a:ea typeface="+mj-ea"/>
                <a:cs typeface="+mj-cs"/>
              </a:rPr>
              <a:t>Technology Support</a:t>
            </a:r>
          </a:p>
        </p:txBody>
      </p:sp>
      <p:sp>
        <p:nvSpPr>
          <p:cNvPr id="37890" name="Content Placeholder 2"/>
          <p:cNvSpPr>
            <a:spLocks noGrp="1"/>
          </p:cNvSpPr>
          <p:nvPr>
            <p:ph idx="1"/>
          </p:nvPr>
        </p:nvSpPr>
        <p:spPr>
          <a:xfrm>
            <a:off x="457200" y="2057400"/>
            <a:ext cx="8382000" cy="4572000"/>
          </a:xfrm>
        </p:spPr>
        <p:txBody>
          <a:bodyPr/>
          <a:lstStyle/>
          <a:p>
            <a:pPr eaLnBrk="1" hangingPunct="1">
              <a:lnSpc>
                <a:spcPct val="80000"/>
              </a:lnSpc>
            </a:pPr>
            <a:r>
              <a:rPr lang="en-US" sz="2200" dirty="0">
                <a:latin typeface="Constantia" charset="0"/>
                <a:ea typeface="ＭＳ Ｐゴシック" charset="0"/>
                <a:cs typeface="ＭＳ Ｐゴシック" charset="0"/>
              </a:rPr>
              <a:t>West Valley = 3 FTE (supporting ~1,000 instruct </a:t>
            </a:r>
            <a:r>
              <a:rPr lang="en-US" sz="2200" dirty="0" smtClean="0">
                <a:latin typeface="Constantia" charset="0"/>
                <a:ea typeface="ＭＳ Ｐゴシック" charset="0"/>
                <a:cs typeface="ＭＳ Ｐゴシック" charset="0"/>
              </a:rPr>
              <a:t>computers and over 100 multimedia classrooms)</a:t>
            </a:r>
            <a:endParaRPr lang="en-US" sz="2200" dirty="0">
              <a:latin typeface="Constantia" charset="0"/>
              <a:ea typeface="ＭＳ Ｐゴシック" charset="0"/>
              <a:cs typeface="ＭＳ Ｐゴシック" charset="0"/>
            </a:endParaRPr>
          </a:p>
          <a:p>
            <a:pPr lvl="1" eaLnBrk="1" hangingPunct="1">
              <a:lnSpc>
                <a:spcPct val="80000"/>
              </a:lnSpc>
            </a:pPr>
            <a:r>
              <a:rPr lang="en-US" sz="2000" dirty="0">
                <a:latin typeface="Constantia" charset="0"/>
                <a:ea typeface="ＭＳ Ｐゴシック" charset="0"/>
              </a:rPr>
              <a:t>Multimedia Coordinator</a:t>
            </a:r>
          </a:p>
          <a:p>
            <a:pPr lvl="1" eaLnBrk="1" hangingPunct="1">
              <a:lnSpc>
                <a:spcPct val="80000"/>
              </a:lnSpc>
            </a:pPr>
            <a:r>
              <a:rPr lang="en-US" sz="2000" dirty="0">
                <a:latin typeface="Constantia" charset="0"/>
                <a:ea typeface="ＭＳ Ｐゴシック" charset="0"/>
              </a:rPr>
              <a:t>Classroom Technology Specialist</a:t>
            </a:r>
          </a:p>
          <a:p>
            <a:pPr lvl="1" eaLnBrk="1" hangingPunct="1">
              <a:lnSpc>
                <a:spcPct val="80000"/>
              </a:lnSpc>
            </a:pPr>
            <a:r>
              <a:rPr lang="en-US" sz="2000" dirty="0">
                <a:latin typeface="Constantia" charset="0"/>
                <a:ea typeface="ＭＳ Ｐゴシック" charset="0"/>
              </a:rPr>
              <a:t>Server Systems Administrator</a:t>
            </a:r>
          </a:p>
          <a:p>
            <a:pPr eaLnBrk="1" hangingPunct="1">
              <a:lnSpc>
                <a:spcPct val="80000"/>
              </a:lnSpc>
            </a:pPr>
            <a:r>
              <a:rPr lang="en-US" sz="2200" dirty="0">
                <a:latin typeface="Constantia" charset="0"/>
                <a:ea typeface="ＭＳ Ｐゴシック" charset="0"/>
                <a:cs typeface="ＭＳ Ｐゴシック" charset="0"/>
              </a:rPr>
              <a:t>Mission College = 5+ FTE (supporting ~</a:t>
            </a:r>
            <a:r>
              <a:rPr lang="en-US" sz="2200" dirty="0" smtClean="0">
                <a:latin typeface="Constantia" charset="0"/>
                <a:ea typeface="ＭＳ Ｐゴシック" charset="0"/>
                <a:cs typeface="ＭＳ Ｐゴシック" charset="0"/>
              </a:rPr>
              <a:t>1,260 </a:t>
            </a:r>
            <a:r>
              <a:rPr lang="en-US" sz="2200" dirty="0">
                <a:latin typeface="Constantia" charset="0"/>
                <a:ea typeface="ＭＳ Ｐゴシック" charset="0"/>
                <a:cs typeface="ＭＳ Ｐゴシック" charset="0"/>
              </a:rPr>
              <a:t>instruct computers)</a:t>
            </a:r>
          </a:p>
          <a:p>
            <a:pPr lvl="1" eaLnBrk="1" hangingPunct="1">
              <a:lnSpc>
                <a:spcPct val="80000"/>
              </a:lnSpc>
            </a:pPr>
            <a:r>
              <a:rPr lang="en-US" sz="2000" dirty="0">
                <a:latin typeface="Constantia" charset="0"/>
                <a:ea typeface="ＭＳ Ｐゴシック" charset="0"/>
              </a:rPr>
              <a:t>Lab Faculty Specialist (Part of load to supervise this function)</a:t>
            </a:r>
          </a:p>
          <a:p>
            <a:pPr lvl="1" eaLnBrk="1" hangingPunct="1">
              <a:lnSpc>
                <a:spcPct val="80000"/>
              </a:lnSpc>
            </a:pPr>
            <a:r>
              <a:rPr lang="en-US" sz="2000" dirty="0">
                <a:latin typeface="Constantia" charset="0"/>
                <a:ea typeface="ＭＳ Ｐゴシック" charset="0"/>
              </a:rPr>
              <a:t>Multimedia Coordinator</a:t>
            </a:r>
          </a:p>
          <a:p>
            <a:pPr lvl="1" eaLnBrk="1" hangingPunct="1">
              <a:lnSpc>
                <a:spcPct val="80000"/>
              </a:lnSpc>
            </a:pPr>
            <a:r>
              <a:rPr lang="en-US" sz="2000" dirty="0">
                <a:latin typeface="Constantia" charset="0"/>
                <a:ea typeface="ＭＳ Ｐゴシック" charset="0"/>
              </a:rPr>
              <a:t>Audiovisual Maintenance Specialist </a:t>
            </a:r>
          </a:p>
          <a:p>
            <a:pPr lvl="1" eaLnBrk="1" hangingPunct="1">
              <a:lnSpc>
                <a:spcPct val="80000"/>
              </a:lnSpc>
            </a:pPr>
            <a:r>
              <a:rPr lang="en-US" sz="2000" dirty="0">
                <a:latin typeface="Constantia" charset="0"/>
                <a:ea typeface="ＭＳ Ｐゴシック" charset="0"/>
              </a:rPr>
              <a:t>Senior Desktop Support </a:t>
            </a:r>
            <a:r>
              <a:rPr lang="en-US" sz="2000" dirty="0" smtClean="0">
                <a:latin typeface="Constantia" charset="0"/>
                <a:ea typeface="ＭＳ Ｐゴシック" charset="0"/>
              </a:rPr>
              <a:t>Technicians </a:t>
            </a:r>
            <a:r>
              <a:rPr lang="en-US" sz="2000" dirty="0">
                <a:latin typeface="Constantia" charset="0"/>
                <a:ea typeface="ＭＳ Ｐゴシック" charset="0"/>
              </a:rPr>
              <a:t>(2) </a:t>
            </a:r>
          </a:p>
          <a:p>
            <a:pPr lvl="1" eaLnBrk="1" hangingPunct="1">
              <a:lnSpc>
                <a:spcPct val="80000"/>
              </a:lnSpc>
            </a:pPr>
            <a:r>
              <a:rPr lang="en-US" sz="2000" dirty="0">
                <a:latin typeface="Constantia" charset="0"/>
                <a:ea typeface="ＭＳ Ｐゴシック" charset="0"/>
              </a:rPr>
              <a:t>Server Systems Administrator</a:t>
            </a:r>
          </a:p>
          <a:p>
            <a:pPr eaLnBrk="1" hangingPunct="1">
              <a:lnSpc>
                <a:spcPct val="80000"/>
              </a:lnSpc>
            </a:pPr>
            <a:r>
              <a:rPr lang="en-US" sz="2200" dirty="0">
                <a:latin typeface="Constantia" charset="0"/>
                <a:ea typeface="ＭＳ Ｐゴシック" charset="0"/>
                <a:cs typeface="ＭＳ Ｐゴシック" charset="0"/>
              </a:rPr>
              <a:t>District = 6 FTE (supporting faculty/staff computers ~1,000)</a:t>
            </a:r>
          </a:p>
          <a:p>
            <a:pPr lvl="1" eaLnBrk="1" hangingPunct="1">
              <a:lnSpc>
                <a:spcPct val="80000"/>
              </a:lnSpc>
            </a:pPr>
            <a:r>
              <a:rPr lang="en-US" sz="2000" dirty="0">
                <a:latin typeface="Constantia" charset="0"/>
                <a:ea typeface="ＭＳ Ｐゴシック" charset="0"/>
              </a:rPr>
              <a:t>Microcomputer Support Manager</a:t>
            </a:r>
          </a:p>
          <a:p>
            <a:pPr lvl="1" eaLnBrk="1" hangingPunct="1">
              <a:lnSpc>
                <a:spcPct val="80000"/>
              </a:lnSpc>
            </a:pPr>
            <a:r>
              <a:rPr lang="en-US" sz="2000" dirty="0">
                <a:latin typeface="Constantia" charset="0"/>
                <a:ea typeface="ＭＳ Ｐゴシック" charset="0"/>
              </a:rPr>
              <a:t>Senior Desktop Support Technician (5) </a:t>
            </a:r>
          </a:p>
          <a:p>
            <a:pPr eaLnBrk="1" hangingPunct="1">
              <a:lnSpc>
                <a:spcPct val="80000"/>
              </a:lnSpc>
            </a:pPr>
            <a:endParaRPr lang="en-US" sz="2200" dirty="0">
              <a:latin typeface="Constantia" charset="0"/>
              <a:ea typeface="ＭＳ Ｐゴシック" charset="0"/>
              <a:cs typeface="ＭＳ Ｐゴシック" charset="0"/>
            </a:endParaRPr>
          </a:p>
        </p:txBody>
      </p:sp>
      <p:sp>
        <p:nvSpPr>
          <p:cNvPr id="3789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F2C1A78-53C3-4547-833A-E8A080F2355C}" type="slidenum">
              <a:rPr lang="en-US" sz="1200">
                <a:solidFill>
                  <a:srgbClr val="045C75"/>
                </a:solidFill>
              </a:rPr>
              <a:pPr/>
              <a:t>21</a:t>
            </a:fld>
            <a:endParaRPr lang="en-US" sz="1200">
              <a:solidFill>
                <a:srgbClr val="045C75"/>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33400" y="990600"/>
            <a:ext cx="8229600" cy="1143000"/>
          </a:xfrm>
        </p:spPr>
        <p:txBody>
          <a:bodyPr>
            <a:normAutofit fontScale="90000"/>
          </a:bodyPr>
          <a:lstStyle/>
          <a:p>
            <a:pPr eaLnBrk="1" fontAlgn="auto" hangingPunct="1">
              <a:spcAft>
                <a:spcPts val="0"/>
              </a:spcAft>
              <a:defRPr/>
            </a:pPr>
            <a:r>
              <a:rPr lang="en-US" dirty="0" smtClean="0">
                <a:ea typeface="+mj-ea"/>
                <a:cs typeface="+mj-cs"/>
              </a:rPr>
              <a:t>Appendix B</a:t>
            </a:r>
            <a:br>
              <a:rPr lang="en-US" dirty="0" smtClean="0">
                <a:ea typeface="+mj-ea"/>
                <a:cs typeface="+mj-cs"/>
              </a:rPr>
            </a:br>
            <a:r>
              <a:rPr lang="en-US" dirty="0" smtClean="0">
                <a:ea typeface="+mj-ea"/>
                <a:cs typeface="+mj-cs"/>
              </a:rPr>
              <a:t>On-Going Costs </a:t>
            </a:r>
          </a:p>
        </p:txBody>
      </p:sp>
      <p:sp>
        <p:nvSpPr>
          <p:cNvPr id="38914" name="Content Placeholder 2"/>
          <p:cNvSpPr>
            <a:spLocks noGrp="1"/>
          </p:cNvSpPr>
          <p:nvPr>
            <p:ph idx="1"/>
          </p:nvPr>
        </p:nvSpPr>
        <p:spPr>
          <a:xfrm>
            <a:off x="533400" y="2527300"/>
            <a:ext cx="8610600" cy="4102100"/>
          </a:xfrm>
        </p:spPr>
        <p:txBody>
          <a:bodyPr/>
          <a:lstStyle/>
          <a:p>
            <a:pPr eaLnBrk="1" hangingPunct="1"/>
            <a:r>
              <a:rPr lang="en-US" sz="2800" dirty="0">
                <a:latin typeface="Constantia" charset="0"/>
                <a:ea typeface="ＭＳ Ｐゴシック" charset="0"/>
                <a:cs typeface="ＭＳ Ｐゴシック" charset="0"/>
              </a:rPr>
              <a:t>Annual Classroom Computer Replacement</a:t>
            </a:r>
          </a:p>
          <a:p>
            <a:pPr marL="742950" lvl="2" indent="-342900" eaLnBrk="1" hangingPunct="1"/>
            <a:r>
              <a:rPr lang="en-US" sz="2000" dirty="0">
                <a:latin typeface="Constantia" charset="0"/>
                <a:ea typeface="ＭＳ Ｐゴシック" charset="0"/>
                <a:cs typeface="ＭＳ Ｐゴシック" charset="0"/>
              </a:rPr>
              <a:t>Assumption – 900 computers replaced every 6 years = $150K/</a:t>
            </a:r>
            <a:r>
              <a:rPr lang="en-US" sz="2000" dirty="0" err="1">
                <a:latin typeface="Constantia" charset="0"/>
                <a:ea typeface="ＭＳ Ｐゴシック" charset="0"/>
                <a:cs typeface="ＭＳ Ｐゴシック" charset="0"/>
              </a:rPr>
              <a:t>yr</a:t>
            </a:r>
            <a:endParaRPr lang="en-US" sz="2000" dirty="0">
              <a:latin typeface="Constantia" charset="0"/>
              <a:ea typeface="ＭＳ Ｐゴシック" charset="0"/>
            </a:endParaRPr>
          </a:p>
          <a:p>
            <a:pPr eaLnBrk="1" hangingPunct="1"/>
            <a:r>
              <a:rPr lang="en-US" sz="2800" dirty="0">
                <a:latin typeface="Constantia" charset="0"/>
                <a:ea typeface="ＭＳ Ｐゴシック" charset="0"/>
                <a:cs typeface="ＭＳ Ｐゴシック" charset="0"/>
              </a:rPr>
              <a:t>Software Maintenance</a:t>
            </a:r>
          </a:p>
          <a:p>
            <a:pPr lvl="1" eaLnBrk="1" hangingPunct="1"/>
            <a:r>
              <a:rPr lang="en-US" dirty="0">
                <a:latin typeface="Constantia" charset="0"/>
                <a:ea typeface="ＭＳ Ｐゴシック" charset="0"/>
              </a:rPr>
              <a:t>$35K software renewal (</a:t>
            </a:r>
            <a:r>
              <a:rPr lang="en-US" dirty="0">
                <a:latin typeface="Constantia" charset="0"/>
                <a:ea typeface="ＭＳ Ｐゴシック" charset="0"/>
                <a:cs typeface="ＭＳ Ｐゴシック" charset="0"/>
              </a:rPr>
              <a:t>$50K for new Adobe </a:t>
            </a:r>
            <a:r>
              <a:rPr lang="en-US" dirty="0" err="1">
                <a:latin typeface="Constantia" charset="0"/>
                <a:ea typeface="ＭＳ Ｐゴシック" charset="0"/>
                <a:cs typeface="ＭＳ Ｐゴシック" charset="0"/>
              </a:rPr>
              <a:t>sw</a:t>
            </a:r>
            <a:r>
              <a:rPr lang="en-US" dirty="0">
                <a:latin typeface="Constantia" charset="0"/>
                <a:ea typeface="ＭＳ Ｐゴシック" charset="0"/>
                <a:cs typeface="ＭＳ Ｐゴシック" charset="0"/>
              </a:rPr>
              <a:t> this year)</a:t>
            </a:r>
            <a:endParaRPr lang="en-US" dirty="0">
              <a:latin typeface="Constantia" charset="0"/>
              <a:ea typeface="ＭＳ Ｐゴシック" charset="0"/>
            </a:endParaRPr>
          </a:p>
          <a:p>
            <a:pPr eaLnBrk="1" hangingPunct="1"/>
            <a:r>
              <a:rPr lang="en-US" sz="2800" dirty="0">
                <a:latin typeface="Constantia" charset="0"/>
                <a:ea typeface="ＭＳ Ｐゴシック" charset="0"/>
                <a:cs typeface="ＭＳ Ｐゴシック" charset="0"/>
              </a:rPr>
              <a:t>AV Annual Maintenance Costs</a:t>
            </a:r>
          </a:p>
          <a:p>
            <a:pPr lvl="1" eaLnBrk="1" hangingPunct="1"/>
            <a:r>
              <a:rPr lang="en-US" dirty="0">
                <a:latin typeface="Constantia" charset="0"/>
                <a:ea typeface="ＭＳ Ｐゴシック" charset="0"/>
                <a:cs typeface="ＭＳ Ｐゴシック" charset="0"/>
              </a:rPr>
              <a:t>3 </a:t>
            </a:r>
            <a:r>
              <a:rPr lang="en-US" dirty="0" err="1">
                <a:latin typeface="Constantia" charset="0"/>
                <a:ea typeface="ＭＳ Ｐゴシック" charset="0"/>
                <a:cs typeface="ＭＳ Ｐゴシック" charset="0"/>
              </a:rPr>
              <a:t>yrs</a:t>
            </a:r>
            <a:r>
              <a:rPr lang="en-US" dirty="0">
                <a:latin typeface="Constantia" charset="0"/>
                <a:ea typeface="ＭＳ Ｐゴシック" charset="0"/>
                <a:cs typeface="ＭＳ Ｐゴシック" charset="0"/>
              </a:rPr>
              <a:t> built into construction costs, but afterward?</a:t>
            </a:r>
          </a:p>
          <a:p>
            <a:pPr marL="1200150" lvl="3" indent="-342900" eaLnBrk="1" hangingPunct="1"/>
            <a:r>
              <a:rPr lang="en-US" dirty="0" smtClean="0">
                <a:latin typeface="Constantia" charset="0"/>
                <a:ea typeface="ＭＳ Ｐゴシック" charset="0"/>
                <a:cs typeface="ＭＳ Ｐゴシック" charset="0"/>
              </a:rPr>
              <a:t>Fox AV Support</a:t>
            </a:r>
          </a:p>
          <a:p>
            <a:pPr marL="1474788" lvl="4" indent="-342900" eaLnBrk="1" hangingPunct="1"/>
            <a:r>
              <a:rPr lang="en-US" dirty="0" smtClean="0">
                <a:latin typeface="Constantia" charset="0"/>
                <a:ea typeface="ＭＳ Ｐゴシック" charset="0"/>
                <a:cs typeface="ＭＳ Ｐゴシック" charset="0"/>
              </a:rPr>
              <a:t>Year 2 = $50K ends Dec 2012, Year 3 = $69K  ends Dec 2013</a:t>
            </a:r>
          </a:p>
          <a:p>
            <a:pPr marL="1200150" lvl="3" indent="-342900" eaLnBrk="1" hangingPunct="1"/>
            <a:r>
              <a:rPr lang="en-US" dirty="0" smtClean="0">
                <a:latin typeface="Constantia" charset="0"/>
                <a:ea typeface="ＭＳ Ｐゴシック" charset="0"/>
                <a:cs typeface="ＭＳ Ｐゴシック" charset="0"/>
              </a:rPr>
              <a:t>S</a:t>
            </a:r>
            <a:r>
              <a:rPr lang="en-US" dirty="0">
                <a:latin typeface="Constantia" charset="0"/>
                <a:ea typeface="ＭＳ Ｐゴシック" charset="0"/>
                <a:cs typeface="ＭＳ Ｐゴシック" charset="0"/>
              </a:rPr>
              <a:t>&amp;M phase A $16K/</a:t>
            </a:r>
            <a:r>
              <a:rPr lang="en-US" dirty="0" err="1">
                <a:latin typeface="Constantia" charset="0"/>
                <a:ea typeface="ＭＳ Ｐゴシック" charset="0"/>
                <a:cs typeface="ＭＳ Ｐゴシック" charset="0"/>
              </a:rPr>
              <a:t>yr</a:t>
            </a:r>
            <a:r>
              <a:rPr lang="en-US" dirty="0">
                <a:latin typeface="Constantia" charset="0"/>
                <a:ea typeface="ＭＳ Ｐゴシック" charset="0"/>
                <a:cs typeface="ＭＳ Ｐゴシック" charset="0"/>
              </a:rPr>
              <a:t>, S/M Phase B TBD</a:t>
            </a:r>
          </a:p>
        </p:txBody>
      </p:sp>
      <p:sp>
        <p:nvSpPr>
          <p:cNvPr id="3891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3B21B6C-04E6-004A-9237-D95FB3BF23D1}" type="slidenum">
              <a:rPr lang="en-US" sz="1200">
                <a:solidFill>
                  <a:srgbClr val="045C75"/>
                </a:solidFill>
              </a:rPr>
              <a:pPr/>
              <a:t>22</a:t>
            </a:fld>
            <a:endParaRPr lang="en-US" sz="1200">
              <a:solidFill>
                <a:srgbClr val="045C75"/>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fontScale="90000"/>
          </a:bodyPr>
          <a:lstStyle/>
          <a:p>
            <a:pPr eaLnBrk="1" fontAlgn="auto" hangingPunct="1">
              <a:spcAft>
                <a:spcPts val="0"/>
              </a:spcAft>
              <a:defRPr/>
            </a:pPr>
            <a:r>
              <a:rPr lang="en-US" dirty="0" smtClean="0">
                <a:ea typeface="+mj-ea"/>
                <a:cs typeface="+mj-cs"/>
              </a:rPr>
              <a:t>Appendix C  - Server Architecture</a:t>
            </a:r>
          </a:p>
        </p:txBody>
      </p:sp>
      <p:sp>
        <p:nvSpPr>
          <p:cNvPr id="39938" name="Content Placeholder 2"/>
          <p:cNvSpPr>
            <a:spLocks noGrp="1"/>
          </p:cNvSpPr>
          <p:nvPr>
            <p:ph idx="1"/>
          </p:nvPr>
        </p:nvSpPr>
        <p:spPr/>
        <p:txBody>
          <a:bodyPr/>
          <a:lstStyle/>
          <a:p>
            <a:pPr eaLnBrk="1" hangingPunct="1"/>
            <a:endParaRPr lang="en-US">
              <a:latin typeface="Constantia" charset="0"/>
              <a:ea typeface="ＭＳ Ｐゴシック" charset="0"/>
              <a:cs typeface="ＭＳ Ｐゴシック" charset="0"/>
            </a:endParaRPr>
          </a:p>
        </p:txBody>
      </p:sp>
      <p:sp>
        <p:nvSpPr>
          <p:cNvPr id="3993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339933F-B77E-114C-841A-62D9117793D1}" type="slidenum">
              <a:rPr lang="en-US" sz="1200">
                <a:solidFill>
                  <a:srgbClr val="045C75"/>
                </a:solidFill>
              </a:rPr>
              <a:pPr/>
              <a:t>23</a:t>
            </a:fld>
            <a:endParaRPr lang="en-US" sz="1200">
              <a:solidFill>
                <a:srgbClr val="045C75"/>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2200" y="457200"/>
            <a:ext cx="4913313" cy="968375"/>
          </a:xfrm>
          <a:ln>
            <a:miter lim="800000"/>
            <a:headEnd/>
            <a:tailEnd/>
          </a:ln>
          <a:extLst/>
        </p:spPr>
        <p:txBody>
          <a:bodyPr>
            <a:normAutofit fontScale="90000"/>
          </a:bodyPr>
          <a:lstStyle/>
          <a:p>
            <a:pPr eaLnBrk="1" fontAlgn="auto" hangingPunct="1">
              <a:spcAft>
                <a:spcPts val="0"/>
              </a:spcAft>
              <a:defRPr/>
            </a:pPr>
            <a:r>
              <a:rPr lang="en-US" sz="2800" dirty="0" smtClean="0"/>
              <a:t>Web Content Mgmt System (WCMS) </a:t>
            </a:r>
            <a:br>
              <a:rPr lang="en-US" sz="2800" dirty="0" smtClean="0"/>
            </a:br>
            <a:r>
              <a:rPr lang="en-US" sz="2800" dirty="0" smtClean="0"/>
              <a:t>Server Architecture</a:t>
            </a:r>
            <a:endParaRPr lang="en-US" sz="2800" dirty="0"/>
          </a:p>
        </p:txBody>
      </p:sp>
      <p:sp>
        <p:nvSpPr>
          <p:cNvPr id="19" name="Rectangle 18"/>
          <p:cNvSpPr/>
          <p:nvPr/>
        </p:nvSpPr>
        <p:spPr>
          <a:xfrm>
            <a:off x="2386013" y="1905000"/>
            <a:ext cx="2562225" cy="9652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defRPr/>
            </a:pPr>
            <a:r>
              <a:rPr lang="en-US" sz="1800" dirty="0">
                <a:solidFill>
                  <a:schemeClr val="tx1"/>
                </a:solidFill>
              </a:rPr>
              <a:t>instruct.westvalley.edu</a:t>
            </a:r>
          </a:p>
          <a:p>
            <a:pPr>
              <a:defRPr/>
            </a:pPr>
            <a:r>
              <a:rPr lang="en-US" sz="1600" dirty="0">
                <a:solidFill>
                  <a:schemeClr val="tx1"/>
                </a:solidFill>
              </a:rPr>
              <a:t>60GB Video</a:t>
            </a:r>
          </a:p>
          <a:p>
            <a:pPr>
              <a:defRPr/>
            </a:pPr>
            <a:r>
              <a:rPr lang="en-US" sz="1600" dirty="0">
                <a:solidFill>
                  <a:schemeClr val="tx1"/>
                </a:solidFill>
              </a:rPr>
              <a:t>12GB Faculty Web Pages</a:t>
            </a:r>
          </a:p>
        </p:txBody>
      </p:sp>
      <p:sp>
        <p:nvSpPr>
          <p:cNvPr id="20" name="Rectangle 19"/>
          <p:cNvSpPr/>
          <p:nvPr/>
        </p:nvSpPr>
        <p:spPr>
          <a:xfrm>
            <a:off x="5181600" y="1905000"/>
            <a:ext cx="1720850" cy="671513"/>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westvalley.edu</a:t>
            </a:r>
          </a:p>
        </p:txBody>
      </p:sp>
      <p:sp>
        <p:nvSpPr>
          <p:cNvPr id="22" name="Rectangle 21"/>
          <p:cNvSpPr/>
          <p:nvPr/>
        </p:nvSpPr>
        <p:spPr>
          <a:xfrm>
            <a:off x="2373313" y="3498850"/>
            <a:ext cx="1500187" cy="560388"/>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Video</a:t>
            </a:r>
          </a:p>
        </p:txBody>
      </p:sp>
      <p:sp>
        <p:nvSpPr>
          <p:cNvPr id="23" name="Rectangle 22"/>
          <p:cNvSpPr/>
          <p:nvPr/>
        </p:nvSpPr>
        <p:spPr>
          <a:xfrm>
            <a:off x="2373313" y="4065588"/>
            <a:ext cx="1500187" cy="560387"/>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Graphics</a:t>
            </a:r>
          </a:p>
        </p:txBody>
      </p:sp>
      <p:sp>
        <p:nvSpPr>
          <p:cNvPr id="26" name="Rectangle 25"/>
          <p:cNvSpPr/>
          <p:nvPr/>
        </p:nvSpPr>
        <p:spPr>
          <a:xfrm>
            <a:off x="5097463" y="4059238"/>
            <a:ext cx="1719262" cy="561975"/>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Public Website </a:t>
            </a:r>
          </a:p>
        </p:txBody>
      </p:sp>
      <p:sp>
        <p:nvSpPr>
          <p:cNvPr id="30" name="Cloud Callout 29"/>
          <p:cNvSpPr/>
          <p:nvPr/>
        </p:nvSpPr>
        <p:spPr>
          <a:xfrm>
            <a:off x="2438400" y="5692775"/>
            <a:ext cx="1435100" cy="885825"/>
          </a:xfrm>
          <a:prstGeom prst="cloudCallou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Angel</a:t>
            </a:r>
          </a:p>
        </p:txBody>
      </p:sp>
      <p:sp>
        <p:nvSpPr>
          <p:cNvPr id="31" name="Cloud Callout 30"/>
          <p:cNvSpPr/>
          <p:nvPr/>
        </p:nvSpPr>
        <p:spPr>
          <a:xfrm>
            <a:off x="5097463" y="5641975"/>
            <a:ext cx="1792287" cy="885825"/>
          </a:xfrm>
          <a:prstGeom prst="cloudCallou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OU Campus</a:t>
            </a:r>
          </a:p>
        </p:txBody>
      </p:sp>
      <p:sp>
        <p:nvSpPr>
          <p:cNvPr id="37" name="Rectangle 36"/>
          <p:cNvSpPr/>
          <p:nvPr/>
        </p:nvSpPr>
        <p:spPr>
          <a:xfrm>
            <a:off x="5097463" y="3498850"/>
            <a:ext cx="1719262" cy="560388"/>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Faculty Pages</a:t>
            </a:r>
          </a:p>
        </p:txBody>
      </p:sp>
      <p:sp>
        <p:nvSpPr>
          <p:cNvPr id="40974" name="TextBox 37"/>
          <p:cNvSpPr txBox="1">
            <a:spLocks noChangeArrowheads="1"/>
          </p:cNvSpPr>
          <p:nvPr/>
        </p:nvSpPr>
        <p:spPr bwMode="auto">
          <a:xfrm>
            <a:off x="1512888" y="2881313"/>
            <a:ext cx="825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u="sng"/>
              <a:t>New</a:t>
            </a:r>
          </a:p>
        </p:txBody>
      </p:sp>
      <p:sp>
        <p:nvSpPr>
          <p:cNvPr id="40975" name="TextBox 41"/>
          <p:cNvSpPr txBox="1">
            <a:spLocks noChangeArrowheads="1"/>
          </p:cNvSpPr>
          <p:nvPr/>
        </p:nvSpPr>
        <p:spPr bwMode="auto">
          <a:xfrm>
            <a:off x="1447800" y="1371600"/>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u="sng"/>
              <a:t>Existing</a:t>
            </a:r>
          </a:p>
        </p:txBody>
      </p:sp>
      <p:cxnSp>
        <p:nvCxnSpPr>
          <p:cNvPr id="45" name="Straight Arrow Connector 44"/>
          <p:cNvCxnSpPr/>
          <p:nvPr/>
        </p:nvCxnSpPr>
        <p:spPr>
          <a:xfrm rot="5400000" flipH="1" flipV="1">
            <a:off x="5475288" y="5143500"/>
            <a:ext cx="1066800" cy="317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23" idx="3"/>
            <a:endCxn id="26" idx="1"/>
          </p:cNvCxnSpPr>
          <p:nvPr/>
        </p:nvCxnSpPr>
        <p:spPr>
          <a:xfrm flipV="1">
            <a:off x="3873500" y="4340225"/>
            <a:ext cx="1223963" cy="47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225425" y="4741863"/>
            <a:ext cx="1455738" cy="9556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DL Student</a:t>
            </a:r>
          </a:p>
        </p:txBody>
      </p:sp>
      <p:cxnSp>
        <p:nvCxnSpPr>
          <p:cNvPr id="54" name="Straight Arrow Connector 53"/>
          <p:cNvCxnSpPr>
            <a:stCxn id="52" idx="5"/>
            <a:endCxn id="30" idx="0"/>
          </p:cNvCxnSpPr>
          <p:nvPr/>
        </p:nvCxnSpPr>
        <p:spPr>
          <a:xfrm rot="16200000" flipH="1">
            <a:off x="1666876" y="5359400"/>
            <a:ext cx="577850" cy="97472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59" name="Oval 58"/>
          <p:cNvSpPr/>
          <p:nvPr/>
        </p:nvSpPr>
        <p:spPr>
          <a:xfrm>
            <a:off x="7737475" y="3651250"/>
            <a:ext cx="979488" cy="81756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Web User</a:t>
            </a:r>
          </a:p>
        </p:txBody>
      </p:sp>
      <p:cxnSp>
        <p:nvCxnSpPr>
          <p:cNvPr id="61" name="Straight Arrow Connector 60"/>
          <p:cNvCxnSpPr>
            <a:endCxn id="26" idx="3"/>
          </p:cNvCxnSpPr>
          <p:nvPr/>
        </p:nvCxnSpPr>
        <p:spPr>
          <a:xfrm flipH="1" flipV="1">
            <a:off x="6816725" y="4340225"/>
            <a:ext cx="879475" cy="56832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4" name="Oval 63"/>
          <p:cNvSpPr/>
          <p:nvPr/>
        </p:nvSpPr>
        <p:spPr>
          <a:xfrm>
            <a:off x="7589838" y="5697538"/>
            <a:ext cx="1235075" cy="892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tx1"/>
                </a:solidFill>
              </a:rPr>
              <a:t>Web Editor</a:t>
            </a:r>
          </a:p>
        </p:txBody>
      </p:sp>
      <p:cxnSp>
        <p:nvCxnSpPr>
          <p:cNvPr id="66" name="Straight Arrow Connector 65"/>
          <p:cNvCxnSpPr/>
          <p:nvPr/>
        </p:nvCxnSpPr>
        <p:spPr>
          <a:xfrm rot="10800000">
            <a:off x="6888163" y="6084888"/>
            <a:ext cx="701675" cy="5873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0990" name="TextBox 27"/>
          <p:cNvSpPr txBox="1">
            <a:spLocks noChangeArrowheads="1"/>
          </p:cNvSpPr>
          <p:nvPr/>
        </p:nvSpPr>
        <p:spPr bwMode="auto">
          <a:xfrm>
            <a:off x="2438400" y="3128963"/>
            <a:ext cx="15573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Media Server</a:t>
            </a:r>
          </a:p>
        </p:txBody>
      </p:sp>
      <p:sp>
        <p:nvSpPr>
          <p:cNvPr id="40991" name="TextBox 28"/>
          <p:cNvSpPr txBox="1">
            <a:spLocks noChangeArrowheads="1"/>
          </p:cNvSpPr>
          <p:nvPr/>
        </p:nvSpPr>
        <p:spPr bwMode="auto">
          <a:xfrm>
            <a:off x="5097463" y="3128963"/>
            <a:ext cx="16938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westvalley.edu</a:t>
            </a:r>
          </a:p>
        </p:txBody>
      </p:sp>
      <p:sp>
        <p:nvSpPr>
          <p:cNvPr id="32" name="Rectangle 31"/>
          <p:cNvSpPr/>
          <p:nvPr/>
        </p:nvSpPr>
        <p:spPr>
          <a:xfrm>
            <a:off x="7451725" y="4881563"/>
            <a:ext cx="1511300" cy="42545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dirty="0">
                <a:solidFill>
                  <a:schemeClr val="tx1"/>
                </a:solidFill>
              </a:rPr>
              <a:t>Calendar Svr</a:t>
            </a:r>
          </a:p>
        </p:txBody>
      </p:sp>
      <p:cxnSp>
        <p:nvCxnSpPr>
          <p:cNvPr id="36" name="Straight Arrow Connector 35"/>
          <p:cNvCxnSpPr>
            <a:endCxn id="23" idx="2"/>
          </p:cNvCxnSpPr>
          <p:nvPr/>
        </p:nvCxnSpPr>
        <p:spPr>
          <a:xfrm rot="16200000" flipV="1">
            <a:off x="2581275" y="5168900"/>
            <a:ext cx="1117600" cy="317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22" idx="1"/>
          </p:cNvCxnSpPr>
          <p:nvPr/>
        </p:nvCxnSpPr>
        <p:spPr>
          <a:xfrm rot="10800000" flipV="1">
            <a:off x="954088" y="3779838"/>
            <a:ext cx="1419225" cy="9620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stCxn id="23" idx="1"/>
            <a:endCxn id="52" idx="7"/>
          </p:cNvCxnSpPr>
          <p:nvPr/>
        </p:nvCxnSpPr>
        <p:spPr>
          <a:xfrm rot="10800000" flipV="1">
            <a:off x="1468438" y="4344988"/>
            <a:ext cx="904875" cy="536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6400800" y="4881563"/>
            <a:ext cx="681038" cy="42545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chemeClr val="tx1"/>
                </a:solidFill>
              </a:rPr>
              <a:t>LDAP</a:t>
            </a:r>
          </a:p>
        </p:txBody>
      </p:sp>
      <p:cxnSp>
        <p:nvCxnSpPr>
          <p:cNvPr id="49" name="Straight Arrow Connector 48"/>
          <p:cNvCxnSpPr/>
          <p:nvPr/>
        </p:nvCxnSpPr>
        <p:spPr>
          <a:xfrm rot="5400000" flipH="1" flipV="1">
            <a:off x="6507163" y="5462588"/>
            <a:ext cx="390525" cy="793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rot="5400000">
            <a:off x="8015287" y="5505451"/>
            <a:ext cx="384175"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6772275" y="4059238"/>
            <a:ext cx="965200" cy="1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a:endCxn id="26" idx="1"/>
          </p:cNvCxnSpPr>
          <p:nvPr/>
        </p:nvCxnSpPr>
        <p:spPr>
          <a:xfrm>
            <a:off x="3873500" y="3779838"/>
            <a:ext cx="1223963" cy="5603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7081838" y="5094288"/>
            <a:ext cx="388937" cy="1111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p:cNvSpPr>
            <a:spLocks noGrp="1"/>
          </p:cNvSpPr>
          <p:nvPr>
            <p:ph type="title"/>
          </p:nvPr>
        </p:nvSpPr>
        <p:spPr>
          <a:xfrm>
            <a:off x="457200" y="533400"/>
            <a:ext cx="8229600" cy="941388"/>
          </a:xfrm>
          <a:ln>
            <a:miter lim="800000"/>
            <a:headEnd/>
            <a:tailEnd/>
          </a:ln>
          <a:extLst/>
        </p:spPr>
        <p:txBody>
          <a:bodyPr/>
          <a:lstStyle/>
          <a:p>
            <a:pPr eaLnBrk="1" fontAlgn="auto" hangingPunct="1">
              <a:spcAft>
                <a:spcPts val="0"/>
              </a:spcAft>
              <a:defRPr/>
            </a:pPr>
            <a:r>
              <a:rPr lang="en-US" dirty="0" smtClean="0"/>
              <a:t>WCMS Servers Hardware </a:t>
            </a:r>
          </a:p>
        </p:txBody>
      </p:sp>
      <p:sp>
        <p:nvSpPr>
          <p:cNvPr id="41986" name="TextBox 5"/>
          <p:cNvSpPr txBox="1">
            <a:spLocks noChangeArrowheads="1"/>
          </p:cNvSpPr>
          <p:nvPr/>
        </p:nvSpPr>
        <p:spPr bwMode="auto">
          <a:xfrm>
            <a:off x="8383588" y="299085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2000"/>
          </a:p>
        </p:txBody>
      </p:sp>
      <p:sp>
        <p:nvSpPr>
          <p:cNvPr id="8" name="Rectangle 7"/>
          <p:cNvSpPr/>
          <p:nvPr/>
        </p:nvSpPr>
        <p:spPr>
          <a:xfrm>
            <a:off x="6019800" y="2149475"/>
            <a:ext cx="1781175" cy="58578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Main CPU</a:t>
            </a:r>
          </a:p>
        </p:txBody>
      </p:sp>
      <p:sp>
        <p:nvSpPr>
          <p:cNvPr id="41988" name="TextBox 8"/>
          <p:cNvSpPr txBox="1">
            <a:spLocks noChangeArrowheads="1"/>
          </p:cNvSpPr>
          <p:nvPr/>
        </p:nvSpPr>
        <p:spPr bwMode="auto">
          <a:xfrm>
            <a:off x="5815013" y="4922838"/>
            <a:ext cx="3316287"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t>HP with RH Linux</a:t>
            </a:r>
          </a:p>
          <a:p>
            <a:r>
              <a:rPr lang="en-US" sz="2000" dirty="0"/>
              <a:t>   - and RH heartbeat</a:t>
            </a:r>
          </a:p>
          <a:p>
            <a:r>
              <a:rPr lang="en-US" sz="2000" dirty="0"/>
              <a:t>24GB Main Memory</a:t>
            </a:r>
          </a:p>
          <a:p>
            <a:r>
              <a:rPr lang="en-US" sz="2000" dirty="0"/>
              <a:t>RAID5 for </a:t>
            </a:r>
            <a:r>
              <a:rPr lang="en-US" sz="2000" dirty="0" smtClean="0"/>
              <a:t>6 </a:t>
            </a:r>
            <a:r>
              <a:rPr lang="en-US" sz="2000" dirty="0"/>
              <a:t>Terabytes Data</a:t>
            </a:r>
          </a:p>
          <a:p>
            <a:r>
              <a:rPr lang="en-US" sz="2000" dirty="0"/>
              <a:t>2 x 1GB Ethernet</a:t>
            </a:r>
          </a:p>
        </p:txBody>
      </p:sp>
      <p:sp>
        <p:nvSpPr>
          <p:cNvPr id="10" name="Rectangle 9"/>
          <p:cNvSpPr/>
          <p:nvPr/>
        </p:nvSpPr>
        <p:spPr>
          <a:xfrm>
            <a:off x="6019800" y="3067050"/>
            <a:ext cx="1781175" cy="58578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Backup CPU</a:t>
            </a:r>
          </a:p>
        </p:txBody>
      </p:sp>
      <p:sp>
        <p:nvSpPr>
          <p:cNvPr id="11" name="Rectangle 10"/>
          <p:cNvSpPr/>
          <p:nvPr/>
        </p:nvSpPr>
        <p:spPr>
          <a:xfrm>
            <a:off x="6019800" y="4191000"/>
            <a:ext cx="1781175" cy="58578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RAID</a:t>
            </a:r>
          </a:p>
        </p:txBody>
      </p:sp>
      <p:cxnSp>
        <p:nvCxnSpPr>
          <p:cNvPr id="13" name="Straight Connector 12"/>
          <p:cNvCxnSpPr>
            <a:stCxn id="8" idx="3"/>
          </p:cNvCxnSpPr>
          <p:nvPr/>
        </p:nvCxnSpPr>
        <p:spPr>
          <a:xfrm flipV="1">
            <a:off x="7800975" y="2438400"/>
            <a:ext cx="582613"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7800975" y="3359150"/>
            <a:ext cx="582613" cy="476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7800975" y="4533900"/>
            <a:ext cx="582613"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a:off x="7335838" y="3486150"/>
            <a:ext cx="2093912" cy="1588"/>
          </a:xfrm>
          <a:prstGeom prst="line">
            <a:avLst/>
          </a:prstGeom>
        </p:spPr>
        <p:style>
          <a:lnRef idx="2">
            <a:schemeClr val="accent1"/>
          </a:lnRef>
          <a:fillRef idx="0">
            <a:schemeClr val="accent1"/>
          </a:fillRef>
          <a:effectRef idx="1">
            <a:schemeClr val="accent1"/>
          </a:effectRef>
          <a:fontRef idx="minor">
            <a:schemeClr val="tx1"/>
          </a:fontRef>
        </p:style>
      </p:cxnSp>
      <p:sp>
        <p:nvSpPr>
          <p:cNvPr id="41995" name="TextBox 17"/>
          <p:cNvSpPr txBox="1">
            <a:spLocks noChangeArrowheads="1"/>
          </p:cNvSpPr>
          <p:nvPr/>
        </p:nvSpPr>
        <p:spPr bwMode="auto">
          <a:xfrm>
            <a:off x="6011863" y="1598613"/>
            <a:ext cx="2354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u="sng"/>
              <a:t>Media Server</a:t>
            </a:r>
          </a:p>
        </p:txBody>
      </p:sp>
      <p:sp>
        <p:nvSpPr>
          <p:cNvPr id="41996" name="TextBox 18"/>
          <p:cNvSpPr txBox="1">
            <a:spLocks noChangeArrowheads="1"/>
          </p:cNvSpPr>
          <p:nvPr/>
        </p:nvSpPr>
        <p:spPr bwMode="auto">
          <a:xfrm>
            <a:off x="2819400" y="1600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u="sng"/>
              <a:t>Calendar Server</a:t>
            </a:r>
          </a:p>
        </p:txBody>
      </p:sp>
      <p:sp>
        <p:nvSpPr>
          <p:cNvPr id="41997" name="TextBox 19"/>
          <p:cNvSpPr txBox="1">
            <a:spLocks noChangeArrowheads="1"/>
          </p:cNvSpPr>
          <p:nvPr/>
        </p:nvSpPr>
        <p:spPr bwMode="auto">
          <a:xfrm>
            <a:off x="5335588" y="304800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2000"/>
          </a:p>
        </p:txBody>
      </p:sp>
      <p:sp>
        <p:nvSpPr>
          <p:cNvPr id="21" name="Rectangle 20"/>
          <p:cNvSpPr/>
          <p:nvPr/>
        </p:nvSpPr>
        <p:spPr>
          <a:xfrm>
            <a:off x="2971800" y="2206625"/>
            <a:ext cx="1781175" cy="58737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Main CPU</a:t>
            </a:r>
          </a:p>
        </p:txBody>
      </p:sp>
      <p:sp>
        <p:nvSpPr>
          <p:cNvPr id="22" name="Rectangle 21"/>
          <p:cNvSpPr/>
          <p:nvPr/>
        </p:nvSpPr>
        <p:spPr>
          <a:xfrm>
            <a:off x="2971800" y="3124200"/>
            <a:ext cx="1781175" cy="58578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Backup CPU</a:t>
            </a:r>
          </a:p>
        </p:txBody>
      </p:sp>
      <p:cxnSp>
        <p:nvCxnSpPr>
          <p:cNvPr id="23" name="Straight Connector 22"/>
          <p:cNvCxnSpPr>
            <a:stCxn id="21" idx="3"/>
          </p:cNvCxnSpPr>
          <p:nvPr/>
        </p:nvCxnSpPr>
        <p:spPr>
          <a:xfrm flipV="1">
            <a:off x="4752975" y="2495550"/>
            <a:ext cx="582613" cy="476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4752975" y="3417888"/>
            <a:ext cx="582613"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4877594" y="2958307"/>
            <a:ext cx="917575" cy="1587"/>
          </a:xfrm>
          <a:prstGeom prst="line">
            <a:avLst/>
          </a:prstGeom>
        </p:spPr>
        <p:style>
          <a:lnRef idx="2">
            <a:schemeClr val="accent1"/>
          </a:lnRef>
          <a:fillRef idx="0">
            <a:schemeClr val="accent1"/>
          </a:fillRef>
          <a:effectRef idx="1">
            <a:schemeClr val="accent1"/>
          </a:effectRef>
          <a:fontRef idx="minor">
            <a:schemeClr val="tx1"/>
          </a:fontRef>
        </p:style>
      </p:cxnSp>
      <p:sp>
        <p:nvSpPr>
          <p:cNvPr id="42003" name="TextBox 26"/>
          <p:cNvSpPr txBox="1">
            <a:spLocks noChangeArrowheads="1"/>
          </p:cNvSpPr>
          <p:nvPr/>
        </p:nvSpPr>
        <p:spPr bwMode="auto">
          <a:xfrm>
            <a:off x="3124200" y="4648200"/>
            <a:ext cx="243681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t>HP with RH Linux</a:t>
            </a:r>
          </a:p>
          <a:p>
            <a:r>
              <a:rPr lang="en-US" sz="2000"/>
              <a:t> - and RH heartbeat</a:t>
            </a:r>
          </a:p>
          <a:p>
            <a:r>
              <a:rPr lang="en-US" sz="2000"/>
              <a:t>4GB Main</a:t>
            </a:r>
          </a:p>
          <a:p>
            <a:r>
              <a:rPr lang="en-US" sz="2000"/>
              <a:t>Mirrored Drives</a:t>
            </a:r>
          </a:p>
          <a:p>
            <a:r>
              <a:rPr lang="en-US" sz="2000"/>
              <a:t>2 x 1GB Ethernet</a:t>
            </a:r>
          </a:p>
        </p:txBody>
      </p:sp>
      <p:sp>
        <p:nvSpPr>
          <p:cNvPr id="42004" name="TextBox 19"/>
          <p:cNvSpPr txBox="1">
            <a:spLocks noChangeArrowheads="1"/>
          </p:cNvSpPr>
          <p:nvPr/>
        </p:nvSpPr>
        <p:spPr bwMode="auto">
          <a:xfrm>
            <a:off x="2668588" y="297180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2000"/>
          </a:p>
        </p:txBody>
      </p:sp>
      <p:sp>
        <p:nvSpPr>
          <p:cNvPr id="27" name="Rectangle 26"/>
          <p:cNvSpPr/>
          <p:nvPr/>
        </p:nvSpPr>
        <p:spPr>
          <a:xfrm>
            <a:off x="304800" y="2206625"/>
            <a:ext cx="1781175" cy="58737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Main CPU</a:t>
            </a:r>
          </a:p>
        </p:txBody>
      </p:sp>
      <p:sp>
        <p:nvSpPr>
          <p:cNvPr id="28" name="Rectangle 27"/>
          <p:cNvSpPr/>
          <p:nvPr/>
        </p:nvSpPr>
        <p:spPr>
          <a:xfrm>
            <a:off x="304800" y="3124200"/>
            <a:ext cx="1781175" cy="58578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00"/>
                </a:solidFill>
              </a:rPr>
              <a:t>Backup CPU</a:t>
            </a:r>
          </a:p>
        </p:txBody>
      </p:sp>
      <p:cxnSp>
        <p:nvCxnSpPr>
          <p:cNvPr id="29" name="Straight Connector 28"/>
          <p:cNvCxnSpPr>
            <a:stCxn id="27" idx="3"/>
          </p:cNvCxnSpPr>
          <p:nvPr/>
        </p:nvCxnSpPr>
        <p:spPr>
          <a:xfrm flipV="1">
            <a:off x="2085975" y="2495550"/>
            <a:ext cx="582613" cy="4763"/>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2085975" y="3417888"/>
            <a:ext cx="582613"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rot="5400000">
            <a:off x="2210594" y="2958307"/>
            <a:ext cx="917575" cy="1587"/>
          </a:xfrm>
          <a:prstGeom prst="line">
            <a:avLst/>
          </a:prstGeom>
        </p:spPr>
        <p:style>
          <a:lnRef idx="2">
            <a:schemeClr val="accent1"/>
          </a:lnRef>
          <a:fillRef idx="0">
            <a:schemeClr val="accent1"/>
          </a:fillRef>
          <a:effectRef idx="1">
            <a:schemeClr val="accent1"/>
          </a:effectRef>
          <a:fontRef idx="minor">
            <a:schemeClr val="tx1"/>
          </a:fontRef>
        </p:style>
      </p:cxnSp>
      <p:sp>
        <p:nvSpPr>
          <p:cNvPr id="42010" name="TextBox 26"/>
          <p:cNvSpPr txBox="1">
            <a:spLocks noChangeArrowheads="1"/>
          </p:cNvSpPr>
          <p:nvPr/>
        </p:nvSpPr>
        <p:spPr bwMode="auto">
          <a:xfrm>
            <a:off x="457200" y="4572000"/>
            <a:ext cx="243681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t>HP with RH Linux</a:t>
            </a:r>
          </a:p>
          <a:p>
            <a:r>
              <a:rPr lang="en-US" sz="2000" dirty="0"/>
              <a:t> - and RH heartbeat</a:t>
            </a:r>
          </a:p>
          <a:p>
            <a:r>
              <a:rPr lang="en-US" sz="2000" dirty="0" smtClean="0"/>
              <a:t>8GB </a:t>
            </a:r>
            <a:r>
              <a:rPr lang="en-US" sz="2000" dirty="0"/>
              <a:t>Main</a:t>
            </a:r>
          </a:p>
          <a:p>
            <a:r>
              <a:rPr lang="en-US" sz="2000" dirty="0"/>
              <a:t>Mirrored Drives</a:t>
            </a:r>
          </a:p>
          <a:p>
            <a:r>
              <a:rPr lang="en-US" sz="2000" dirty="0"/>
              <a:t>2 x 1GB Ethernet</a:t>
            </a:r>
          </a:p>
        </p:txBody>
      </p:sp>
      <p:sp>
        <p:nvSpPr>
          <p:cNvPr id="42011" name="TextBox 18"/>
          <p:cNvSpPr txBox="1">
            <a:spLocks noChangeArrowheads="1"/>
          </p:cNvSpPr>
          <p:nvPr/>
        </p:nvSpPr>
        <p:spPr bwMode="auto">
          <a:xfrm>
            <a:off x="304800" y="1524000"/>
            <a:ext cx="1970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u="sng"/>
              <a:t>Web Server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a:xfrm>
            <a:off x="457200" y="457200"/>
            <a:ext cx="8229600" cy="941387"/>
          </a:xfrm>
          <a:ln>
            <a:miter lim="800000"/>
            <a:headEnd/>
            <a:tailEnd/>
          </a:ln>
          <a:extLst/>
        </p:spPr>
        <p:txBody>
          <a:bodyPr/>
          <a:lstStyle/>
          <a:p>
            <a:pPr eaLnBrk="1" fontAlgn="auto" hangingPunct="1">
              <a:spcAft>
                <a:spcPts val="0"/>
              </a:spcAft>
              <a:defRPr/>
            </a:pPr>
            <a:r>
              <a:rPr lang="en-US" smtClean="0"/>
              <a:t>Video and Screen Capture</a:t>
            </a:r>
          </a:p>
        </p:txBody>
      </p:sp>
      <p:sp>
        <p:nvSpPr>
          <p:cNvPr id="43010" name="TextBox 5"/>
          <p:cNvSpPr txBox="1">
            <a:spLocks noChangeArrowheads="1"/>
          </p:cNvSpPr>
          <p:nvPr/>
        </p:nvSpPr>
        <p:spPr bwMode="auto">
          <a:xfrm>
            <a:off x="2895600" y="26209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1800"/>
          </a:p>
        </p:txBody>
      </p:sp>
      <p:sp>
        <p:nvSpPr>
          <p:cNvPr id="8" name="Rectangle 7"/>
          <p:cNvSpPr/>
          <p:nvPr/>
        </p:nvSpPr>
        <p:spPr>
          <a:xfrm>
            <a:off x="457200" y="3911600"/>
            <a:ext cx="1876425" cy="128587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Accordent </a:t>
            </a:r>
            <a:r>
              <a:rPr lang="en-US" sz="1600" dirty="0">
                <a:solidFill>
                  <a:srgbClr val="000000"/>
                </a:solidFill>
              </a:rPr>
              <a:t>Capture Station on campus (classrooms, etc.)</a:t>
            </a:r>
          </a:p>
        </p:txBody>
      </p:sp>
      <p:sp>
        <p:nvSpPr>
          <p:cNvPr id="10" name="Rectangle 9"/>
          <p:cNvSpPr/>
          <p:nvPr/>
        </p:nvSpPr>
        <p:spPr>
          <a:xfrm>
            <a:off x="436563" y="2395538"/>
            <a:ext cx="1885950" cy="1189037"/>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a:solidFill>
                  <a:srgbClr val="000000"/>
                </a:solidFill>
                <a:latin typeface="Constantia" charset="0"/>
                <a:ea typeface="ＭＳ Ｐゴシック" charset="0"/>
                <a:cs typeface="ＭＳ Ｐゴシック" charset="0"/>
              </a:rPr>
              <a:t>Camtasia Screen </a:t>
            </a:r>
            <a:r>
              <a:rPr lang="en-US" sz="1600">
                <a:solidFill>
                  <a:srgbClr val="000000"/>
                </a:solidFill>
                <a:latin typeface="Constantia" charset="0"/>
                <a:ea typeface="ＭＳ Ｐゴシック" charset="0"/>
                <a:cs typeface="ＭＳ Ｐゴシック" charset="0"/>
              </a:rPr>
              <a:t>Capture </a:t>
            </a:r>
            <a:r>
              <a:rPr lang="en-US" sz="1400">
                <a:solidFill>
                  <a:srgbClr val="000000"/>
                </a:solidFill>
                <a:latin typeface="Constantia" charset="0"/>
                <a:ea typeface="ＭＳ Ｐゴシック" charset="0"/>
                <a:cs typeface="ＭＳ Ｐゴシック" charset="0"/>
              </a:rPr>
              <a:t>(faculty offices, homes &amp; classrooms)</a:t>
            </a:r>
            <a:endParaRPr lang="en-US" sz="1600">
              <a:solidFill>
                <a:srgbClr val="000000"/>
              </a:solidFill>
              <a:latin typeface="Constantia" charset="0"/>
              <a:ea typeface="ＭＳ Ｐゴシック" charset="0"/>
              <a:cs typeface="ＭＳ Ｐゴシック" charset="0"/>
            </a:endParaRPr>
          </a:p>
        </p:txBody>
      </p:sp>
      <p:sp>
        <p:nvSpPr>
          <p:cNvPr id="11" name="Rectangle 10"/>
          <p:cNvSpPr/>
          <p:nvPr/>
        </p:nvSpPr>
        <p:spPr>
          <a:xfrm>
            <a:off x="5603875" y="3101975"/>
            <a:ext cx="1781175" cy="7239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Video Editing/Staging Server  </a:t>
            </a:r>
          </a:p>
        </p:txBody>
      </p:sp>
      <p:cxnSp>
        <p:nvCxnSpPr>
          <p:cNvPr id="13" name="Straight Connector 12"/>
          <p:cNvCxnSpPr>
            <a:endCxn id="21" idx="1"/>
          </p:cNvCxnSpPr>
          <p:nvPr/>
        </p:nvCxnSpPr>
        <p:spPr>
          <a:xfrm>
            <a:off x="2333625" y="4373563"/>
            <a:ext cx="86677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2312988" y="2990850"/>
            <a:ext cx="582612"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11" idx="2"/>
            <a:endCxn id="48" idx="0"/>
          </p:cNvCxnSpPr>
          <p:nvPr/>
        </p:nvCxnSpPr>
        <p:spPr>
          <a:xfrm rot="5400000">
            <a:off x="5394326" y="4605337"/>
            <a:ext cx="1879600" cy="320675"/>
          </a:xfrm>
          <a:prstGeom prst="line">
            <a:avLst/>
          </a:prstGeom>
        </p:spPr>
        <p:style>
          <a:lnRef idx="2">
            <a:schemeClr val="accent1"/>
          </a:lnRef>
          <a:fillRef idx="0">
            <a:schemeClr val="accent1"/>
          </a:fillRef>
          <a:effectRef idx="1">
            <a:schemeClr val="accent1"/>
          </a:effectRef>
          <a:fontRef idx="minor">
            <a:schemeClr val="tx1"/>
          </a:fontRef>
        </p:style>
      </p:cxnSp>
      <p:sp>
        <p:nvSpPr>
          <p:cNvPr id="43017" name="TextBox 19"/>
          <p:cNvSpPr txBox="1">
            <a:spLocks noChangeArrowheads="1"/>
          </p:cNvSpPr>
          <p:nvPr/>
        </p:nvSpPr>
        <p:spPr bwMode="auto">
          <a:xfrm>
            <a:off x="7200900" y="33194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1800"/>
          </a:p>
        </p:txBody>
      </p:sp>
      <p:sp>
        <p:nvSpPr>
          <p:cNvPr id="21" name="Rectangle 20"/>
          <p:cNvSpPr/>
          <p:nvPr/>
        </p:nvSpPr>
        <p:spPr>
          <a:xfrm>
            <a:off x="3200400" y="3916363"/>
            <a:ext cx="1371600" cy="9144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Accordent Scheduling/Mgmt</a:t>
            </a:r>
          </a:p>
        </p:txBody>
      </p:sp>
      <p:sp>
        <p:nvSpPr>
          <p:cNvPr id="22" name="Rectangle 21"/>
          <p:cNvSpPr/>
          <p:nvPr/>
        </p:nvSpPr>
        <p:spPr>
          <a:xfrm>
            <a:off x="2895600" y="2697163"/>
            <a:ext cx="1781175" cy="585787"/>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Camtasia Relay</a:t>
            </a:r>
          </a:p>
        </p:txBody>
      </p:sp>
      <p:cxnSp>
        <p:nvCxnSpPr>
          <p:cNvPr id="23" name="Straight Connector 22"/>
          <p:cNvCxnSpPr>
            <a:stCxn id="21" idx="3"/>
            <a:endCxn id="11" idx="1"/>
          </p:cNvCxnSpPr>
          <p:nvPr/>
        </p:nvCxnSpPr>
        <p:spPr>
          <a:xfrm flipV="1">
            <a:off x="4572000" y="3463925"/>
            <a:ext cx="1031875" cy="909638"/>
          </a:xfrm>
          <a:prstGeom prst="line">
            <a:avLst/>
          </a:prstGeom>
        </p:spPr>
        <p:style>
          <a:lnRef idx="2">
            <a:schemeClr val="accent1"/>
          </a:lnRef>
          <a:fillRef idx="0">
            <a:schemeClr val="accent1"/>
          </a:fillRef>
          <a:effectRef idx="1">
            <a:schemeClr val="accent1"/>
          </a:effectRef>
          <a:fontRef idx="minor">
            <a:schemeClr val="tx1"/>
          </a:fontRef>
        </p:style>
      </p:cxnSp>
      <p:sp>
        <p:nvSpPr>
          <p:cNvPr id="43021" name="TextBox 30"/>
          <p:cNvSpPr txBox="1">
            <a:spLocks noChangeArrowheads="1"/>
          </p:cNvSpPr>
          <p:nvPr/>
        </p:nvSpPr>
        <p:spPr bwMode="auto">
          <a:xfrm>
            <a:off x="457200" y="5440363"/>
            <a:ext cx="18002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Issues</a:t>
            </a:r>
          </a:p>
          <a:p>
            <a:pPr>
              <a:buFontTx/>
              <a:buChar char="-"/>
            </a:pPr>
            <a:r>
              <a:rPr lang="en-US" sz="1800"/>
              <a:t> Authentication</a:t>
            </a:r>
          </a:p>
          <a:p>
            <a:pPr>
              <a:buFontTx/>
              <a:buChar char="-"/>
            </a:pPr>
            <a:r>
              <a:rPr lang="en-US" sz="1800"/>
              <a:t> Firewall Ports</a:t>
            </a:r>
          </a:p>
          <a:p>
            <a:pPr>
              <a:buFontTx/>
              <a:buChar char="-"/>
            </a:pPr>
            <a:r>
              <a:rPr lang="en-US" sz="1800"/>
              <a:t> Configurations</a:t>
            </a:r>
          </a:p>
        </p:txBody>
      </p:sp>
      <p:cxnSp>
        <p:nvCxnSpPr>
          <p:cNvPr id="33" name="Straight Connector 32"/>
          <p:cNvCxnSpPr>
            <a:stCxn id="22" idx="3"/>
            <a:endCxn id="11" idx="1"/>
          </p:cNvCxnSpPr>
          <p:nvPr/>
        </p:nvCxnSpPr>
        <p:spPr>
          <a:xfrm>
            <a:off x="4676775" y="2990850"/>
            <a:ext cx="927100" cy="473075"/>
          </a:xfrm>
          <a:prstGeom prst="line">
            <a:avLst/>
          </a:prstGeom>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2976563" y="5705475"/>
            <a:ext cx="1751012" cy="735013"/>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a:solidFill>
                  <a:srgbClr val="000000"/>
                </a:solidFill>
                <a:latin typeface="Constantia" charset="0"/>
                <a:ea typeface="ＭＳ Ｐゴシック" charset="0"/>
                <a:cs typeface="ＭＳ Ｐゴシック" charset="0"/>
              </a:rPr>
              <a:t>Accordent Web Streaming</a:t>
            </a:r>
          </a:p>
        </p:txBody>
      </p:sp>
      <p:cxnSp>
        <p:nvCxnSpPr>
          <p:cNvPr id="44" name="Straight Connector 43"/>
          <p:cNvCxnSpPr>
            <a:stCxn id="21" idx="2"/>
            <a:endCxn id="42" idx="0"/>
          </p:cNvCxnSpPr>
          <p:nvPr/>
        </p:nvCxnSpPr>
        <p:spPr>
          <a:xfrm rot="5400000">
            <a:off x="3431382" y="5250656"/>
            <a:ext cx="874712" cy="34925"/>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p:cNvSpPr/>
          <p:nvPr/>
        </p:nvSpPr>
        <p:spPr>
          <a:xfrm>
            <a:off x="5297488" y="5705475"/>
            <a:ext cx="1752600" cy="735013"/>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Media Server</a:t>
            </a:r>
          </a:p>
        </p:txBody>
      </p:sp>
      <p:sp>
        <p:nvSpPr>
          <p:cNvPr id="50" name="Hexagon 49"/>
          <p:cNvSpPr/>
          <p:nvPr/>
        </p:nvSpPr>
        <p:spPr>
          <a:xfrm>
            <a:off x="5562600" y="1782762"/>
            <a:ext cx="2016125" cy="809625"/>
          </a:xfrm>
          <a:prstGeom prst="hexagon">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Video Editing Final Cut Pro Server</a:t>
            </a:r>
          </a:p>
        </p:txBody>
      </p:sp>
      <p:sp>
        <p:nvSpPr>
          <p:cNvPr id="53" name="Rectangle 52"/>
          <p:cNvSpPr/>
          <p:nvPr/>
        </p:nvSpPr>
        <p:spPr>
          <a:xfrm>
            <a:off x="7385050" y="5705475"/>
            <a:ext cx="1574800" cy="735013"/>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ITiunesU</a:t>
            </a:r>
          </a:p>
        </p:txBody>
      </p:sp>
      <p:cxnSp>
        <p:nvCxnSpPr>
          <p:cNvPr id="55" name="Straight Connector 54"/>
          <p:cNvCxnSpPr>
            <a:stCxn id="11" idx="2"/>
            <a:endCxn id="53" idx="0"/>
          </p:cNvCxnSpPr>
          <p:nvPr/>
        </p:nvCxnSpPr>
        <p:spPr>
          <a:xfrm rot="16200000" flipH="1">
            <a:off x="6393657" y="3926681"/>
            <a:ext cx="1879600" cy="1677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57" name="Straight Connector 56"/>
          <p:cNvCxnSpPr>
            <a:stCxn id="11" idx="2"/>
            <a:endCxn id="42" idx="0"/>
          </p:cNvCxnSpPr>
          <p:nvPr/>
        </p:nvCxnSpPr>
        <p:spPr>
          <a:xfrm rot="5400000">
            <a:off x="4233069" y="3444081"/>
            <a:ext cx="1879600" cy="26431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a:endCxn id="11" idx="0"/>
          </p:cNvCxnSpPr>
          <p:nvPr/>
        </p:nvCxnSpPr>
        <p:spPr>
          <a:xfrm rot="16200000" flipH="1">
            <a:off x="6245226" y="2852737"/>
            <a:ext cx="481012" cy="17463"/>
          </a:xfrm>
          <a:prstGeom prst="line">
            <a:avLst/>
          </a:prstGeom>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2971800" y="1477963"/>
            <a:ext cx="1768475" cy="9144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Final Cut Pro Editing</a:t>
            </a:r>
          </a:p>
          <a:p>
            <a:pPr algn="ctr">
              <a:defRPr/>
            </a:pPr>
            <a:r>
              <a:rPr lang="en-US" sz="1800" dirty="0">
                <a:solidFill>
                  <a:srgbClr val="000000"/>
                </a:solidFill>
              </a:rPr>
              <a:t>Workstations</a:t>
            </a:r>
          </a:p>
        </p:txBody>
      </p:sp>
      <p:cxnSp>
        <p:nvCxnSpPr>
          <p:cNvPr id="27" name="Straight Connector 26"/>
          <p:cNvCxnSpPr>
            <a:stCxn id="25" idx="3"/>
          </p:cNvCxnSpPr>
          <p:nvPr/>
        </p:nvCxnSpPr>
        <p:spPr>
          <a:xfrm>
            <a:off x="4740275" y="1935163"/>
            <a:ext cx="822325" cy="252412"/>
          </a:xfrm>
          <a:prstGeom prst="line">
            <a:avLst/>
          </a:prstGeom>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457200" y="1524000"/>
            <a:ext cx="1768475" cy="593725"/>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rgbClr val="000000"/>
                </a:solidFill>
              </a:rPr>
              <a:t>Various Video Sources</a:t>
            </a:r>
          </a:p>
        </p:txBody>
      </p:sp>
      <p:cxnSp>
        <p:nvCxnSpPr>
          <p:cNvPr id="32" name="Straight Connector 31"/>
          <p:cNvCxnSpPr>
            <a:stCxn id="28" idx="3"/>
            <a:endCxn id="25" idx="1"/>
          </p:cNvCxnSpPr>
          <p:nvPr/>
        </p:nvCxnSpPr>
        <p:spPr>
          <a:xfrm>
            <a:off x="2225675" y="1820863"/>
            <a:ext cx="746125" cy="11430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457200" y="762000"/>
            <a:ext cx="8229600" cy="1143000"/>
          </a:xfrm>
        </p:spPr>
        <p:txBody>
          <a:bodyPr/>
          <a:lstStyle/>
          <a:p>
            <a:pPr eaLnBrk="1" hangingPunct="1"/>
            <a:r>
              <a:rPr lang="en-US" dirty="0">
                <a:latin typeface="Calibri" charset="0"/>
                <a:ea typeface="ＭＳ Ｐゴシック" charset="0"/>
                <a:cs typeface="ＭＳ Ｐゴシック" charset="0"/>
              </a:rPr>
              <a:t>Appendix </a:t>
            </a:r>
            <a:r>
              <a:rPr lang="en-US" dirty="0" smtClean="0">
                <a:latin typeface="Calibri" charset="0"/>
                <a:ea typeface="ＭＳ Ｐゴシック" charset="0"/>
                <a:cs typeface="ＭＳ Ｐゴシック" charset="0"/>
              </a:rPr>
              <a:t>D </a:t>
            </a:r>
            <a:r>
              <a:rPr lang="en-US" dirty="0">
                <a:latin typeface="Calibri" charset="0"/>
                <a:ea typeface="ＭＳ Ｐゴシック" charset="0"/>
                <a:cs typeface="ＭＳ Ｐゴシック" charset="0"/>
              </a:rPr>
              <a:t>– Multi-Media Classroom Standards</a:t>
            </a:r>
          </a:p>
        </p:txBody>
      </p:sp>
      <p:sp>
        <p:nvSpPr>
          <p:cNvPr id="44034" name="Content Placeholder 2"/>
          <p:cNvSpPr>
            <a:spLocks noGrp="1"/>
          </p:cNvSpPr>
          <p:nvPr>
            <p:ph idx="1"/>
          </p:nvPr>
        </p:nvSpPr>
        <p:spPr>
          <a:xfrm>
            <a:off x="457200" y="1935163"/>
            <a:ext cx="8229600" cy="4618037"/>
          </a:xfrm>
        </p:spPr>
        <p:txBody>
          <a:bodyPr/>
          <a:lstStyle/>
          <a:p>
            <a:pPr eaLnBrk="1" hangingPunct="1"/>
            <a:r>
              <a:rPr lang="en-US" u="sng">
                <a:latin typeface="Constantia" charset="0"/>
                <a:ea typeface="ＭＳ Ｐゴシック" charset="0"/>
                <a:cs typeface="ＭＳ Ｐゴシック" charset="0"/>
              </a:rPr>
              <a:t>Single projector configuration</a:t>
            </a:r>
            <a:endParaRPr lang="en-US">
              <a:latin typeface="Constantia" charset="0"/>
              <a:ea typeface="ＭＳ Ｐゴシック" charset="0"/>
              <a:cs typeface="ＭＳ Ｐゴシック" charset="0"/>
            </a:endParaRPr>
          </a:p>
          <a:p>
            <a:pPr lvl="1" eaLnBrk="1" hangingPunct="1"/>
            <a:r>
              <a:rPr lang="en-US">
                <a:latin typeface="Constantia" charset="0"/>
                <a:ea typeface="ＭＳ Ｐゴシック" charset="0"/>
              </a:rPr>
              <a:t>iMac dual boot computer (OSX and Windows)</a:t>
            </a:r>
          </a:p>
          <a:p>
            <a:pPr lvl="1" eaLnBrk="1" hangingPunct="1"/>
            <a:r>
              <a:rPr lang="en-US">
                <a:latin typeface="Constantia" charset="0"/>
                <a:ea typeface="ＭＳ Ｐゴシック" charset="0"/>
              </a:rPr>
              <a:t>Hitachi LCD projector 16:10 ratio			</a:t>
            </a:r>
          </a:p>
          <a:p>
            <a:pPr lvl="1" eaLnBrk="1" hangingPunct="1"/>
            <a:r>
              <a:rPr lang="en-US">
                <a:latin typeface="Constantia" charset="0"/>
                <a:ea typeface="ＭＳ Ｐゴシック" charset="0"/>
              </a:rPr>
              <a:t>Elmo TT02-RX document camera			</a:t>
            </a:r>
          </a:p>
          <a:p>
            <a:pPr lvl="1" eaLnBrk="1" hangingPunct="1"/>
            <a:r>
              <a:rPr lang="en-US">
                <a:latin typeface="Constantia" charset="0"/>
                <a:ea typeface="ＭＳ Ｐゴシック" charset="0"/>
              </a:rPr>
              <a:t>Classroom speakers and amp				</a:t>
            </a:r>
          </a:p>
          <a:p>
            <a:pPr lvl="1" eaLnBrk="1" hangingPunct="1"/>
            <a:r>
              <a:rPr lang="en-US">
                <a:latin typeface="Constantia" charset="0"/>
                <a:ea typeface="ＭＳ Ｐゴシック" charset="0"/>
              </a:rPr>
              <a:t>Projection screen (16:10)				</a:t>
            </a:r>
          </a:p>
          <a:p>
            <a:pPr lvl="1" eaLnBrk="1" hangingPunct="1"/>
            <a:r>
              <a:rPr lang="en-US">
                <a:latin typeface="Constantia" charset="0"/>
                <a:ea typeface="ＭＳ Ｐゴシック" charset="0"/>
              </a:rPr>
              <a:t>Extron MVX 44A 4x4 VGA matrix switcher		</a:t>
            </a:r>
          </a:p>
          <a:p>
            <a:pPr lvl="1" eaLnBrk="1" hangingPunct="1"/>
            <a:r>
              <a:rPr lang="en-US">
                <a:latin typeface="Constantia" charset="0"/>
                <a:ea typeface="ＭＳ Ｐゴシック" charset="0"/>
              </a:rPr>
              <a:t>Electrical outlet installation &amp; Misc Hardware	 </a:t>
            </a:r>
          </a:p>
          <a:p>
            <a:pPr eaLnBrk="1" hangingPunct="1"/>
            <a:r>
              <a:rPr lang="en-US">
                <a:latin typeface="Constantia" charset="0"/>
                <a:ea typeface="ＭＳ Ｐゴシック" charset="0"/>
                <a:cs typeface="ＭＳ Ｐゴシック" charset="0"/>
              </a:rPr>
              <a:t> </a:t>
            </a:r>
            <a:r>
              <a:rPr lang="en-US" u="sng">
                <a:latin typeface="Constantia" charset="0"/>
                <a:ea typeface="ＭＳ Ｐゴシック" charset="0"/>
                <a:cs typeface="ＭＳ Ｐゴシック" charset="0"/>
              </a:rPr>
              <a:t>Dual projector configuration</a:t>
            </a:r>
            <a:endParaRPr lang="en-US">
              <a:latin typeface="Constantia" charset="0"/>
              <a:ea typeface="ＭＳ Ｐゴシック" charset="0"/>
              <a:cs typeface="ＭＳ Ｐゴシック" charset="0"/>
            </a:endParaRPr>
          </a:p>
          <a:p>
            <a:pPr lvl="1" eaLnBrk="1" hangingPunct="1"/>
            <a:r>
              <a:rPr lang="en-US">
                <a:latin typeface="Constantia" charset="0"/>
                <a:ea typeface="ＭＳ Ｐゴシック" charset="0"/>
              </a:rPr>
              <a:t>Same as above with two projectors and screens</a:t>
            </a:r>
          </a:p>
        </p:txBody>
      </p:sp>
      <p:sp>
        <p:nvSpPr>
          <p:cNvPr id="440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4483085-5D20-194C-8F77-6F36543D75CF}" type="slidenum">
              <a:rPr lang="en-US" sz="1200">
                <a:solidFill>
                  <a:srgbClr val="045C75"/>
                </a:solidFill>
              </a:rPr>
              <a:pPr/>
              <a:t>27</a:t>
            </a:fld>
            <a:endParaRPr lang="en-US" sz="1200">
              <a:solidFill>
                <a:srgbClr val="045C75"/>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85800" y="304800"/>
            <a:ext cx="7772400" cy="1143000"/>
          </a:xfrm>
        </p:spPr>
        <p:txBody>
          <a:bodyPr/>
          <a:lstStyle/>
          <a:p>
            <a:pPr eaLnBrk="1" hangingPunct="1"/>
            <a:r>
              <a:rPr lang="en-US" dirty="0">
                <a:latin typeface="Calibri" charset="0"/>
                <a:ea typeface="ＭＳ Ｐゴシック" charset="0"/>
                <a:cs typeface="ＭＳ Ｐゴシック" charset="0"/>
              </a:rPr>
              <a:t>Appendix </a:t>
            </a:r>
            <a:r>
              <a:rPr lang="en-US" dirty="0" smtClean="0">
                <a:latin typeface="Calibri" charset="0"/>
                <a:ea typeface="ＭＳ Ｐゴシック" charset="0"/>
                <a:cs typeface="ＭＳ Ｐゴシック" charset="0"/>
              </a:rPr>
              <a:t>E </a:t>
            </a:r>
            <a:r>
              <a:rPr lang="en-US" dirty="0">
                <a:latin typeface="Calibri" charset="0"/>
                <a:ea typeface="ＭＳ Ｐゴシック" charset="0"/>
                <a:cs typeface="ＭＳ Ｐゴシック" charset="0"/>
              </a:rPr>
              <a:t>- Trends</a:t>
            </a:r>
          </a:p>
        </p:txBody>
      </p:sp>
      <p:sp>
        <p:nvSpPr>
          <p:cNvPr id="27652" name="Rectangle 3"/>
          <p:cNvSpPr>
            <a:spLocks noGrp="1" noChangeArrowheads="1"/>
          </p:cNvSpPr>
          <p:nvPr>
            <p:ph idx="1"/>
          </p:nvPr>
        </p:nvSpPr>
        <p:spPr>
          <a:xfrm>
            <a:off x="685800" y="1524000"/>
            <a:ext cx="8458200" cy="5105400"/>
          </a:xfrm>
        </p:spPr>
        <p:txBody>
          <a:bodyPr>
            <a:normAutofit/>
          </a:bodyPr>
          <a:lstStyle/>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Educating the Net Generation</a:t>
            </a:r>
          </a:p>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Class Capture and Streaming</a:t>
            </a:r>
          </a:p>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Cloud Computing</a:t>
            </a:r>
          </a:p>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Social Networking</a:t>
            </a:r>
          </a:p>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Changing Economics of Technology</a:t>
            </a:r>
          </a:p>
          <a:p>
            <a:pPr marL="274320" indent="-274320" eaLnBrk="1" fontAlgn="auto" hangingPunct="1">
              <a:lnSpc>
                <a:spcPct val="90000"/>
              </a:lnSpc>
              <a:spcAft>
                <a:spcPts val="0"/>
              </a:spcAft>
              <a:buClr>
                <a:schemeClr val="accent3"/>
              </a:buClr>
              <a:buFont typeface="Wingdings 2"/>
              <a:buChar char=""/>
              <a:defRPr/>
            </a:pPr>
            <a:r>
              <a:rPr lang="en-US" dirty="0" smtClean="0">
                <a:ea typeface="+mn-ea"/>
                <a:cs typeface="+mn-cs"/>
              </a:rPr>
              <a:t>Mobile Devices</a:t>
            </a:r>
          </a:p>
          <a:p>
            <a:pPr marL="640080" lvl="1" indent="-246888" eaLnBrk="1" fontAlgn="auto" hangingPunct="1">
              <a:lnSpc>
                <a:spcPct val="90000"/>
              </a:lnSpc>
              <a:spcAft>
                <a:spcPts val="0"/>
              </a:spcAft>
              <a:buFont typeface="Wingdings 2"/>
              <a:buChar char=""/>
              <a:defRPr/>
            </a:pPr>
            <a:r>
              <a:rPr lang="en-US" dirty="0" smtClean="0">
                <a:ea typeface="+mn-ea"/>
              </a:rPr>
              <a:t>Tablets, Smart Phones, Book Readers</a:t>
            </a:r>
          </a:p>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eBooks</a:t>
            </a:r>
          </a:p>
          <a:p>
            <a:pPr marL="641033" lvl="1" indent="-274320" eaLnBrk="1" fontAlgn="auto" hangingPunct="1">
              <a:lnSpc>
                <a:spcPct val="90000"/>
              </a:lnSpc>
              <a:spcAft>
                <a:spcPts val="0"/>
              </a:spcAft>
              <a:buClr>
                <a:schemeClr val="accent3"/>
              </a:buClr>
              <a:buFont typeface="Wingdings 2"/>
              <a:buChar char=""/>
              <a:defRPr/>
            </a:pPr>
            <a:r>
              <a:rPr lang="en-US" dirty="0" smtClean="0">
                <a:ea typeface="+mn-ea"/>
              </a:rPr>
              <a:t>Open Courseware - </a:t>
            </a:r>
            <a:r>
              <a:rPr lang="en-US" dirty="0" err="1" smtClean="0">
                <a:ea typeface="+mn-ea"/>
              </a:rPr>
              <a:t>www.ocwconsortium.org</a:t>
            </a:r>
            <a:endParaRPr lang="en-US" dirty="0" smtClean="0">
              <a:ea typeface="+mn-ea"/>
            </a:endParaRPr>
          </a:p>
          <a:p>
            <a:pPr marL="274320" indent="-274320" eaLnBrk="1" fontAlgn="auto" hangingPunct="1">
              <a:lnSpc>
                <a:spcPct val="90000"/>
              </a:lnSpc>
              <a:spcAft>
                <a:spcPts val="0"/>
              </a:spcAft>
              <a:buClr>
                <a:schemeClr val="accent3"/>
              </a:buClr>
              <a:buFont typeface="Wingdings 2"/>
              <a:buChar char=""/>
              <a:defRPr/>
            </a:pPr>
            <a:r>
              <a:rPr lang="en-US" sz="2800" dirty="0" smtClean="0">
                <a:ea typeface="+mn-ea"/>
                <a:cs typeface="+mn-cs"/>
              </a:rPr>
              <a:t>Open Source</a:t>
            </a:r>
          </a:p>
        </p:txBody>
      </p:sp>
      <p:sp>
        <p:nvSpPr>
          <p:cNvPr id="3686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FB38D41-25D8-2441-996A-B5D4480CF2F9}" type="slidenum">
              <a:rPr lang="en-US" sz="1200">
                <a:solidFill>
                  <a:srgbClr val="045C75"/>
                </a:solidFill>
              </a:rPr>
              <a:pPr/>
              <a:t>28</a:t>
            </a:fld>
            <a:endParaRPr lang="en-US" sz="1200">
              <a:solidFill>
                <a:srgbClr val="045C75"/>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 Member Participants</a:t>
            </a:r>
            <a:endParaRPr lang="en-US" dirty="0"/>
          </a:p>
        </p:txBody>
      </p:sp>
      <p:sp>
        <p:nvSpPr>
          <p:cNvPr id="3" name="Content Placeholder 2"/>
          <p:cNvSpPr>
            <a:spLocks noGrp="1"/>
          </p:cNvSpPr>
          <p:nvPr>
            <p:ph idx="1"/>
          </p:nvPr>
        </p:nvSpPr>
        <p:spPr>
          <a:xfrm>
            <a:off x="457200" y="1935163"/>
            <a:ext cx="8229600" cy="4618037"/>
          </a:xfrm>
        </p:spPr>
        <p:txBody>
          <a:bodyPr/>
          <a:lstStyle/>
          <a:p>
            <a:r>
              <a:rPr lang="en-US" sz="2000" dirty="0"/>
              <a:t>Amy Vu </a:t>
            </a:r>
            <a:r>
              <a:rPr lang="en-US" sz="2000" dirty="0" smtClean="0"/>
              <a:t>– Math/Science</a:t>
            </a:r>
          </a:p>
          <a:p>
            <a:r>
              <a:rPr lang="en-US" sz="2000" dirty="0" smtClean="0"/>
              <a:t>Fred </a:t>
            </a:r>
            <a:r>
              <a:rPr lang="en-US" sz="2000" dirty="0"/>
              <a:t>Chow </a:t>
            </a:r>
            <a:r>
              <a:rPr lang="en-US" sz="2000" dirty="0" smtClean="0"/>
              <a:t>and </a:t>
            </a:r>
            <a:r>
              <a:rPr lang="en-US" sz="2000" dirty="0"/>
              <a:t>Sandra Carter </a:t>
            </a:r>
            <a:r>
              <a:rPr lang="en-US" sz="2000" dirty="0" smtClean="0"/>
              <a:t>– Instructional Technology</a:t>
            </a:r>
          </a:p>
          <a:p>
            <a:r>
              <a:rPr lang="en-US" sz="2000" dirty="0" smtClean="0"/>
              <a:t>Jane </a:t>
            </a:r>
            <a:r>
              <a:rPr lang="en-US" sz="2000" dirty="0"/>
              <a:t>Lily </a:t>
            </a:r>
            <a:r>
              <a:rPr lang="en-US" sz="2000" dirty="0" smtClean="0"/>
              <a:t>- Applied Arts and Sciences</a:t>
            </a:r>
          </a:p>
          <a:p>
            <a:r>
              <a:rPr lang="en-US" sz="2000" dirty="0" smtClean="0"/>
              <a:t>Jeff </a:t>
            </a:r>
            <a:r>
              <a:rPr lang="en-US" sz="2000" dirty="0" err="1" smtClean="0"/>
              <a:t>Forehan</a:t>
            </a:r>
            <a:r>
              <a:rPr lang="en-US" sz="2000" dirty="0" smtClean="0"/>
              <a:t>/</a:t>
            </a:r>
            <a:r>
              <a:rPr lang="en-US" sz="2000" dirty="0"/>
              <a:t>William </a:t>
            </a:r>
            <a:r>
              <a:rPr lang="en-US" sz="2000" dirty="0" smtClean="0"/>
              <a:t>Clay - Fine Arts</a:t>
            </a:r>
          </a:p>
          <a:p>
            <a:r>
              <a:rPr lang="en-US" sz="2000" dirty="0" smtClean="0"/>
              <a:t>Julie </a:t>
            </a:r>
            <a:r>
              <a:rPr lang="en-US" sz="2000" dirty="0"/>
              <a:t>Lowry </a:t>
            </a:r>
            <a:r>
              <a:rPr lang="en-US" sz="2000" dirty="0" smtClean="0"/>
              <a:t>– Physical Education</a:t>
            </a:r>
          </a:p>
          <a:p>
            <a:r>
              <a:rPr lang="en-US" sz="2000" dirty="0" smtClean="0"/>
              <a:t>Katie Cone/Frank Wu – Student Government</a:t>
            </a:r>
          </a:p>
          <a:p>
            <a:r>
              <a:rPr lang="en-US" sz="2000" dirty="0" smtClean="0"/>
              <a:t>Lisa </a:t>
            </a:r>
            <a:r>
              <a:rPr lang="en-US" sz="2000" dirty="0" err="1"/>
              <a:t>Kaaz</a:t>
            </a:r>
            <a:r>
              <a:rPr lang="en-US" sz="2000" dirty="0"/>
              <a:t> </a:t>
            </a:r>
            <a:r>
              <a:rPr lang="en-US" sz="2000" dirty="0" smtClean="0"/>
              <a:t>and </a:t>
            </a:r>
            <a:r>
              <a:rPr lang="en-US" sz="2000" dirty="0"/>
              <a:t>Max </a:t>
            </a:r>
            <a:r>
              <a:rPr lang="en-US" sz="2000" dirty="0" err="1"/>
              <a:t>Gault</a:t>
            </a:r>
            <a:r>
              <a:rPr lang="en-US" sz="2000" dirty="0"/>
              <a:t> </a:t>
            </a:r>
            <a:r>
              <a:rPr lang="en-US" sz="2000" dirty="0" smtClean="0"/>
              <a:t>– Distance Learning/Instruction Technology</a:t>
            </a:r>
          </a:p>
          <a:p>
            <a:r>
              <a:rPr lang="en-US" sz="2000" dirty="0" smtClean="0"/>
              <a:t>Max </a:t>
            </a:r>
            <a:r>
              <a:rPr lang="en-US" sz="2000" dirty="0" err="1"/>
              <a:t>Crumley</a:t>
            </a:r>
            <a:r>
              <a:rPr lang="en-US" sz="2000" dirty="0"/>
              <a:t> </a:t>
            </a:r>
            <a:r>
              <a:rPr lang="en-US" sz="2000" dirty="0" smtClean="0"/>
              <a:t>– Social Science</a:t>
            </a:r>
          </a:p>
          <a:p>
            <a:r>
              <a:rPr lang="en-US" sz="2000" dirty="0" smtClean="0"/>
              <a:t>Michael Byers – Student Services</a:t>
            </a:r>
          </a:p>
          <a:p>
            <a:r>
              <a:rPr lang="en-US" sz="2000" dirty="0" smtClean="0"/>
              <a:t>Pat Fenton - Business / Information Technology</a:t>
            </a:r>
          </a:p>
          <a:p>
            <a:r>
              <a:rPr lang="en-US" sz="2000" dirty="0" smtClean="0"/>
              <a:t>Teresa </a:t>
            </a:r>
            <a:r>
              <a:rPr lang="en-US" sz="2000" dirty="0"/>
              <a:t>Amos </a:t>
            </a:r>
            <a:r>
              <a:rPr lang="en-US" sz="2000" dirty="0" smtClean="0"/>
              <a:t>– District Information Systems</a:t>
            </a:r>
          </a:p>
          <a:p>
            <a:r>
              <a:rPr lang="en-US" sz="2000" dirty="0" smtClean="0"/>
              <a:t>Open - Language Arts (filled this semester)</a:t>
            </a:r>
            <a:endParaRPr lang="en-US" sz="2000" dirty="0"/>
          </a:p>
        </p:txBody>
      </p:sp>
      <p:sp>
        <p:nvSpPr>
          <p:cNvPr id="4" name="Slide Number Placeholder 3"/>
          <p:cNvSpPr>
            <a:spLocks noGrp="1"/>
          </p:cNvSpPr>
          <p:nvPr>
            <p:ph type="sldNum" sz="quarter" idx="12"/>
          </p:nvPr>
        </p:nvSpPr>
        <p:spPr/>
        <p:txBody>
          <a:bodyPr/>
          <a:lstStyle/>
          <a:p>
            <a:pPr>
              <a:defRPr/>
            </a:pPr>
            <a:fld id="{84379239-7150-474E-8F05-9D9344F2228B}" type="slidenum">
              <a:rPr lang="en-US" smtClean="0"/>
              <a:pPr>
                <a:defRPr/>
              </a:pPr>
              <a:t>29</a:t>
            </a:fld>
            <a:endParaRPr lang="en-US"/>
          </a:p>
        </p:txBody>
      </p:sp>
    </p:spTree>
    <p:extLst>
      <p:ext uri="{BB962C8B-B14F-4D97-AF65-F5344CB8AC3E}">
        <p14:creationId xmlns:p14="http://schemas.microsoft.com/office/powerpoint/2010/main" val="2549191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r>
              <a:rPr lang="en-US" sz="2800" dirty="0"/>
              <a:t>Very little can be accomplished if we fail to cooperate, to work collaboratively with respect for each other.  </a:t>
            </a:r>
          </a:p>
        </p:txBody>
      </p:sp>
      <p:sp>
        <p:nvSpPr>
          <p:cNvPr id="4" name="Slide Number Placeholder 3"/>
          <p:cNvSpPr>
            <a:spLocks noGrp="1"/>
          </p:cNvSpPr>
          <p:nvPr>
            <p:ph type="sldNum" sz="quarter" idx="12"/>
          </p:nvPr>
        </p:nvSpPr>
        <p:spPr/>
        <p:txBody>
          <a:bodyPr/>
          <a:lstStyle/>
          <a:p>
            <a:pPr>
              <a:defRPr/>
            </a:pPr>
            <a:fld id="{84379239-7150-474E-8F05-9D9344F2228B}" type="slidenum">
              <a:rPr lang="en-US" smtClean="0"/>
              <a:pPr>
                <a:defRPr/>
              </a:pPr>
              <a:t>30</a:t>
            </a:fld>
            <a:endParaRPr lang="en-US"/>
          </a:p>
        </p:txBody>
      </p:sp>
    </p:spTree>
    <p:extLst>
      <p:ext uri="{BB962C8B-B14F-4D97-AF65-F5344CB8AC3E}">
        <p14:creationId xmlns:p14="http://schemas.microsoft.com/office/powerpoint/2010/main" val="14361886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Flow.thmx</Template>
  <TotalTime>25373</TotalTime>
  <Words>1483</Words>
  <Application>Microsoft Office PowerPoint</Application>
  <PresentationFormat>On-screen Show (4:3)</PresentationFormat>
  <Paragraphs>317</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Instructional Technology Strategy</vt:lpstr>
      <vt:lpstr>Contents</vt:lpstr>
      <vt:lpstr>Operational Challenge Audio Visual Support </vt:lpstr>
      <vt:lpstr>Operational Challenge Audio Visual Support (con’t) </vt:lpstr>
      <vt:lpstr>Operational Challenges Instructional Computer Support</vt:lpstr>
      <vt:lpstr>Operational Challenges Instructional Computing (con’t)</vt:lpstr>
      <vt:lpstr>Instructional Technology Initiatives Three Year Time Horizon</vt:lpstr>
      <vt:lpstr>1. Learning Management System</vt:lpstr>
      <vt:lpstr>2. Web Content Mgmt System</vt:lpstr>
      <vt:lpstr>3. Upgrade Media and Video     Server Infrastructure </vt:lpstr>
      <vt:lpstr>4. Faculty Training Survey</vt:lpstr>
      <vt:lpstr>5. Re-evaluate Faculty Computers and Instructional Network</vt:lpstr>
      <vt:lpstr>5a. Current Faculty Computer/Network Support</vt:lpstr>
      <vt:lpstr> 5b. Future Faculty Computer/Network</vt:lpstr>
      <vt:lpstr>Faculty Computers</vt:lpstr>
      <vt:lpstr>Network Security Layers</vt:lpstr>
      <vt:lpstr>Revise Instructional Network</vt:lpstr>
      <vt:lpstr>Faculty Software Standards</vt:lpstr>
      <vt:lpstr>6. Multi-media Classrooms</vt:lpstr>
      <vt:lpstr>7. Identify/Pilot Leading     Instructional Technology</vt:lpstr>
      <vt:lpstr>Appendix</vt:lpstr>
      <vt:lpstr>Appendix A - Staffing Comparison Technology Support</vt:lpstr>
      <vt:lpstr>Appendix B On-Going Costs </vt:lpstr>
      <vt:lpstr>Appendix C  - Server Architecture</vt:lpstr>
      <vt:lpstr>Web Content Mgmt System (WCMS)  Server Architecture</vt:lpstr>
      <vt:lpstr>WCMS Servers Hardware </vt:lpstr>
      <vt:lpstr>Video and Screen Capture</vt:lpstr>
      <vt:lpstr>Appendix D – Multi-Media Classroom Standards</vt:lpstr>
      <vt:lpstr>Appendix E - Trends</vt:lpstr>
      <vt:lpstr>TAC Member Participants</vt:lpstr>
      <vt:lpstr>PowerPoint Presentation</vt:lpstr>
    </vt:vector>
  </TitlesOfParts>
  <Company>West Valley College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Instructional Technology Planning</dc:title>
  <dc:creator>Fred Chow</dc:creator>
  <cp:lastModifiedBy>Administrator</cp:lastModifiedBy>
  <cp:revision>168</cp:revision>
  <cp:lastPrinted>2011-04-13T00:04:47Z</cp:lastPrinted>
  <dcterms:created xsi:type="dcterms:W3CDTF">2011-02-08T21:48:11Z</dcterms:created>
  <dcterms:modified xsi:type="dcterms:W3CDTF">2013-02-25T20:07:32Z</dcterms:modified>
</cp:coreProperties>
</file>