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90" r:id="rId5"/>
    <p:sldId id="284" r:id="rId6"/>
    <p:sldId id="282" r:id="rId7"/>
    <p:sldId id="285" r:id="rId8"/>
    <p:sldId id="283" r:id="rId9"/>
    <p:sldId id="292" r:id="rId10"/>
    <p:sldId id="289" r:id="rId11"/>
    <p:sldId id="286" r:id="rId12"/>
    <p:sldId id="288" r:id="rId13"/>
    <p:sldId id="291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9" d="100"/>
          <a:sy n="119" d="100"/>
        </p:scale>
        <p:origin x="-72" y="18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BB9E5E-855A-452F-8347-1108670B548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CF39EE28-2FB0-4C80-943B-6B9F0EC8D8B5}">
      <dgm:prSet phldrT="[Text]" custT="1"/>
      <dgm:spPr/>
      <dgm:t>
        <a:bodyPr/>
        <a:lstStyle/>
        <a:p>
          <a:r>
            <a:rPr lang="en-US" sz="2000" b="1" dirty="0" smtClean="0"/>
            <a:t>Accreditation Oversight Committee</a:t>
          </a:r>
        </a:p>
        <a:p>
          <a:r>
            <a:rPr lang="en-US" sz="1500" i="1" dirty="0" smtClean="0"/>
            <a:t>GAP serves as the oversight committee</a:t>
          </a:r>
        </a:p>
      </dgm:t>
    </dgm:pt>
    <dgm:pt modelId="{60D7539F-5103-437E-9F77-0426FC873C14}" type="parTrans" cxnId="{3660DB79-09CE-47FA-AEF1-6CD47DCF633B}">
      <dgm:prSet/>
      <dgm:spPr/>
      <dgm:t>
        <a:bodyPr/>
        <a:lstStyle/>
        <a:p>
          <a:endParaRPr lang="en-US"/>
        </a:p>
      </dgm:t>
    </dgm:pt>
    <dgm:pt modelId="{07A9CE08-F824-45C5-8BD0-BB51A164E2A2}" type="sibTrans" cxnId="{3660DB79-09CE-47FA-AEF1-6CD47DCF633B}">
      <dgm:prSet/>
      <dgm:spPr/>
      <dgm:t>
        <a:bodyPr/>
        <a:lstStyle/>
        <a:p>
          <a:endParaRPr lang="en-US"/>
        </a:p>
      </dgm:t>
    </dgm:pt>
    <dgm:pt modelId="{0FDE2608-EEDE-4CB5-88C9-9F1314A48B79}">
      <dgm:prSet phldrT="[Text]" custT="1"/>
      <dgm:spPr/>
      <dgm:t>
        <a:bodyPr/>
        <a:lstStyle/>
        <a:p>
          <a:r>
            <a:rPr lang="en-US" sz="2000" b="1" dirty="0" smtClean="0"/>
            <a:t>Accreditation Steering Committee</a:t>
          </a:r>
        </a:p>
        <a:p>
          <a:r>
            <a:rPr lang="en-US" sz="1600" i="1" dirty="0" smtClean="0"/>
            <a:t>Includes Faculty Liaison, Accreditation Officer, Document Editor, and Researcher</a:t>
          </a:r>
          <a:endParaRPr lang="en-US" sz="1600" i="1" dirty="0"/>
        </a:p>
      </dgm:t>
    </dgm:pt>
    <dgm:pt modelId="{F2E9AB1E-97D8-4682-A96A-467585F3C3FD}" type="parTrans" cxnId="{0CDC1DE1-4B2B-474A-84B2-327F394C7974}">
      <dgm:prSet/>
      <dgm:spPr/>
      <dgm:t>
        <a:bodyPr/>
        <a:lstStyle/>
        <a:p>
          <a:endParaRPr lang="en-US"/>
        </a:p>
      </dgm:t>
    </dgm:pt>
    <dgm:pt modelId="{8901F807-DC01-4F0F-ACD0-001778B18FFF}" type="sibTrans" cxnId="{0CDC1DE1-4B2B-474A-84B2-327F394C7974}">
      <dgm:prSet/>
      <dgm:spPr/>
      <dgm:t>
        <a:bodyPr/>
        <a:lstStyle/>
        <a:p>
          <a:endParaRPr lang="en-US"/>
        </a:p>
      </dgm:t>
    </dgm:pt>
    <dgm:pt modelId="{02B8CC0B-F68A-4F75-9440-EB7023AF47C5}">
      <dgm:prSet phldrT="[Text]" custT="1"/>
      <dgm:spPr/>
      <dgm:t>
        <a:bodyPr/>
        <a:lstStyle/>
        <a:p>
          <a:r>
            <a:rPr lang="en-US" sz="2000" b="1" dirty="0" smtClean="0"/>
            <a:t>4 Standards Writing Teams</a:t>
          </a:r>
        </a:p>
        <a:p>
          <a:r>
            <a:rPr lang="en-US" sz="1500" i="1" dirty="0" smtClean="0"/>
            <a:t>Focused teams for collecting evidence and writing;</a:t>
          </a:r>
        </a:p>
        <a:p>
          <a:r>
            <a:rPr lang="en-US" sz="1500" i="1" dirty="0" smtClean="0"/>
            <a:t>Teams Include Faculty, Classified Staff, &amp; Administrators</a:t>
          </a:r>
          <a:endParaRPr lang="en-US" sz="1500" dirty="0"/>
        </a:p>
      </dgm:t>
    </dgm:pt>
    <dgm:pt modelId="{EB9DCC70-6166-42DC-8198-FB50670807B2}" type="parTrans" cxnId="{FBCECB30-4818-4F2C-8104-B0971EBFF21F}">
      <dgm:prSet/>
      <dgm:spPr/>
      <dgm:t>
        <a:bodyPr/>
        <a:lstStyle/>
        <a:p>
          <a:endParaRPr lang="en-US"/>
        </a:p>
      </dgm:t>
    </dgm:pt>
    <dgm:pt modelId="{574BA990-38E5-4E5E-8148-5B38D8E886CC}" type="sibTrans" cxnId="{FBCECB30-4818-4F2C-8104-B0971EBFF21F}">
      <dgm:prSet/>
      <dgm:spPr/>
      <dgm:t>
        <a:bodyPr/>
        <a:lstStyle/>
        <a:p>
          <a:endParaRPr lang="en-US"/>
        </a:p>
      </dgm:t>
    </dgm:pt>
    <dgm:pt modelId="{BB1259F6-489A-474D-8A2A-FDECEC116B31}" type="pres">
      <dgm:prSet presAssocID="{1BBB9E5E-855A-452F-8347-1108670B548D}" presName="compositeShape" presStyleCnt="0">
        <dgm:presLayoutVars>
          <dgm:dir/>
          <dgm:resizeHandles/>
        </dgm:presLayoutVars>
      </dgm:prSet>
      <dgm:spPr/>
    </dgm:pt>
    <dgm:pt modelId="{D42F7A64-7F52-4D9F-87F6-6EB524BD2578}" type="pres">
      <dgm:prSet presAssocID="{1BBB9E5E-855A-452F-8347-1108670B548D}" presName="pyramid" presStyleLbl="node1" presStyleIdx="0" presStyleCnt="1"/>
      <dgm:spPr/>
    </dgm:pt>
    <dgm:pt modelId="{F8597AF1-0919-4A7E-8D34-25D3853FA61B}" type="pres">
      <dgm:prSet presAssocID="{1BBB9E5E-855A-452F-8347-1108670B548D}" presName="theList" presStyleCnt="0"/>
      <dgm:spPr/>
    </dgm:pt>
    <dgm:pt modelId="{71A3EFAC-5748-4767-ACD9-EFFD386EA4D3}" type="pres">
      <dgm:prSet presAssocID="{CF39EE28-2FB0-4C80-943B-6B9F0EC8D8B5}" presName="aNode" presStyleLbl="fgAcc1" presStyleIdx="0" presStyleCnt="3" custScaleX="1708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2151BF-27E8-49A7-B636-F36674B0B574}" type="pres">
      <dgm:prSet presAssocID="{CF39EE28-2FB0-4C80-943B-6B9F0EC8D8B5}" presName="aSpace" presStyleCnt="0"/>
      <dgm:spPr/>
    </dgm:pt>
    <dgm:pt modelId="{20E73362-ADAB-419E-959B-8B1A8C5624B4}" type="pres">
      <dgm:prSet presAssocID="{0FDE2608-EEDE-4CB5-88C9-9F1314A48B79}" presName="aNode" presStyleLbl="fgAcc1" presStyleIdx="1" presStyleCnt="3" custScaleX="1710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3844C0-250C-4BBB-95A9-4399A2143213}" type="pres">
      <dgm:prSet presAssocID="{0FDE2608-EEDE-4CB5-88C9-9F1314A48B79}" presName="aSpace" presStyleCnt="0"/>
      <dgm:spPr/>
    </dgm:pt>
    <dgm:pt modelId="{59E65EF9-532D-4B90-824B-EB09E47029BE}" type="pres">
      <dgm:prSet presAssocID="{02B8CC0B-F68A-4F75-9440-EB7023AF47C5}" presName="aNode" presStyleLbl="fgAcc1" presStyleIdx="2" presStyleCnt="3" custScaleX="1723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658D2-65D1-42A9-8D33-836FD53093E0}" type="pres">
      <dgm:prSet presAssocID="{02B8CC0B-F68A-4F75-9440-EB7023AF47C5}" presName="aSpace" presStyleCnt="0"/>
      <dgm:spPr/>
    </dgm:pt>
  </dgm:ptLst>
  <dgm:cxnLst>
    <dgm:cxn modelId="{FBCECB30-4818-4F2C-8104-B0971EBFF21F}" srcId="{1BBB9E5E-855A-452F-8347-1108670B548D}" destId="{02B8CC0B-F68A-4F75-9440-EB7023AF47C5}" srcOrd="2" destOrd="0" parTransId="{EB9DCC70-6166-42DC-8198-FB50670807B2}" sibTransId="{574BA990-38E5-4E5E-8148-5B38D8E886CC}"/>
    <dgm:cxn modelId="{3660DB79-09CE-47FA-AEF1-6CD47DCF633B}" srcId="{1BBB9E5E-855A-452F-8347-1108670B548D}" destId="{CF39EE28-2FB0-4C80-943B-6B9F0EC8D8B5}" srcOrd="0" destOrd="0" parTransId="{60D7539F-5103-437E-9F77-0426FC873C14}" sibTransId="{07A9CE08-F824-45C5-8BD0-BB51A164E2A2}"/>
    <dgm:cxn modelId="{C0861F6F-B85F-4535-8534-D6162C478728}" type="presOf" srcId="{1BBB9E5E-855A-452F-8347-1108670B548D}" destId="{BB1259F6-489A-474D-8A2A-FDECEC116B31}" srcOrd="0" destOrd="0" presId="urn:microsoft.com/office/officeart/2005/8/layout/pyramid2"/>
    <dgm:cxn modelId="{1BE4AAC0-99CE-4EA0-BB76-C55FAA01482D}" type="presOf" srcId="{02B8CC0B-F68A-4F75-9440-EB7023AF47C5}" destId="{59E65EF9-532D-4B90-824B-EB09E47029BE}" srcOrd="0" destOrd="0" presId="urn:microsoft.com/office/officeart/2005/8/layout/pyramid2"/>
    <dgm:cxn modelId="{0CDC1DE1-4B2B-474A-84B2-327F394C7974}" srcId="{1BBB9E5E-855A-452F-8347-1108670B548D}" destId="{0FDE2608-EEDE-4CB5-88C9-9F1314A48B79}" srcOrd="1" destOrd="0" parTransId="{F2E9AB1E-97D8-4682-A96A-467585F3C3FD}" sibTransId="{8901F807-DC01-4F0F-ACD0-001778B18FFF}"/>
    <dgm:cxn modelId="{8D45E150-CD21-4EFD-8B79-21901F99846E}" type="presOf" srcId="{CF39EE28-2FB0-4C80-943B-6B9F0EC8D8B5}" destId="{71A3EFAC-5748-4767-ACD9-EFFD386EA4D3}" srcOrd="0" destOrd="0" presId="urn:microsoft.com/office/officeart/2005/8/layout/pyramid2"/>
    <dgm:cxn modelId="{1A5B5282-7D82-4D2B-9546-CBBD59B58568}" type="presOf" srcId="{0FDE2608-EEDE-4CB5-88C9-9F1314A48B79}" destId="{20E73362-ADAB-419E-959B-8B1A8C5624B4}" srcOrd="0" destOrd="0" presId="urn:microsoft.com/office/officeart/2005/8/layout/pyramid2"/>
    <dgm:cxn modelId="{5A14338E-3EAB-4AD9-BDD2-385C8528CF1D}" type="presParOf" srcId="{BB1259F6-489A-474D-8A2A-FDECEC116B31}" destId="{D42F7A64-7F52-4D9F-87F6-6EB524BD2578}" srcOrd="0" destOrd="0" presId="urn:microsoft.com/office/officeart/2005/8/layout/pyramid2"/>
    <dgm:cxn modelId="{02CA8C2E-808E-4AB0-A5A0-78231BEF846A}" type="presParOf" srcId="{BB1259F6-489A-474D-8A2A-FDECEC116B31}" destId="{F8597AF1-0919-4A7E-8D34-25D3853FA61B}" srcOrd="1" destOrd="0" presId="urn:microsoft.com/office/officeart/2005/8/layout/pyramid2"/>
    <dgm:cxn modelId="{406E92C8-4935-488E-9DBE-EB9B49A6A8BB}" type="presParOf" srcId="{F8597AF1-0919-4A7E-8D34-25D3853FA61B}" destId="{71A3EFAC-5748-4767-ACD9-EFFD386EA4D3}" srcOrd="0" destOrd="0" presId="urn:microsoft.com/office/officeart/2005/8/layout/pyramid2"/>
    <dgm:cxn modelId="{34F7580D-A4D6-44E3-B635-7FA695AAE7B1}" type="presParOf" srcId="{F8597AF1-0919-4A7E-8D34-25D3853FA61B}" destId="{E62151BF-27E8-49A7-B636-F36674B0B574}" srcOrd="1" destOrd="0" presId="urn:microsoft.com/office/officeart/2005/8/layout/pyramid2"/>
    <dgm:cxn modelId="{DBF1EB30-C837-47E2-BB65-648DDC5AF752}" type="presParOf" srcId="{F8597AF1-0919-4A7E-8D34-25D3853FA61B}" destId="{20E73362-ADAB-419E-959B-8B1A8C5624B4}" srcOrd="2" destOrd="0" presId="urn:microsoft.com/office/officeart/2005/8/layout/pyramid2"/>
    <dgm:cxn modelId="{24D6C7A1-708D-474E-8B36-A48D9C3D8E7F}" type="presParOf" srcId="{F8597AF1-0919-4A7E-8D34-25D3853FA61B}" destId="{D13844C0-250C-4BBB-95A9-4399A2143213}" srcOrd="3" destOrd="0" presId="urn:microsoft.com/office/officeart/2005/8/layout/pyramid2"/>
    <dgm:cxn modelId="{2FE5CFBE-2A45-42F9-AB1D-E5F7B84D5C03}" type="presParOf" srcId="{F8597AF1-0919-4A7E-8D34-25D3853FA61B}" destId="{59E65EF9-532D-4B90-824B-EB09E47029BE}" srcOrd="4" destOrd="0" presId="urn:microsoft.com/office/officeart/2005/8/layout/pyramid2"/>
    <dgm:cxn modelId="{E7576894-A7DC-4835-BED6-C4F430C0DE12}" type="presParOf" srcId="{F8597AF1-0919-4A7E-8D34-25D3853FA61B}" destId="{AC8658D2-65D1-42A9-8D33-836FD53093E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2F7A64-7F52-4D9F-87F6-6EB524BD2578}">
      <dsp:nvSpPr>
        <dsp:cNvPr id="0" name=""/>
        <dsp:cNvSpPr/>
      </dsp:nvSpPr>
      <dsp:spPr>
        <a:xfrm>
          <a:off x="882980" y="0"/>
          <a:ext cx="4064000" cy="4064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A3EFAC-5748-4767-ACD9-EFFD386EA4D3}">
      <dsp:nvSpPr>
        <dsp:cNvPr id="0" name=""/>
        <dsp:cNvSpPr/>
      </dsp:nvSpPr>
      <dsp:spPr>
        <a:xfrm>
          <a:off x="1979193" y="408582"/>
          <a:ext cx="4513173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Accreditation Oversight Committee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i="1" kern="1200" dirty="0" smtClean="0"/>
            <a:t>GAP serves as the oversight committee</a:t>
          </a:r>
        </a:p>
      </dsp:txBody>
      <dsp:txXfrm>
        <a:off x="2026155" y="455544"/>
        <a:ext cx="4419249" cy="868101"/>
      </dsp:txXfrm>
    </dsp:sp>
    <dsp:sp modelId="{20E73362-ADAB-419E-959B-8B1A8C5624B4}">
      <dsp:nvSpPr>
        <dsp:cNvPr id="0" name=""/>
        <dsp:cNvSpPr/>
      </dsp:nvSpPr>
      <dsp:spPr>
        <a:xfrm>
          <a:off x="1976512" y="1490860"/>
          <a:ext cx="4518536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Accreditation Steering Committee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i="1" kern="1200" dirty="0" smtClean="0"/>
            <a:t>Includes Faculty Liaison, Accreditation Officer, Document Editor, and Researcher</a:t>
          </a:r>
          <a:endParaRPr lang="en-US" sz="1600" i="1" kern="1200" dirty="0"/>
        </a:p>
      </dsp:txBody>
      <dsp:txXfrm>
        <a:off x="2023474" y="1537822"/>
        <a:ext cx="4424612" cy="868101"/>
      </dsp:txXfrm>
    </dsp:sp>
    <dsp:sp modelId="{59E65EF9-532D-4B90-824B-EB09E47029BE}">
      <dsp:nvSpPr>
        <dsp:cNvPr id="0" name=""/>
        <dsp:cNvSpPr/>
      </dsp:nvSpPr>
      <dsp:spPr>
        <a:xfrm>
          <a:off x="1959130" y="2573139"/>
          <a:ext cx="4553299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4 Standards Writing Teams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i="1" kern="1200" dirty="0" smtClean="0"/>
            <a:t>Focused teams for collecting evidence and writing;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i="1" kern="1200" dirty="0" smtClean="0"/>
            <a:t>Teams Include Faculty, Classified Staff, &amp; Administrators</a:t>
          </a:r>
          <a:endParaRPr lang="en-US" sz="1500" kern="1200" dirty="0"/>
        </a:p>
      </dsp:txBody>
      <dsp:txXfrm>
        <a:off x="2006092" y="2620101"/>
        <a:ext cx="4459375" cy="868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 dirty="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 dirty="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google.com/site/missionaccreditation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Mission College</a:t>
            </a:r>
            <a:br>
              <a:rPr lang="en-US" sz="4800" dirty="0" smtClean="0"/>
            </a:br>
            <a:r>
              <a:rPr lang="en-US" sz="4800" dirty="0" smtClean="0"/>
              <a:t>Preparation of the Accreditation Self-Evaluation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98696"/>
            <a:ext cx="8228013" cy="1413935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WVMCCD Board of Trustees</a:t>
            </a:r>
          </a:p>
          <a:p>
            <a:r>
              <a:rPr lang="en-US" dirty="0" smtClean="0"/>
              <a:t>November 19, 2013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887" y="5172273"/>
            <a:ext cx="1038225" cy="1276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29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and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481954"/>
            <a:ext cx="7662864" cy="3814440"/>
          </a:xfrm>
        </p:spPr>
        <p:txBody>
          <a:bodyPr>
            <a:normAutofit/>
          </a:bodyPr>
          <a:lstStyle/>
          <a:p>
            <a:r>
              <a:rPr lang="en-US" dirty="0" smtClean="0"/>
              <a:t>What is the purpose of Accreditation?</a:t>
            </a:r>
          </a:p>
          <a:p>
            <a:pPr lvl="1"/>
            <a:r>
              <a:rPr lang="en-US" dirty="0" smtClean="0"/>
              <a:t>An effective institution ensures that its resources and processes support student learning, continuously assesses that learning, and pursues institutional excellence and improvement.</a:t>
            </a:r>
          </a:p>
          <a:p>
            <a:r>
              <a:rPr lang="en-US" dirty="0"/>
              <a:t>Why do we do a “Self-Evaluation?”</a:t>
            </a:r>
          </a:p>
          <a:p>
            <a:r>
              <a:rPr lang="en-US" dirty="0"/>
              <a:t>How often?</a:t>
            </a:r>
          </a:p>
          <a:p>
            <a:pPr lvl="1"/>
            <a:r>
              <a:rPr lang="en-US" dirty="0"/>
              <a:t>6 Year Cycle</a:t>
            </a:r>
          </a:p>
          <a:p>
            <a:pPr lvl="1"/>
            <a:endParaRPr lang="en-US" dirty="0" smtClean="0"/>
          </a:p>
          <a:p>
            <a:pPr marL="1035050" lvl="3" indent="0">
              <a:buNone/>
            </a:pPr>
            <a:r>
              <a:rPr lang="en-US" dirty="0" smtClean="0"/>
              <a:t>				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200" y="5894396"/>
            <a:ext cx="87249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3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Accreditation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Standards in Brief</a:t>
            </a:r>
          </a:p>
          <a:p>
            <a:pPr lvl="1"/>
            <a:r>
              <a:rPr lang="en-US" dirty="0" smtClean="0"/>
              <a:t>I: Institutional Mission and Effectiveness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II: Student Learning Programs and Services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III: Resources (Human, Physical, Fiscal, Technology)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IV:  Leadership and Governance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9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Evaluation Document</a:t>
            </a:r>
            <a:br>
              <a:rPr lang="en-US" dirty="0" smtClean="0"/>
            </a:br>
            <a:r>
              <a:rPr lang="en-US" dirty="0" smtClean="0"/>
              <a:t>Preparation Structure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68871255"/>
              </p:ext>
            </p:extLst>
          </p:nvPr>
        </p:nvGraphicFramePr>
        <p:xfrm>
          <a:off x="1291390" y="2335463"/>
          <a:ext cx="739541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331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 of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Fall 2012</a:t>
            </a:r>
            <a:r>
              <a:rPr lang="en-US" dirty="0" smtClean="0"/>
              <a:t>–Standards Teams completion of templates and initial identification of evidence</a:t>
            </a:r>
          </a:p>
          <a:p>
            <a:r>
              <a:rPr lang="en-US" b="1" dirty="0" smtClean="0"/>
              <a:t>Spring 2013</a:t>
            </a:r>
            <a:r>
              <a:rPr lang="en-US" dirty="0" smtClean="0"/>
              <a:t>— Initial review, additional evidence gathering, begin pulling into one comprehensive draft</a:t>
            </a:r>
          </a:p>
          <a:p>
            <a:r>
              <a:rPr lang="en-US" b="1" dirty="0" smtClean="0"/>
              <a:t>Summer 2013</a:t>
            </a:r>
            <a:r>
              <a:rPr lang="en-US" dirty="0" smtClean="0"/>
              <a:t>—Identification of gaps; continue editing</a:t>
            </a:r>
            <a:endParaRPr lang="en-US" dirty="0"/>
          </a:p>
          <a:p>
            <a:r>
              <a:rPr lang="en-US" b="1" dirty="0" smtClean="0"/>
              <a:t>Fall 2013</a:t>
            </a:r>
            <a:r>
              <a:rPr lang="en-US" dirty="0" smtClean="0"/>
              <a:t>—Fill in gaps; targeted groups review for accuracy and thoroughness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0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Kickoff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Standards Teams identified Spring/Summer 2012</a:t>
            </a:r>
          </a:p>
          <a:p>
            <a:r>
              <a:rPr lang="en-US" dirty="0" smtClean="0"/>
              <a:t>Full Teams Kickoff event August, 2012</a:t>
            </a:r>
          </a:p>
          <a:p>
            <a:pPr lvl="1"/>
            <a:r>
              <a:rPr lang="en-US" dirty="0" smtClean="0"/>
              <a:t>Training on standards and rubrics</a:t>
            </a:r>
          </a:p>
          <a:p>
            <a:pPr lvl="1"/>
            <a:r>
              <a:rPr lang="en-US" dirty="0" smtClean="0"/>
              <a:t>Process of discovery and gathering evidence</a:t>
            </a:r>
          </a:p>
          <a:p>
            <a:pPr lvl="1"/>
            <a:r>
              <a:rPr lang="en-US" dirty="0" smtClean="0"/>
              <a:t>Collaboration on ANGEL learning management</a:t>
            </a:r>
          </a:p>
          <a:p>
            <a:pPr lvl="1"/>
            <a:r>
              <a:rPr lang="en-US" dirty="0" smtClean="0"/>
              <a:t>Resource binders</a:t>
            </a:r>
          </a:p>
          <a:p>
            <a:pPr lvl="2"/>
            <a:r>
              <a:rPr lang="en-US" dirty="0" smtClean="0"/>
              <a:t>Reference materials</a:t>
            </a:r>
          </a:p>
          <a:p>
            <a:pPr lvl="2"/>
            <a:r>
              <a:rPr lang="en-US" dirty="0" smtClean="0"/>
              <a:t>Sample templates</a:t>
            </a:r>
          </a:p>
          <a:p>
            <a:pPr lvl="2"/>
            <a:r>
              <a:rPr lang="en-US" dirty="0" smtClean="0"/>
              <a:t>Potential locations for evidence</a:t>
            </a:r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528" y="4701209"/>
            <a:ext cx="2717343" cy="203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97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Team Chairs</a:t>
            </a:r>
            <a:br>
              <a:rPr lang="en-US" sz="4800" dirty="0" smtClean="0"/>
            </a:br>
            <a:r>
              <a:rPr lang="en-US" sz="4800" dirty="0" smtClean="0"/>
              <a:t>Recognition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737" y="2566737"/>
            <a:ext cx="7839327" cy="357738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I: Institutional Mission and Effectiveness: </a:t>
            </a:r>
            <a:r>
              <a:rPr lang="en-US" dirty="0" smtClean="0"/>
              <a:t>Kathy Henderson &amp; Zita Melton with Daniel Peck</a:t>
            </a:r>
          </a:p>
          <a:p>
            <a:pPr>
              <a:buNone/>
            </a:pPr>
            <a:r>
              <a:rPr lang="en-US" b="1" dirty="0" smtClean="0"/>
              <a:t>II: Student Learning Programs and Services:  </a:t>
            </a:r>
            <a:r>
              <a:rPr lang="en-US" dirty="0" smtClean="0"/>
              <a:t>Sarah Sullivan &amp; Sarah Randle; Theresa Lawhead &amp; Lucia Moreno; Carol Brockmeier &amp; John Spencer with Tim Karas, Penny Johnson, Rita Grogan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III: Resources (Human, Physical, Fiscal, Technology): </a:t>
            </a:r>
            <a:r>
              <a:rPr lang="en-US" dirty="0" smtClean="0"/>
              <a:t>Cathy Cox &amp; Kena Rogers; Pat Hudak &amp; Greg Shaw; Clement Lam &amp; My Loi with Rick Bennett, Mina Jahan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b="1" dirty="0" smtClean="0"/>
              <a:t>IV: Leadership and Governance: </a:t>
            </a:r>
            <a:r>
              <a:rPr lang="en-US" dirty="0" smtClean="0"/>
              <a:t>Dianne Dorian &amp;Susan Monahan with Laurel Jones, Penny Johnson</a:t>
            </a:r>
          </a:p>
        </p:txBody>
      </p:sp>
    </p:spTree>
    <p:extLst>
      <p:ext uri="{BB962C8B-B14F-4D97-AF65-F5344CB8AC3E}">
        <p14:creationId xmlns:p14="http://schemas.microsoft.com/office/powerpoint/2010/main" val="209491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Participatory Involvement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495" y="2622884"/>
            <a:ext cx="7833144" cy="402656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Structure of the Standards Teams</a:t>
            </a:r>
          </a:p>
          <a:p>
            <a:pPr lvl="1"/>
            <a:r>
              <a:rPr lang="en-US" dirty="0" smtClean="0"/>
              <a:t>Co-chairs of Faculty and Classified Staff </a:t>
            </a:r>
          </a:p>
          <a:p>
            <a:pPr lvl="1"/>
            <a:r>
              <a:rPr lang="en-US" dirty="0" smtClean="0"/>
              <a:t>Members include faculty, classified staff, administrators, &amp; students</a:t>
            </a:r>
          </a:p>
          <a:p>
            <a:r>
              <a:rPr lang="en-US" dirty="0" smtClean="0"/>
              <a:t>Draft made available online in late Spring</a:t>
            </a:r>
          </a:p>
          <a:p>
            <a:pPr lvl="1"/>
            <a:r>
              <a:rPr lang="en-US" dirty="0" smtClean="0"/>
              <a:t>Ability to post feedback</a:t>
            </a:r>
          </a:p>
          <a:p>
            <a:pPr lvl="1"/>
            <a:r>
              <a:rPr lang="en-US" dirty="0" smtClean="0"/>
              <a:t>Recurring updates and reminders for feedback to college</a:t>
            </a:r>
          </a:p>
          <a:p>
            <a:r>
              <a:rPr lang="en-US" dirty="0" smtClean="0"/>
              <a:t> Targeted visits to participatory and operational groups</a:t>
            </a:r>
          </a:p>
          <a:p>
            <a:pPr lvl="1"/>
            <a:r>
              <a:rPr lang="en-US" dirty="0" smtClean="0"/>
              <a:t>Academic Senate, Classified Senate, GAP, Division Council, Student Services Council, Counseling Department meeting, Curriculum Cmt, Institutional Effectiveness Cmt, Technology Cmt, and more 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839" y="3812674"/>
            <a:ext cx="1808161" cy="135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13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389" y="409073"/>
            <a:ext cx="8229600" cy="1143000"/>
          </a:xfrm>
        </p:spPr>
        <p:txBody>
          <a:bodyPr/>
          <a:lstStyle/>
          <a:p>
            <a:r>
              <a:rPr lang="en-US" dirty="0" smtClean="0"/>
              <a:t>Online Document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3838" y="2911643"/>
            <a:ext cx="7662864" cy="3267169"/>
          </a:xfrm>
        </p:spPr>
        <p:txBody>
          <a:bodyPr/>
          <a:lstStyle/>
          <a:p>
            <a:endParaRPr lang="en-US" dirty="0" smtClean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r>
              <a:rPr lang="en-US" smtClean="0">
                <a:hlinkClick r:id="rId2"/>
              </a:rPr>
              <a:t>https</a:t>
            </a:r>
            <a:r>
              <a:rPr lang="en-US" dirty="0" smtClean="0">
                <a:hlinkClick r:id="rId2"/>
              </a:rPr>
              <a:t>://sites.google.com/site/missionaccreditation/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6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 Action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Through this Self Evaluation, the College has identified “Actionable Improvement Plans”</a:t>
            </a:r>
          </a:p>
          <a:p>
            <a:r>
              <a:rPr lang="en-US" dirty="0" smtClean="0"/>
              <a:t>The college is already working to address identified areas for improvement</a:t>
            </a:r>
          </a:p>
          <a:p>
            <a:pPr lvl="1"/>
            <a:r>
              <a:rPr lang="en-US" dirty="0" smtClean="0"/>
              <a:t>Goal to address areas prior to March Site Visit</a:t>
            </a:r>
          </a:p>
          <a:p>
            <a:r>
              <a:rPr lang="en-US" dirty="0" smtClean="0"/>
              <a:t>Two primary areas of emphasis</a:t>
            </a:r>
          </a:p>
          <a:p>
            <a:pPr lvl="1"/>
            <a:r>
              <a:rPr lang="en-US" dirty="0" smtClean="0"/>
              <a:t>Distance Learning (infrastructure, training, monitoring)</a:t>
            </a:r>
          </a:p>
          <a:p>
            <a:pPr lvl="1"/>
            <a:r>
              <a:rPr lang="en-US" dirty="0" smtClean="0"/>
              <a:t>Student Learning Outcomes (documentation of assessment, linkage to program and institutional outcomes)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13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770094"/>
            <a:ext cx="7662864" cy="3558517"/>
          </a:xfrm>
        </p:spPr>
        <p:txBody>
          <a:bodyPr>
            <a:normAutofit/>
          </a:bodyPr>
          <a:lstStyle/>
          <a:p>
            <a:r>
              <a:rPr lang="en-US" dirty="0" smtClean="0"/>
              <a:t>Remaining Stages of Preparing Document</a:t>
            </a:r>
          </a:p>
          <a:p>
            <a:pPr lvl="1"/>
            <a:r>
              <a:rPr lang="en-US" dirty="0" smtClean="0"/>
              <a:t>Final formatting and editing </a:t>
            </a:r>
          </a:p>
          <a:p>
            <a:pPr lvl="1"/>
            <a:r>
              <a:rPr lang="en-US" dirty="0" smtClean="0"/>
              <a:t>Insertion of final pieces of evidence</a:t>
            </a:r>
          </a:p>
          <a:p>
            <a:r>
              <a:rPr lang="en-US" dirty="0" smtClean="0"/>
              <a:t>Final Draft review by primary participatory groups</a:t>
            </a:r>
          </a:p>
          <a:p>
            <a:pPr lvl="1"/>
            <a:r>
              <a:rPr lang="en-US" dirty="0" smtClean="0"/>
              <a:t>Already given to GAP, Academic Senate, and Classified Senate</a:t>
            </a:r>
          </a:p>
          <a:p>
            <a:r>
              <a:rPr lang="en-US" dirty="0" smtClean="0"/>
              <a:t>Final formatted version available by start of December</a:t>
            </a:r>
          </a:p>
          <a:p>
            <a:r>
              <a:rPr lang="en-US" dirty="0" smtClean="0"/>
              <a:t>Mailed to ACCJC in January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500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Site Visit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770094"/>
            <a:ext cx="7662864" cy="3638727"/>
          </a:xfrm>
        </p:spPr>
        <p:txBody>
          <a:bodyPr>
            <a:normAutofit/>
          </a:bodyPr>
          <a:lstStyle/>
          <a:p>
            <a:r>
              <a:rPr lang="en-US" dirty="0" smtClean="0"/>
              <a:t>Preparing Access to Evidence</a:t>
            </a:r>
          </a:p>
          <a:p>
            <a:pPr lvl="1"/>
            <a:r>
              <a:rPr lang="en-US" dirty="0" smtClean="0"/>
              <a:t>Posting all evidence online and creating thumb drives for visiting team</a:t>
            </a:r>
          </a:p>
          <a:p>
            <a:r>
              <a:rPr lang="en-US" dirty="0" smtClean="0"/>
              <a:t>Messaging to College Campus</a:t>
            </a:r>
          </a:p>
          <a:p>
            <a:pPr lvl="1"/>
            <a:r>
              <a:rPr lang="en-US" dirty="0" smtClean="0"/>
              <a:t>Creating document summaries and brief mini-videos to raise awareness prior to the visit</a:t>
            </a:r>
          </a:p>
          <a:p>
            <a:r>
              <a:rPr lang="en-US" dirty="0"/>
              <a:t>P</a:t>
            </a:r>
            <a:r>
              <a:rPr lang="en-US" dirty="0" smtClean="0"/>
              <a:t>reparation of team room and meeting schedule</a:t>
            </a:r>
          </a:p>
          <a:p>
            <a:r>
              <a:rPr lang="en-US" dirty="0" smtClean="0"/>
              <a:t>Site Visit in March 2014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085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Site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ACCJC likely will take action in June </a:t>
            </a:r>
          </a:p>
          <a:p>
            <a:r>
              <a:rPr lang="en-US" dirty="0" smtClean="0"/>
              <a:t> </a:t>
            </a:r>
            <a:r>
              <a:rPr lang="en-US" dirty="0"/>
              <a:t>The college will continue to address identified areas for action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0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69" y="2937117"/>
            <a:ext cx="4785327" cy="3631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95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1844</TotalTime>
  <Words>517</Words>
  <Application>Microsoft Office PowerPoint</Application>
  <PresentationFormat>On-screen Show (4:3)</PresentationFormat>
  <Paragraphs>91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Genesis</vt:lpstr>
      <vt:lpstr>Mission College Preparation of the Accreditation Self-Evaluation</vt:lpstr>
      <vt:lpstr>Overview and Purpose</vt:lpstr>
      <vt:lpstr>Accreditation Standards</vt:lpstr>
      <vt:lpstr>Self Evaluation Document Preparation Structure</vt:lpstr>
      <vt:lpstr>Timeline of Preparation</vt:lpstr>
      <vt:lpstr>Process Kickoff</vt:lpstr>
      <vt:lpstr>Team Chairs Recognition</vt:lpstr>
      <vt:lpstr>Participatory Involvement</vt:lpstr>
      <vt:lpstr>Online Document</vt:lpstr>
      <vt:lpstr>Addressing Action Items</vt:lpstr>
      <vt:lpstr>Final Steps</vt:lpstr>
      <vt:lpstr> Site Visit Preparation</vt:lpstr>
      <vt:lpstr>Post Site Visit</vt:lpstr>
      <vt:lpstr>Discussion</vt:lpstr>
    </vt:vector>
  </TitlesOfParts>
  <Company>Mission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College Accreditation Workgroups</dc:title>
  <dc:creator>Daniel Peck</dc:creator>
  <cp:lastModifiedBy>WVMCCD</cp:lastModifiedBy>
  <cp:revision>58</cp:revision>
  <dcterms:created xsi:type="dcterms:W3CDTF">2012-03-23T04:13:18Z</dcterms:created>
  <dcterms:modified xsi:type="dcterms:W3CDTF">2013-12-04T20:06:06Z</dcterms:modified>
</cp:coreProperties>
</file>