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1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2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3.xml" ContentType="application/vnd.openxmlformats-officedocument.themeOverr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4.xml" ContentType="application/vnd.openxmlformats-officedocument.themeOverr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15.xml" ContentType="application/vnd.openxmlformats-officedocument.themeOverride+xml"/>
  <Override PartName="/ppt/charts/chart16.xml" ContentType="application/vnd.openxmlformats-officedocument.drawingml.chart+xml"/>
  <Override PartName="/ppt/theme/themeOverride16.xml" ContentType="application/vnd.openxmlformats-officedocument.themeOverride+xml"/>
  <Override PartName="/ppt/charts/chart17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17.xml" ContentType="application/vnd.openxmlformats-officedocument.themeOverride+xml"/>
  <Override PartName="/ppt/charts/chart18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9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18.xml" ContentType="application/vnd.openxmlformats-officedocument.themeOverride+xml"/>
  <Override PartName="/ppt/charts/chart20.xml" ContentType="application/vnd.openxmlformats-officedocument.drawingml.chart+xml"/>
  <Override PartName="/ppt/theme/themeOverride19.xml" ContentType="application/vnd.openxmlformats-officedocument.themeOverride+xml"/>
  <Override PartName="/ppt/charts/chart21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theme/themeOverride20.xml" ContentType="application/vnd.openxmlformats-officedocument.themeOverride+xml"/>
  <Override PartName="/ppt/charts/chart22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theme/themeOverride21.xml" ContentType="application/vnd.openxmlformats-officedocument.themeOverride+xml"/>
  <Override PartName="/ppt/charts/chart23.xml" ContentType="application/vnd.openxmlformats-officedocument.drawingml.chart+xml"/>
  <Override PartName="/ppt/theme/themeOverride22.xml" ContentType="application/vnd.openxmlformats-officedocument.themeOverride+xml"/>
  <Override PartName="/ppt/charts/chart24.xml" ContentType="application/vnd.openxmlformats-officedocument.drawingml.chart+xml"/>
  <Override PartName="/ppt/theme/themeOverride23.xml" ContentType="application/vnd.openxmlformats-officedocument.themeOverride+xml"/>
  <Override PartName="/ppt/charts/chart25.xml" ContentType="application/vnd.openxmlformats-officedocument.drawingml.chart+xml"/>
  <Override PartName="/ppt/theme/themeOverride2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98" r:id="rId1"/>
  </p:sldMasterIdLst>
  <p:notesMasterIdLst>
    <p:notesMasterId r:id="rId34"/>
  </p:notesMasterIdLst>
  <p:sldIdLst>
    <p:sldId id="256" r:id="rId2"/>
    <p:sldId id="273" r:id="rId3"/>
    <p:sldId id="313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1" r:id="rId12"/>
    <p:sldId id="314" r:id="rId13"/>
    <p:sldId id="290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74" r:id="rId22"/>
    <p:sldId id="305" r:id="rId23"/>
    <p:sldId id="306" r:id="rId24"/>
    <p:sldId id="307" r:id="rId25"/>
    <p:sldId id="308" r:id="rId26"/>
    <p:sldId id="309" r:id="rId27"/>
    <p:sldId id="310" r:id="rId28"/>
    <p:sldId id="311" r:id="rId29"/>
    <p:sldId id="315" r:id="rId30"/>
    <p:sldId id="316" r:id="rId31"/>
    <p:sldId id="312" r:id="rId32"/>
    <p:sldId id="282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21"/>
    <p:restoredTop sz="96973"/>
  </p:normalViewPr>
  <p:slideViewPr>
    <p:cSldViewPr snapToGrid="0" snapToObjects="1">
      <p:cViewPr varScale="1">
        <p:scale>
          <a:sx n="80" d="100"/>
          <a:sy n="80" d="100"/>
        </p:scale>
        <p:origin x="200" y="10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/Users/danrosenberg/Dropbox/Documents/_Consulting/_WVC%202020/Data%20-%20Internal/_WVC%20Internal%20Scan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/Users/danrosenberg/Dropbox/Documents/_Consulting/_WVC%202020/Data%20-%20Internal/_WVC%20Internal%20Scan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/Users/danrosenberg/Dropbox/Documents/_Consulting/_WVC%202020/Data%20-%20Internal/_WVC%20Internal%20Scan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/Users/danrosenberg/Dropbox/Documents/_Consulting/_WVC%202020/Data%20-%20Internal/_WVC%20Internal%20Scan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/Users/danrosenberg/Dropbox/Documents/_Consulting/_WVC%202020/Data%20-%20Internal/_WVC%20Internal%20Scan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/Users/danrosenberg/Dropbox/Documents/_Consulting/_WVC%202020/Data%20-%20Internal/_WVC%20Internal%20Scan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/Users/danrosenberg/Dropbox/Documents/_Consulting/_WVC%202020/Data%20-%20Internal/_WVC%20Internal%20Scan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/Users/danrosenberg/Dropbox/Documents/_Consulting/_WVC%202020/Data%20-%20Internal/_WVC%20Internal%20Scan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file:////Users/danrosenberg/Dropbox/Documents/_Consulting/_WVC%202020/Data%20-%20Internal/_WVC%20Internal%20Scan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file:////Users/danrosenberg/Dropbox/Documents/_Consulting/_WVC%202020/Data%20-%20Internal/_WVC%20Internal%20Scan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file:////Users/danrosenberg/Dropbox/Documents/_Consulting/_WVC%202020/Data%20-%20Internal/_WVC%20Internal%20Scan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file:////Users/danrosenberg/Dropbox/Documents/_Consulting/_WVC%202020/Data%20-%20Internal/_WVC%20Internal%20Scan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file:////Users/danrosenberg/Dropbox/Documents/_Consulting/_WVC%202020/Data%20-%20Internal/_WVC%20Internal%20Scan.xlsx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oleObject" Target="file:////Users/danrosenberg/Dropbox/Documents/_Consulting/_WVC%202020/Data%20-%20Internal/_WVC%20Internal%20Scan.xlsx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oleObject" Target="file:////Users/danrosenberg/Dropbox/Documents/_Consulting/_WVC%202020/Data%20-%20Internal/_WVC%20Internal%20Scan.xlsx" TargetMode="Externa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oleObject" Target="file:////Users/danrosenberg/Dropbox/Documents/_Consulting/_WVC%202020/Data%20-%20Internal/_WVC%20Internal%20Scan.xlsx" TargetMode="External"/><Relationship Id="rId1" Type="http://schemas.openxmlformats.org/officeDocument/2006/relationships/themeOverride" Target="../theme/themeOverrid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oleObject" Target="file:////Users/danrosenberg/Dropbox/Documents/_Consulting/_WVC%202020/Data%20-%20Internal/_WVC%20Internal%20Scan.xlsx" TargetMode="Externa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danrosenberg/Dropbox/Documents/_Consulting/_WVC%202020/Data%20-%20Internal/_WVC%20Internal%20Scan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8.xm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oleObject" Target="file:////Users/danrosenberg/Dropbox/Documents/_Consulting/_WVC%202020/Data%20-%20Internal/_WVC%20Internal%20Scan.xlsx" TargetMode="Externa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oleObject" Target="file:////Users/danrosenberg/Dropbox/Documents/_Consulting/_WVC%202020/Data%20-%20External%20Scan/WVC%20External%20Scan.xlsx" TargetMode="External"/><Relationship Id="rId1" Type="http://schemas.openxmlformats.org/officeDocument/2006/relationships/themeOverride" Target="../theme/themeOverride19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0.xml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oleObject" Target="file:////Users/danrosenberg/Dropbox/Documents/_Consulting/_WVC%202020/Data%20-%20External%20Scan/WVC%20External%20Scan.xlsx" TargetMode="Externa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1.xml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oleObject" Target="file:////Users/danrosenberg/Dropbox/Documents/_Consulting/_WVC%202020/Data%20-%20External%20Scan/WVC%20External%20Scan.xlsx" TargetMode="External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oleObject" Target="file:////Users/danrosenberg/Dropbox/Documents/_Consulting/_WVC%202020/Data%20-%20External%20Scan/WVC%20External%20Scan.xlsx" TargetMode="External"/><Relationship Id="rId1" Type="http://schemas.openxmlformats.org/officeDocument/2006/relationships/themeOverride" Target="../theme/themeOverride22.xml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oleObject" Target="file:////Users/danrosenberg/Dropbox/Documents/_Consulting/_WVC%202020/Data%20-%20External%20Scan/WVC%20External%20Scan.xlsx" TargetMode="External"/><Relationship Id="rId1" Type="http://schemas.openxmlformats.org/officeDocument/2006/relationships/themeOverride" Target="../theme/themeOverride23.xml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oleObject" Target="file:////Users/danrosenberg/Dropbox/Documents/_Consulting/_WVC%202020/Data%20-%20External%20Scan/WVC%20External%20Scan.xlsx" TargetMode="External"/><Relationship Id="rId1" Type="http://schemas.openxmlformats.org/officeDocument/2006/relationships/themeOverride" Target="../theme/themeOverride2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Headcount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Headcount!$E$1</c:f>
              <c:strCache>
                <c:ptCount val="1"/>
                <c:pt idx="0">
                  <c:v>Headcount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Headcount!$A$2:$A$12</c:f>
              <c:strCache>
                <c:ptCount val="9"/>
                <c:pt idx="0">
                  <c:v>Fall 2011</c:v>
                </c:pt>
                <c:pt idx="1">
                  <c:v>Fall 2012</c:v>
                </c:pt>
                <c:pt idx="2">
                  <c:v>Fall 2013</c:v>
                </c:pt>
                <c:pt idx="3">
                  <c:v>Fall 2014</c:v>
                </c:pt>
                <c:pt idx="4">
                  <c:v>Fall 2015</c:v>
                </c:pt>
                <c:pt idx="5">
                  <c:v>Fall 2016</c:v>
                </c:pt>
                <c:pt idx="6">
                  <c:v>Fall 2017</c:v>
                </c:pt>
                <c:pt idx="7">
                  <c:v>Fall 2018</c:v>
                </c:pt>
                <c:pt idx="8">
                  <c:v>Fall 2019</c:v>
                </c:pt>
              </c:strCache>
            </c:strRef>
          </c:cat>
          <c:val>
            <c:numRef>
              <c:f>Headcount!$E$2:$E$12</c:f>
              <c:numCache>
                <c:formatCode>#,##0</c:formatCode>
                <c:ptCount val="9"/>
                <c:pt idx="0">
                  <c:v>12034</c:v>
                </c:pt>
                <c:pt idx="1">
                  <c:v>11166</c:v>
                </c:pt>
                <c:pt idx="2">
                  <c:v>10664</c:v>
                </c:pt>
                <c:pt idx="3">
                  <c:v>10095</c:v>
                </c:pt>
                <c:pt idx="4">
                  <c:v>10175</c:v>
                </c:pt>
                <c:pt idx="5">
                  <c:v>9655</c:v>
                </c:pt>
                <c:pt idx="6">
                  <c:v>7427</c:v>
                </c:pt>
                <c:pt idx="7">
                  <c:v>9271</c:v>
                </c:pt>
                <c:pt idx="8">
                  <c:v>9015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98-BB41-A143-7C9C83C80B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3"/>
        <c:overlap val="-8"/>
        <c:axId val="905560608"/>
        <c:axId val="1385135152"/>
      </c:barChart>
      <c:catAx>
        <c:axId val="90556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5560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Headcount by Gender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4"/>
          <c:order val="0"/>
          <c:tx>
            <c:strRef>
              <c:f>'Hdct Gender'!$F$1</c:f>
              <c:strCache>
                <c:ptCount val="1"/>
                <c:pt idx="0">
                  <c:v>Female %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'Hdct Gender'!$A$2:$A$12</c:f>
              <c:strCache>
                <c:ptCount val="9"/>
                <c:pt idx="0">
                  <c:v>Fall 2011</c:v>
                </c:pt>
                <c:pt idx="1">
                  <c:v>Fall 2012</c:v>
                </c:pt>
                <c:pt idx="2">
                  <c:v>Fall 2013</c:v>
                </c:pt>
                <c:pt idx="3">
                  <c:v>Fall 2014</c:v>
                </c:pt>
                <c:pt idx="4">
                  <c:v>Fall 2015</c:v>
                </c:pt>
                <c:pt idx="5">
                  <c:v>Fall 2016</c:v>
                </c:pt>
                <c:pt idx="6">
                  <c:v>Fall 2017</c:v>
                </c:pt>
                <c:pt idx="7">
                  <c:v>Fall 2018</c:v>
                </c:pt>
                <c:pt idx="8">
                  <c:v>Fall 2019</c:v>
                </c:pt>
              </c:strCache>
            </c:strRef>
          </c:cat>
          <c:val>
            <c:numRef>
              <c:f>'Hdct Gender'!$F$2:$F$12</c:f>
              <c:numCache>
                <c:formatCode>0%</c:formatCode>
                <c:ptCount val="9"/>
                <c:pt idx="0">
                  <c:v>0.55665467625899279</c:v>
                </c:pt>
                <c:pt idx="1">
                  <c:v>0.51218116415958148</c:v>
                </c:pt>
                <c:pt idx="2">
                  <c:v>0.49190647482014388</c:v>
                </c:pt>
                <c:pt idx="3">
                  <c:v>0.47547416612164811</c:v>
                </c:pt>
                <c:pt idx="4">
                  <c:v>0.4776814911706998</c:v>
                </c:pt>
                <c:pt idx="5">
                  <c:v>0.45176586003924135</c:v>
                </c:pt>
                <c:pt idx="6">
                  <c:v>0.33387835186396336</c:v>
                </c:pt>
                <c:pt idx="7">
                  <c:v>0.43737737083060824</c:v>
                </c:pt>
                <c:pt idx="8">
                  <c:v>0.41612164813603664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E2-614B-A09F-08C94FFF68D9}"/>
            </c:ext>
          </c:extLst>
        </c:ser>
        <c:ser>
          <c:idx val="5"/>
          <c:order val="1"/>
          <c:tx>
            <c:strRef>
              <c:f>'Hdct Gender'!$G$1</c:f>
              <c:strCache>
                <c:ptCount val="1"/>
                <c:pt idx="0">
                  <c:v>Male %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'Hdct Gender'!$A$2:$A$12</c:f>
              <c:strCache>
                <c:ptCount val="9"/>
                <c:pt idx="0">
                  <c:v>Fall 2011</c:v>
                </c:pt>
                <c:pt idx="1">
                  <c:v>Fall 2012</c:v>
                </c:pt>
                <c:pt idx="2">
                  <c:v>Fall 2013</c:v>
                </c:pt>
                <c:pt idx="3">
                  <c:v>Fall 2014</c:v>
                </c:pt>
                <c:pt idx="4">
                  <c:v>Fall 2015</c:v>
                </c:pt>
                <c:pt idx="5">
                  <c:v>Fall 2016</c:v>
                </c:pt>
                <c:pt idx="6">
                  <c:v>Fall 2017</c:v>
                </c:pt>
                <c:pt idx="7">
                  <c:v>Fall 2018</c:v>
                </c:pt>
                <c:pt idx="8">
                  <c:v>Fall 2019</c:v>
                </c:pt>
              </c:strCache>
            </c:strRef>
          </c:cat>
          <c:val>
            <c:numRef>
              <c:f>'Hdct Gender'!$G$2:$G$12</c:f>
              <c:numCache>
                <c:formatCode>0%</c:formatCode>
                <c:ptCount val="9"/>
                <c:pt idx="0">
                  <c:v>0.42715827338129497</c:v>
                </c:pt>
                <c:pt idx="1">
                  <c:v>0.40067037279267498</c:v>
                </c:pt>
                <c:pt idx="2">
                  <c:v>0.37990516677567038</c:v>
                </c:pt>
                <c:pt idx="3">
                  <c:v>0.34982014388489208</c:v>
                </c:pt>
                <c:pt idx="4">
                  <c:v>0.35415304120340091</c:v>
                </c:pt>
                <c:pt idx="5">
                  <c:v>0.33755722694571616</c:v>
                </c:pt>
                <c:pt idx="6">
                  <c:v>0.27329954218443425</c:v>
                </c:pt>
                <c:pt idx="7">
                  <c:v>0.32055264879005885</c:v>
                </c:pt>
                <c:pt idx="8">
                  <c:v>0.31401242642249838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4E2-614B-A09F-08C94FFF68D9}"/>
            </c:ext>
          </c:extLst>
        </c:ser>
        <c:ser>
          <c:idx val="0"/>
          <c:order val="2"/>
          <c:tx>
            <c:strRef>
              <c:f>'Hdct Gender'!$H$1</c:f>
              <c:strCache>
                <c:ptCount val="1"/>
                <c:pt idx="0">
                  <c:v>Unknown %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'Hdct Gender'!$H$4:$H$12</c:f>
              <c:numCache>
                <c:formatCode>0.0%</c:formatCode>
                <c:ptCount val="9"/>
                <c:pt idx="0">
                  <c:v>1.618705035971223E-2</c:v>
                </c:pt>
                <c:pt idx="1">
                  <c:v>1.1935905820797907E-2</c:v>
                </c:pt>
                <c:pt idx="2">
                  <c:v>7.4395029431000657E-3</c:v>
                </c:pt>
                <c:pt idx="3">
                  <c:v>6.4584695879659907E-3</c:v>
                </c:pt>
                <c:pt idx="4">
                  <c:v>7.112491824722041E-3</c:v>
                </c:pt>
                <c:pt idx="5">
                  <c:v>5.8862001308044474E-3</c:v>
                </c:pt>
                <c:pt idx="6">
                  <c:v>7.5212557226945718E-3</c:v>
                </c:pt>
                <c:pt idx="7">
                  <c:v>1.9130150425114453E-2</c:v>
                </c:pt>
                <c:pt idx="8">
                  <c:v>2.6406147809025508E-2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4E2-614B-A09F-08C94FFF68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6790096"/>
        <c:axId val="94690704"/>
      </c:lineChart>
      <c:catAx>
        <c:axId val="486790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690704"/>
        <c:crosses val="autoZero"/>
        <c:auto val="1"/>
        <c:lblAlgn val="ctr"/>
        <c:lblOffset val="100"/>
        <c:noMultiLvlLbl val="0"/>
      </c:catAx>
      <c:valAx>
        <c:axId val="94690704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79009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Headcount by Race/Ethnicity Fall 2019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'Hdct Race'!$I$1</c:f>
              <c:strCache>
                <c:ptCount val="1"/>
                <c:pt idx="0">
                  <c:v>Fall 2019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'Hdct Race'!$B$16:$B$24</c:f>
              <c:strCache>
                <c:ptCount val="9"/>
                <c:pt idx="0">
                  <c:v>African-American</c:v>
                </c:pt>
                <c:pt idx="1">
                  <c:v>American Indian/Alaskan Native</c:v>
                </c:pt>
                <c:pt idx="2">
                  <c:v>Asian</c:v>
                </c:pt>
                <c:pt idx="3">
                  <c:v>Filipino</c:v>
                </c:pt>
                <c:pt idx="4">
                  <c:v>Hispanic</c:v>
                </c:pt>
                <c:pt idx="5">
                  <c:v>Multi-Ethnicity</c:v>
                </c:pt>
                <c:pt idx="6">
                  <c:v>Pacific Islander</c:v>
                </c:pt>
                <c:pt idx="7">
                  <c:v>Unknown</c:v>
                </c:pt>
                <c:pt idx="8">
                  <c:v>White Non-Hispanic</c:v>
                </c:pt>
              </c:strCache>
            </c:strRef>
          </c:cat>
          <c:val>
            <c:numRef>
              <c:f>'Hdct Race'!$I$16:$I$24</c:f>
              <c:numCache>
                <c:formatCode>0.0%</c:formatCode>
                <c:ptCount val="9"/>
                <c:pt idx="0">
                  <c:v>1.8847718997644036E-2</c:v>
                </c:pt>
                <c:pt idx="1">
                  <c:v>2.0346969372456629E-3</c:v>
                </c:pt>
                <c:pt idx="2">
                  <c:v>0.15228100235596487</c:v>
                </c:pt>
                <c:pt idx="3">
                  <c:v>2.0454058684943242E-2</c:v>
                </c:pt>
                <c:pt idx="4">
                  <c:v>0.24362818590704649</c:v>
                </c:pt>
                <c:pt idx="5">
                  <c:v>5.2152495180980939E-2</c:v>
                </c:pt>
                <c:pt idx="6">
                  <c:v>2.4630541871921183E-3</c:v>
                </c:pt>
                <c:pt idx="7">
                  <c:v>0.16845148854144357</c:v>
                </c:pt>
                <c:pt idx="8">
                  <c:v>0.3396872992075391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7C-C84B-A7A6-BE22EEC8FD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3"/>
        <c:axId val="905560608"/>
        <c:axId val="1385135152"/>
      </c:barChart>
      <c:catAx>
        <c:axId val="9055606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5560608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Headcount by Time of Day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'Day-Eve'!$G$122</c:f>
              <c:strCache>
                <c:ptCount val="1"/>
                <c:pt idx="0">
                  <c:v>Day 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'Day-Eve'!$E$123:$E$129</c:f>
              <c:strCache>
                <c:ptCount val="7"/>
                <c:pt idx="0">
                  <c:v>Fall 2013</c:v>
                </c:pt>
                <c:pt idx="1">
                  <c:v>Fall 2014</c:v>
                </c:pt>
                <c:pt idx="2">
                  <c:v>Fall 2015</c:v>
                </c:pt>
                <c:pt idx="3">
                  <c:v>Fall 2016</c:v>
                </c:pt>
                <c:pt idx="4">
                  <c:v>Fall 2017</c:v>
                </c:pt>
                <c:pt idx="5">
                  <c:v>Fall 2018</c:v>
                </c:pt>
                <c:pt idx="6">
                  <c:v>Fall 2019</c:v>
                </c:pt>
              </c:strCache>
            </c:strRef>
          </c:cat>
          <c:val>
            <c:numRef>
              <c:f>'Day-Eve'!$G$123:$G$129</c:f>
              <c:numCache>
                <c:formatCode>#,##0</c:formatCode>
                <c:ptCount val="7"/>
                <c:pt idx="0">
                  <c:v>8605</c:v>
                </c:pt>
                <c:pt idx="1">
                  <c:v>8175</c:v>
                </c:pt>
                <c:pt idx="2">
                  <c:v>8359</c:v>
                </c:pt>
                <c:pt idx="3">
                  <c:v>8011</c:v>
                </c:pt>
                <c:pt idx="4">
                  <c:v>5891</c:v>
                </c:pt>
                <c:pt idx="5">
                  <c:v>7755</c:v>
                </c:pt>
                <c:pt idx="6">
                  <c:v>7594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C1-2D44-837F-42F70AF42552}"/>
            </c:ext>
          </c:extLst>
        </c:ser>
        <c:ser>
          <c:idx val="1"/>
          <c:order val="1"/>
          <c:tx>
            <c:strRef>
              <c:f>'Day-Eve'!$AQ$122</c:f>
              <c:strCache>
                <c:ptCount val="1"/>
                <c:pt idx="0">
                  <c:v>Evening Total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'Day-Eve'!$E$123:$E$129</c:f>
              <c:strCache>
                <c:ptCount val="7"/>
                <c:pt idx="0">
                  <c:v>Fall 2013</c:v>
                </c:pt>
                <c:pt idx="1">
                  <c:v>Fall 2014</c:v>
                </c:pt>
                <c:pt idx="2">
                  <c:v>Fall 2015</c:v>
                </c:pt>
                <c:pt idx="3">
                  <c:v>Fall 2016</c:v>
                </c:pt>
                <c:pt idx="4">
                  <c:v>Fall 2017</c:v>
                </c:pt>
                <c:pt idx="5">
                  <c:v>Fall 2018</c:v>
                </c:pt>
                <c:pt idx="6">
                  <c:v>Fall 2019</c:v>
                </c:pt>
              </c:strCache>
            </c:strRef>
          </c:cat>
          <c:val>
            <c:numRef>
              <c:f>'Day-Eve'!$AQ$123:$AQ$129</c:f>
              <c:numCache>
                <c:formatCode>#,##0</c:formatCode>
                <c:ptCount val="7"/>
                <c:pt idx="0">
                  <c:v>1243</c:v>
                </c:pt>
                <c:pt idx="1">
                  <c:v>1097</c:v>
                </c:pt>
                <c:pt idx="2">
                  <c:v>1041</c:v>
                </c:pt>
                <c:pt idx="3">
                  <c:v>771</c:v>
                </c:pt>
                <c:pt idx="4">
                  <c:v>692</c:v>
                </c:pt>
                <c:pt idx="5">
                  <c:v>802</c:v>
                </c:pt>
                <c:pt idx="6">
                  <c:v>896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C1-2D44-837F-42F70AF425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axId val="905560608"/>
        <c:axId val="1385135152"/>
      </c:barChart>
      <c:catAx>
        <c:axId val="90556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556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Annual Awards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2101141877560513E-2"/>
          <c:y val="0.13036220472440946"/>
          <c:w val="0.61962097219397405"/>
          <c:h val="0.7508667352510584"/>
        </c:manualLayout>
      </c:layout>
      <c:lineChart>
        <c:grouping val="standard"/>
        <c:varyColors val="0"/>
        <c:ser>
          <c:idx val="0"/>
          <c:order val="0"/>
          <c:tx>
            <c:strRef>
              <c:f>Awards!$B$36</c:f>
              <c:strCache>
                <c:ptCount val="1"/>
                <c:pt idx="0">
                  <c:v>Associate in Arts for Transfer (A.A.-T) Degree             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Awards!$C$33:$I$33</c:f>
              <c:strCache>
                <c:ptCount val="7"/>
                <c:pt idx="0">
                  <c:v>2013-14</c:v>
                </c:pt>
                <c:pt idx="1">
                  <c:v>2014-15</c:v>
                </c:pt>
                <c:pt idx="2">
                  <c:v>2015-16</c:v>
                </c:pt>
                <c:pt idx="3">
                  <c:v>2016-17</c:v>
                </c:pt>
                <c:pt idx="4">
                  <c:v>2017-18</c:v>
                </c:pt>
                <c:pt idx="5">
                  <c:v>2018-19</c:v>
                </c:pt>
                <c:pt idx="6">
                  <c:v>2019-20</c:v>
                </c:pt>
              </c:strCache>
            </c:strRef>
          </c:cat>
          <c:val>
            <c:numRef>
              <c:f>Awards!$C$36:$I$36</c:f>
              <c:numCache>
                <c:formatCode>General</c:formatCode>
                <c:ptCount val="7"/>
                <c:pt idx="0">
                  <c:v>110</c:v>
                </c:pt>
                <c:pt idx="1">
                  <c:v>124</c:v>
                </c:pt>
                <c:pt idx="2">
                  <c:v>164</c:v>
                </c:pt>
                <c:pt idx="3">
                  <c:v>181</c:v>
                </c:pt>
                <c:pt idx="4">
                  <c:v>225</c:v>
                </c:pt>
                <c:pt idx="5">
                  <c:v>244</c:v>
                </c:pt>
                <c:pt idx="6">
                  <c:v>300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34-9342-BB94-25B79DA08DD5}"/>
            </c:ext>
          </c:extLst>
        </c:ser>
        <c:ser>
          <c:idx val="4"/>
          <c:order val="1"/>
          <c:tx>
            <c:strRef>
              <c:f>Awards!$B$34</c:f>
              <c:strCache>
                <c:ptCount val="1"/>
                <c:pt idx="0">
                  <c:v>Associate of Arts (A.A.) degree                             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Awards!$C$33:$I$33</c:f>
              <c:strCache>
                <c:ptCount val="7"/>
                <c:pt idx="0">
                  <c:v>2013-14</c:v>
                </c:pt>
                <c:pt idx="1">
                  <c:v>2014-15</c:v>
                </c:pt>
                <c:pt idx="2">
                  <c:v>2015-16</c:v>
                </c:pt>
                <c:pt idx="3">
                  <c:v>2016-17</c:v>
                </c:pt>
                <c:pt idx="4">
                  <c:v>2017-18</c:v>
                </c:pt>
                <c:pt idx="5">
                  <c:v>2018-19</c:v>
                </c:pt>
                <c:pt idx="6">
                  <c:v>2019-20</c:v>
                </c:pt>
              </c:strCache>
            </c:strRef>
          </c:cat>
          <c:val>
            <c:numRef>
              <c:f>Awards!$C$34:$I$34</c:f>
              <c:numCache>
                <c:formatCode>General</c:formatCode>
                <c:ptCount val="7"/>
                <c:pt idx="0">
                  <c:v>452</c:v>
                </c:pt>
                <c:pt idx="1">
                  <c:v>371</c:v>
                </c:pt>
                <c:pt idx="2">
                  <c:v>340</c:v>
                </c:pt>
                <c:pt idx="3">
                  <c:v>294</c:v>
                </c:pt>
                <c:pt idx="4">
                  <c:v>285</c:v>
                </c:pt>
                <c:pt idx="5">
                  <c:v>271</c:v>
                </c:pt>
                <c:pt idx="6">
                  <c:v>263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034-9342-BB94-25B79DA08DD5}"/>
            </c:ext>
          </c:extLst>
        </c:ser>
        <c:ser>
          <c:idx val="1"/>
          <c:order val="2"/>
          <c:tx>
            <c:strRef>
              <c:f>Awards!$B$37</c:f>
              <c:strCache>
                <c:ptCount val="1"/>
                <c:pt idx="0">
                  <c:v>Associate in Science for Transfer (A.S.-T) Degree           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Awards!$C$33:$I$33</c:f>
              <c:strCache>
                <c:ptCount val="7"/>
                <c:pt idx="0">
                  <c:v>2013-14</c:v>
                </c:pt>
                <c:pt idx="1">
                  <c:v>2014-15</c:v>
                </c:pt>
                <c:pt idx="2">
                  <c:v>2015-16</c:v>
                </c:pt>
                <c:pt idx="3">
                  <c:v>2016-17</c:v>
                </c:pt>
                <c:pt idx="4">
                  <c:v>2017-18</c:v>
                </c:pt>
                <c:pt idx="5">
                  <c:v>2018-19</c:v>
                </c:pt>
                <c:pt idx="6">
                  <c:v>2019-20</c:v>
                </c:pt>
              </c:strCache>
            </c:strRef>
          </c:cat>
          <c:val>
            <c:numRef>
              <c:f>Awards!$C$37:$I$37</c:f>
              <c:numCache>
                <c:formatCode>General</c:formatCode>
                <c:ptCount val="7"/>
                <c:pt idx="0">
                  <c:v>80</c:v>
                </c:pt>
                <c:pt idx="1">
                  <c:v>128</c:v>
                </c:pt>
                <c:pt idx="2">
                  <c:v>176</c:v>
                </c:pt>
                <c:pt idx="3">
                  <c:v>169</c:v>
                </c:pt>
                <c:pt idx="4">
                  <c:v>216</c:v>
                </c:pt>
                <c:pt idx="5">
                  <c:v>201</c:v>
                </c:pt>
                <c:pt idx="6">
                  <c:v>212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034-9342-BB94-25B79DA08DD5}"/>
            </c:ext>
          </c:extLst>
        </c:ser>
        <c:ser>
          <c:idx val="2"/>
          <c:order val="3"/>
          <c:tx>
            <c:strRef>
              <c:f>Awards!$B$50</c:f>
              <c:strCache>
                <c:ptCount val="1"/>
                <c:pt idx="0">
                  <c:v>Certificates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Awards!$C$33:$I$33</c:f>
              <c:strCache>
                <c:ptCount val="7"/>
                <c:pt idx="0">
                  <c:v>2013-14</c:v>
                </c:pt>
                <c:pt idx="1">
                  <c:v>2014-15</c:v>
                </c:pt>
                <c:pt idx="2">
                  <c:v>2015-16</c:v>
                </c:pt>
                <c:pt idx="3">
                  <c:v>2016-17</c:v>
                </c:pt>
                <c:pt idx="4">
                  <c:v>2017-18</c:v>
                </c:pt>
                <c:pt idx="5">
                  <c:v>2018-19</c:v>
                </c:pt>
                <c:pt idx="6">
                  <c:v>2019-20</c:v>
                </c:pt>
              </c:strCache>
            </c:strRef>
          </c:cat>
          <c:val>
            <c:numRef>
              <c:f>Awards!$C$50:$I$50</c:f>
              <c:numCache>
                <c:formatCode>General</c:formatCode>
                <c:ptCount val="7"/>
                <c:pt idx="0">
                  <c:v>259</c:v>
                </c:pt>
                <c:pt idx="1">
                  <c:v>222</c:v>
                </c:pt>
                <c:pt idx="2">
                  <c:v>206</c:v>
                </c:pt>
                <c:pt idx="3">
                  <c:v>146</c:v>
                </c:pt>
                <c:pt idx="4">
                  <c:v>192</c:v>
                </c:pt>
                <c:pt idx="5">
                  <c:v>193</c:v>
                </c:pt>
                <c:pt idx="6">
                  <c:v>183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034-9342-BB94-25B79DA08DD5}"/>
            </c:ext>
          </c:extLst>
        </c:ser>
        <c:ser>
          <c:idx val="5"/>
          <c:order val="4"/>
          <c:tx>
            <c:strRef>
              <c:f>Awards!$B$35</c:f>
              <c:strCache>
                <c:ptCount val="1"/>
                <c:pt idx="0">
                  <c:v>Associate of Science (A.S.) degree                          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Awards!$C$33:$I$33</c:f>
              <c:strCache>
                <c:ptCount val="7"/>
                <c:pt idx="0">
                  <c:v>2013-14</c:v>
                </c:pt>
                <c:pt idx="1">
                  <c:v>2014-15</c:v>
                </c:pt>
                <c:pt idx="2">
                  <c:v>2015-16</c:v>
                </c:pt>
                <c:pt idx="3">
                  <c:v>2016-17</c:v>
                </c:pt>
                <c:pt idx="4">
                  <c:v>2017-18</c:v>
                </c:pt>
                <c:pt idx="5">
                  <c:v>2018-19</c:v>
                </c:pt>
                <c:pt idx="6">
                  <c:v>2019-20</c:v>
                </c:pt>
              </c:strCache>
            </c:strRef>
          </c:cat>
          <c:val>
            <c:numRef>
              <c:f>Awards!$C$35:$I$35</c:f>
              <c:numCache>
                <c:formatCode>General</c:formatCode>
                <c:ptCount val="7"/>
                <c:pt idx="0">
                  <c:v>161</c:v>
                </c:pt>
                <c:pt idx="1">
                  <c:v>118</c:v>
                </c:pt>
                <c:pt idx="2">
                  <c:v>130</c:v>
                </c:pt>
                <c:pt idx="3">
                  <c:v>77</c:v>
                </c:pt>
                <c:pt idx="4">
                  <c:v>94</c:v>
                </c:pt>
                <c:pt idx="5">
                  <c:v>86</c:v>
                </c:pt>
                <c:pt idx="6">
                  <c:v>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034-9342-BB94-25B79DA08D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6790096"/>
        <c:axId val="94690704"/>
      </c:lineChart>
      <c:catAx>
        <c:axId val="486790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690704"/>
        <c:crosses val="autoZero"/>
        <c:auto val="1"/>
        <c:lblAlgn val="ctr"/>
        <c:lblOffset val="100"/>
        <c:noMultiLvlLbl val="0"/>
      </c:catAx>
      <c:valAx>
        <c:axId val="94690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790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2227314989685332"/>
          <c:y val="0.10885039370078739"/>
          <c:w val="0.27567012772872285"/>
          <c:h val="0.7895058376323649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Annual Pell Grant Awards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'Pell Awards'!$B$1</c:f>
              <c:strCache>
                <c:ptCount val="1"/>
                <c:pt idx="0">
                  <c:v>Pell  appllications/recipients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'Pell Awards'!$A$2:$A$4</c:f>
              <c:strCache>
                <c:ptCount val="3"/>
                <c:pt idx="0">
                  <c:v>2017-18</c:v>
                </c:pt>
                <c:pt idx="1">
                  <c:v>2018-19</c:v>
                </c:pt>
                <c:pt idx="2">
                  <c:v>2019-20</c:v>
                </c:pt>
              </c:strCache>
            </c:strRef>
          </c:cat>
          <c:val>
            <c:numRef>
              <c:f>'Pell Awards'!$B$2:$B$4</c:f>
              <c:numCache>
                <c:formatCode>General</c:formatCode>
                <c:ptCount val="3"/>
                <c:pt idx="0">
                  <c:v>2543</c:v>
                </c:pt>
                <c:pt idx="1">
                  <c:v>2397</c:v>
                </c:pt>
                <c:pt idx="2">
                  <c:v>2148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2C-0F45-AB0F-7E9B2B6742C1}"/>
            </c:ext>
          </c:extLst>
        </c:ser>
        <c:ser>
          <c:idx val="1"/>
          <c:order val="1"/>
          <c:tx>
            <c:strRef>
              <c:f>'Pell Awards'!$C$1</c:f>
              <c:strCache>
                <c:ptCount val="1"/>
                <c:pt idx="0">
                  <c:v>Pell awarded/paid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'Pell Awards'!$A$2:$A$4</c:f>
              <c:strCache>
                <c:ptCount val="3"/>
                <c:pt idx="0">
                  <c:v>2017-18</c:v>
                </c:pt>
                <c:pt idx="1">
                  <c:v>2018-19</c:v>
                </c:pt>
                <c:pt idx="2">
                  <c:v>2019-20</c:v>
                </c:pt>
              </c:strCache>
            </c:strRef>
          </c:cat>
          <c:val>
            <c:numRef>
              <c:f>'Pell Awards'!$C$2:$C$4</c:f>
              <c:numCache>
                <c:formatCode>General</c:formatCode>
                <c:ptCount val="3"/>
                <c:pt idx="0">
                  <c:v>1197</c:v>
                </c:pt>
                <c:pt idx="1">
                  <c:v>1130</c:v>
                </c:pt>
                <c:pt idx="2">
                  <c:v>1099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2C-0F45-AB0F-7E9B2B6742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0"/>
        <c:overlap val="-8"/>
        <c:axId val="905560608"/>
        <c:axId val="1385135152"/>
      </c:barChart>
      <c:catAx>
        <c:axId val="90556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556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Total FTES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FTES!$B$10</c:f>
              <c:strCache>
                <c:ptCount val="1"/>
                <c:pt idx="0">
                  <c:v>Total FTES</c:v>
                </c:pt>
              </c:strCache>
            </c:strRef>
          </c:tx>
          <c:spPr>
            <a:solidFill>
              <a:srgbClr val="70AD47">
                <a:lumMod val="75000"/>
              </a:srgbClr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FTES!$A$11:$A$17</c:f>
              <c:strCache>
                <c:ptCount val="7"/>
                <c:pt idx="0">
                  <c:v>Fall 2013</c:v>
                </c:pt>
                <c:pt idx="1">
                  <c:v>Fall 2014</c:v>
                </c:pt>
                <c:pt idx="2">
                  <c:v>Fall 2015</c:v>
                </c:pt>
                <c:pt idx="3">
                  <c:v>Fall 2016</c:v>
                </c:pt>
                <c:pt idx="4">
                  <c:v>Fall 2017</c:v>
                </c:pt>
                <c:pt idx="5">
                  <c:v>Fall 2018</c:v>
                </c:pt>
                <c:pt idx="6">
                  <c:v>Fall 2019</c:v>
                </c:pt>
              </c:strCache>
            </c:strRef>
          </c:cat>
          <c:val>
            <c:numRef>
              <c:f>FTES!$B$11:$B$17</c:f>
              <c:numCache>
                <c:formatCode>#,##0.00</c:formatCode>
                <c:ptCount val="7"/>
                <c:pt idx="0" formatCode="General">
                  <c:v>3533.64</c:v>
                </c:pt>
                <c:pt idx="1">
                  <c:v>3499.2099047619004</c:v>
                </c:pt>
                <c:pt idx="2">
                  <c:v>3282.5739047619018</c:v>
                </c:pt>
                <c:pt idx="3">
                  <c:v>3027.4110476190494</c:v>
                </c:pt>
                <c:pt idx="4">
                  <c:v>2632.9047619047856</c:v>
                </c:pt>
                <c:pt idx="5">
                  <c:v>2922.547809523825</c:v>
                </c:pt>
                <c:pt idx="6">
                  <c:v>2868.1447619047649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BC-C544-BFE8-9567CD37D1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3"/>
        <c:overlap val="-8"/>
        <c:axId val="905560608"/>
        <c:axId val="1385135152"/>
      </c:barChart>
      <c:catAx>
        <c:axId val="90556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5560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strRef>
          <c:f>FTES!$E$10</c:f>
          <c:strCache>
            <c:ptCount val="1"/>
            <c:pt idx="0">
              <c:v>Average Carrying Load</c:v>
            </c:pt>
          </c:strCache>
        </c:strRef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FTES!$A$11:$A$17</c:f>
              <c:strCache>
                <c:ptCount val="7"/>
                <c:pt idx="0">
                  <c:v>Fall 2013</c:v>
                </c:pt>
                <c:pt idx="1">
                  <c:v>Fall 2014</c:v>
                </c:pt>
                <c:pt idx="2">
                  <c:v>Fall 2015</c:v>
                </c:pt>
                <c:pt idx="3">
                  <c:v>Fall 2016</c:v>
                </c:pt>
                <c:pt idx="4">
                  <c:v>Fall 2017</c:v>
                </c:pt>
                <c:pt idx="5">
                  <c:v>Fall 2018</c:v>
                </c:pt>
                <c:pt idx="6">
                  <c:v>Fall 2019</c:v>
                </c:pt>
              </c:strCache>
            </c:strRef>
          </c:cat>
          <c:val>
            <c:numRef>
              <c:f>FTES!$E$11:$E$17</c:f>
              <c:numCache>
                <c:formatCode>_(* #,##0.00_);_(* \(#,##0.00\);_(* "-"??_);_(@_)</c:formatCode>
                <c:ptCount val="7"/>
                <c:pt idx="0">
                  <c:v>9.9408477119279812</c:v>
                </c:pt>
                <c:pt idx="1">
                  <c:v>10.398840727375633</c:v>
                </c:pt>
                <c:pt idx="2">
                  <c:v>9.6783505791505693</c:v>
                </c:pt>
                <c:pt idx="3">
                  <c:v>9.4067665902197302</c:v>
                </c:pt>
                <c:pt idx="4">
                  <c:v>10.635134355344496</c:v>
                </c:pt>
                <c:pt idx="5">
                  <c:v>9.4570633465337881</c:v>
                </c:pt>
                <c:pt idx="6">
                  <c:v>9.5445749148245085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FTES!#REF!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0-511F-4B40-A5D8-4C48751F93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3"/>
        <c:overlap val="-8"/>
        <c:axId val="905560608"/>
        <c:axId val="1385135152"/>
      </c:barChart>
      <c:catAx>
        <c:axId val="90556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Units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5560608"/>
        <c:crosses val="autoZero"/>
        <c:crossBetween val="between"/>
        <c:majorUnit val="2"/>
        <c:min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Total FTES by Gender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4"/>
          <c:order val="0"/>
          <c:tx>
            <c:strRef>
              <c:f>'FTES by Gender'!$D$15</c:f>
              <c:strCache>
                <c:ptCount val="1"/>
                <c:pt idx="0">
                  <c:v> Female 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'FTES by Gender'!$B$16:$B$22</c:f>
              <c:strCache>
                <c:ptCount val="7"/>
                <c:pt idx="0">
                  <c:v>Fall 2013</c:v>
                </c:pt>
                <c:pt idx="1">
                  <c:v>Fall 2014</c:v>
                </c:pt>
                <c:pt idx="2">
                  <c:v>Fall 2015</c:v>
                </c:pt>
                <c:pt idx="3">
                  <c:v>Fall 2016</c:v>
                </c:pt>
                <c:pt idx="4">
                  <c:v>Fall 2017</c:v>
                </c:pt>
                <c:pt idx="5">
                  <c:v>Fall 2018</c:v>
                </c:pt>
                <c:pt idx="6">
                  <c:v>Fall 2019</c:v>
                </c:pt>
              </c:strCache>
            </c:strRef>
          </c:cat>
          <c:val>
            <c:numRef>
              <c:f>'FTES by Gender'!$D$16:$D$22</c:f>
              <c:numCache>
                <c:formatCode>_(* #,##0.0_);_(* \(#,##0.0\);_(* "-"??_);_(@_)</c:formatCode>
                <c:ptCount val="7"/>
                <c:pt idx="0">
                  <c:v>1843.1270476190434</c:v>
                </c:pt>
                <c:pt idx="1">
                  <c:v>1874.6251428571436</c:v>
                </c:pt>
                <c:pt idx="2">
                  <c:v>1749.1902857142873</c:v>
                </c:pt>
                <c:pt idx="3">
                  <c:v>1614.7441904761918</c:v>
                </c:pt>
                <c:pt idx="4">
                  <c:v>1362.3659047618919</c:v>
                </c:pt>
                <c:pt idx="5">
                  <c:v>1548.8283809523732</c:v>
                </c:pt>
                <c:pt idx="6">
                  <c:v>1467.5700952380835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F9-9440-A2DA-77792A4F9187}"/>
            </c:ext>
          </c:extLst>
        </c:ser>
        <c:ser>
          <c:idx val="5"/>
          <c:order val="1"/>
          <c:tx>
            <c:strRef>
              <c:f>'FTES by Gender'!$E$15</c:f>
              <c:strCache>
                <c:ptCount val="1"/>
                <c:pt idx="0">
                  <c:v> Male 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'FTES by Gender'!$B$16:$B$22</c:f>
              <c:strCache>
                <c:ptCount val="7"/>
                <c:pt idx="0">
                  <c:v>Fall 2013</c:v>
                </c:pt>
                <c:pt idx="1">
                  <c:v>Fall 2014</c:v>
                </c:pt>
                <c:pt idx="2">
                  <c:v>Fall 2015</c:v>
                </c:pt>
                <c:pt idx="3">
                  <c:v>Fall 2016</c:v>
                </c:pt>
                <c:pt idx="4">
                  <c:v>Fall 2017</c:v>
                </c:pt>
                <c:pt idx="5">
                  <c:v>Fall 2018</c:v>
                </c:pt>
                <c:pt idx="6">
                  <c:v>Fall 2019</c:v>
                </c:pt>
              </c:strCache>
            </c:strRef>
          </c:cat>
          <c:val>
            <c:numRef>
              <c:f>'FTES by Gender'!$E$16:$E$22</c:f>
              <c:numCache>
                <c:formatCode>_(* #,##0.0_);_(* \(#,##0.0\);_(* "-"??_);_(@_)</c:formatCode>
                <c:ptCount val="7"/>
                <c:pt idx="0">
                  <c:v>1661.6007619047596</c:v>
                </c:pt>
                <c:pt idx="1">
                  <c:v>1604.1108571428608</c:v>
                </c:pt>
                <c:pt idx="2">
                  <c:v>1511.3144761904798</c:v>
                </c:pt>
                <c:pt idx="3">
                  <c:v>1389.8104761904788</c:v>
                </c:pt>
                <c:pt idx="4">
                  <c:v>1239.6156190476138</c:v>
                </c:pt>
                <c:pt idx="5">
                  <c:v>1329.1451428571354</c:v>
                </c:pt>
                <c:pt idx="6">
                  <c:v>1309.4306666666594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1F9-9440-A2DA-77792A4F9187}"/>
            </c:ext>
          </c:extLst>
        </c:ser>
        <c:ser>
          <c:idx val="0"/>
          <c:order val="2"/>
          <c:tx>
            <c:strRef>
              <c:f>'FTES by Gender'!$F$15</c:f>
              <c:strCache>
                <c:ptCount val="1"/>
                <c:pt idx="0">
                  <c:v> Non-Binary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'FTES by Gender'!$B$16:$B$22</c:f>
              <c:strCache>
                <c:ptCount val="7"/>
                <c:pt idx="0">
                  <c:v>Fall 2013</c:v>
                </c:pt>
                <c:pt idx="1">
                  <c:v>Fall 2014</c:v>
                </c:pt>
                <c:pt idx="2">
                  <c:v>Fall 2015</c:v>
                </c:pt>
                <c:pt idx="3">
                  <c:v>Fall 2016</c:v>
                </c:pt>
                <c:pt idx="4">
                  <c:v>Fall 2017</c:v>
                </c:pt>
                <c:pt idx="5">
                  <c:v>Fall 2018</c:v>
                </c:pt>
                <c:pt idx="6">
                  <c:v>Fall 2019</c:v>
                </c:pt>
              </c:strCache>
            </c:strRef>
          </c:cat>
          <c:val>
            <c:numRef>
              <c:f>'FTES by Gender'!$F$16:$F$22</c:f>
              <c:numCache>
                <c:formatCode>General</c:formatCode>
                <c:ptCount val="7"/>
                <c:pt idx="6" formatCode="_(* #,##0.0_);_(* \(#,##0.0\);_(* &quot;-&quot;??_);_(@_)">
                  <c:v>34.172571428571452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1F9-9440-A2DA-77792A4F9187}"/>
            </c:ext>
          </c:extLst>
        </c:ser>
        <c:ser>
          <c:idx val="1"/>
          <c:order val="3"/>
          <c:tx>
            <c:strRef>
              <c:f>'FTES by Gender'!$G$15</c:f>
              <c:strCache>
                <c:ptCount val="1"/>
                <c:pt idx="0">
                  <c:v> Unknown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'FTES by Gender'!$B$16:$B$22</c:f>
              <c:strCache>
                <c:ptCount val="7"/>
                <c:pt idx="0">
                  <c:v>Fall 2013</c:v>
                </c:pt>
                <c:pt idx="1">
                  <c:v>Fall 2014</c:v>
                </c:pt>
                <c:pt idx="2">
                  <c:v>Fall 2015</c:v>
                </c:pt>
                <c:pt idx="3">
                  <c:v>Fall 2016</c:v>
                </c:pt>
                <c:pt idx="4">
                  <c:v>Fall 2017</c:v>
                </c:pt>
                <c:pt idx="5">
                  <c:v>Fall 2018</c:v>
                </c:pt>
                <c:pt idx="6">
                  <c:v>Fall 2019</c:v>
                </c:pt>
              </c:strCache>
            </c:strRef>
          </c:cat>
          <c:val>
            <c:numRef>
              <c:f>'FTES by Gender'!$G$16:$G$22</c:f>
              <c:numCache>
                <c:formatCode>_(* #,##0.0_);_(* \(#,##0.0\);_(* "-"??_);_(@_)</c:formatCode>
                <c:ptCount val="7"/>
                <c:pt idx="0">
                  <c:v>28.90876190476191</c:v>
                </c:pt>
                <c:pt idx="1">
                  <c:v>20.473904761904759</c:v>
                </c:pt>
                <c:pt idx="2">
                  <c:v>22.06914285714284</c:v>
                </c:pt>
                <c:pt idx="3">
                  <c:v>22.856380952380924</c:v>
                </c:pt>
                <c:pt idx="4">
                  <c:v>30.923238095238158</c:v>
                </c:pt>
                <c:pt idx="5">
                  <c:v>44.574285714285679</c:v>
                </c:pt>
                <c:pt idx="6">
                  <c:v>56.971428571428547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1F9-9440-A2DA-77792A4F91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6790096"/>
        <c:axId val="94690704"/>
      </c:lineChart>
      <c:catAx>
        <c:axId val="486790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690704"/>
        <c:crosses val="autoZero"/>
        <c:auto val="1"/>
        <c:lblAlgn val="ctr"/>
        <c:lblOffset val="100"/>
        <c:noMultiLvlLbl val="0"/>
      </c:catAx>
      <c:valAx>
        <c:axId val="94690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79009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strRef>
          <c:f>'FTES by Race'!$B$29</c:f>
          <c:strCache>
            <c:ptCount val="1"/>
            <c:pt idx="0">
              <c:v>% of FTES by Race / Ethnicity</c:v>
            </c:pt>
          </c:strCache>
        </c:strRef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8"/>
          <c:order val="0"/>
          <c:tx>
            <c:strRef>
              <c:f>'FTES by Race'!$L$30</c:f>
              <c:strCache>
                <c:ptCount val="1"/>
                <c:pt idx="0">
                  <c:v>White Non-Hispanic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'FTES by Race'!$B$31:$B$37</c:f>
              <c:strCache>
                <c:ptCount val="7"/>
                <c:pt idx="0">
                  <c:v>Fall 2013</c:v>
                </c:pt>
                <c:pt idx="1">
                  <c:v>Fall 2014</c:v>
                </c:pt>
                <c:pt idx="2">
                  <c:v>Fall 2015</c:v>
                </c:pt>
                <c:pt idx="3">
                  <c:v>Fall 2016</c:v>
                </c:pt>
                <c:pt idx="4">
                  <c:v>Fall 2017</c:v>
                </c:pt>
                <c:pt idx="5">
                  <c:v>Fall 2018</c:v>
                </c:pt>
                <c:pt idx="6">
                  <c:v>Fall 2019</c:v>
                </c:pt>
              </c:strCache>
            </c:strRef>
          </c:cat>
          <c:val>
            <c:numRef>
              <c:f>'FTES by Race'!$L$31:$L$37</c:f>
              <c:numCache>
                <c:formatCode>0.0%</c:formatCode>
                <c:ptCount val="7"/>
                <c:pt idx="0">
                  <c:v>0.46433696903208999</c:v>
                </c:pt>
                <c:pt idx="1">
                  <c:v>0.44891679493144931</c:v>
                </c:pt>
                <c:pt idx="2">
                  <c:v>0.42604227008155648</c:v>
                </c:pt>
                <c:pt idx="3">
                  <c:v>0.41463100201662101</c:v>
                </c:pt>
                <c:pt idx="4">
                  <c:v>0.40376589318333483</c:v>
                </c:pt>
                <c:pt idx="5">
                  <c:v>0.39248943648385859</c:v>
                </c:pt>
                <c:pt idx="6">
                  <c:v>0.36512920912539376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91-FF47-B7CD-E255986B44A3}"/>
            </c:ext>
          </c:extLst>
        </c:ser>
        <c:ser>
          <c:idx val="2"/>
          <c:order val="1"/>
          <c:tx>
            <c:strRef>
              <c:f>'FTES by Race'!$H$30</c:f>
              <c:strCache>
                <c:ptCount val="1"/>
                <c:pt idx="0">
                  <c:v>Hispanic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'FTES by Race'!$B$31:$B$37</c:f>
              <c:strCache>
                <c:ptCount val="7"/>
                <c:pt idx="0">
                  <c:v>Fall 2013</c:v>
                </c:pt>
                <c:pt idx="1">
                  <c:v>Fall 2014</c:v>
                </c:pt>
                <c:pt idx="2">
                  <c:v>Fall 2015</c:v>
                </c:pt>
                <c:pt idx="3">
                  <c:v>Fall 2016</c:v>
                </c:pt>
                <c:pt idx="4">
                  <c:v>Fall 2017</c:v>
                </c:pt>
                <c:pt idx="5">
                  <c:v>Fall 2018</c:v>
                </c:pt>
                <c:pt idx="6">
                  <c:v>Fall 2019</c:v>
                </c:pt>
              </c:strCache>
            </c:strRef>
          </c:cat>
          <c:val>
            <c:numRef>
              <c:f>'FTES by Race'!$H$31:$H$37</c:f>
              <c:numCache>
                <c:formatCode>0.0%</c:formatCode>
                <c:ptCount val="7"/>
                <c:pt idx="0">
                  <c:v>0.23501476315347924</c:v>
                </c:pt>
                <c:pt idx="1">
                  <c:v>0.26862493911550733</c:v>
                </c:pt>
                <c:pt idx="2">
                  <c:v>0.26910270703367373</c:v>
                </c:pt>
                <c:pt idx="3">
                  <c:v>0.27666015180155806</c:v>
                </c:pt>
                <c:pt idx="4">
                  <c:v>0.30297220162413091</c:v>
                </c:pt>
                <c:pt idx="5">
                  <c:v>0.29375523352878613</c:v>
                </c:pt>
                <c:pt idx="6">
                  <c:v>0.29525852450829321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C91-FF47-B7CD-E255986B44A3}"/>
            </c:ext>
          </c:extLst>
        </c:ser>
        <c:ser>
          <c:idx val="0"/>
          <c:order val="2"/>
          <c:tx>
            <c:strRef>
              <c:f>'FTES by Race'!$F$30</c:f>
              <c:strCache>
                <c:ptCount val="1"/>
                <c:pt idx="0">
                  <c:v>Asian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'FTES by Race'!$B$31:$B$37</c:f>
              <c:strCache>
                <c:ptCount val="7"/>
                <c:pt idx="0">
                  <c:v>Fall 2013</c:v>
                </c:pt>
                <c:pt idx="1">
                  <c:v>Fall 2014</c:v>
                </c:pt>
                <c:pt idx="2">
                  <c:v>Fall 2015</c:v>
                </c:pt>
                <c:pt idx="3">
                  <c:v>Fall 2016</c:v>
                </c:pt>
                <c:pt idx="4">
                  <c:v>Fall 2017</c:v>
                </c:pt>
                <c:pt idx="5">
                  <c:v>Fall 2018</c:v>
                </c:pt>
                <c:pt idx="6">
                  <c:v>Fall 2019</c:v>
                </c:pt>
              </c:strCache>
            </c:strRef>
          </c:cat>
          <c:val>
            <c:numRef>
              <c:f>'FTES by Race'!$F$31:$F$37</c:f>
              <c:numCache>
                <c:formatCode>0.0%</c:formatCode>
                <c:ptCount val="7"/>
                <c:pt idx="0">
                  <c:v>0.12135901867613272</c:v>
                </c:pt>
                <c:pt idx="1">
                  <c:v>0.11788985072657489</c:v>
                </c:pt>
                <c:pt idx="2">
                  <c:v>0.13007336345178158</c:v>
                </c:pt>
                <c:pt idx="3">
                  <c:v>0.14062236927507046</c:v>
                </c:pt>
                <c:pt idx="4">
                  <c:v>0.16032656309345003</c:v>
                </c:pt>
                <c:pt idx="5">
                  <c:v>0.15172345382137489</c:v>
                </c:pt>
                <c:pt idx="6">
                  <c:v>0.14746104334243629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C91-FF47-B7CD-E255986B44A3}"/>
            </c:ext>
          </c:extLst>
        </c:ser>
        <c:ser>
          <c:idx val="7"/>
          <c:order val="3"/>
          <c:tx>
            <c:strRef>
              <c:f>'FTES by Race'!$K$30</c:f>
              <c:strCache>
                <c:ptCount val="1"/>
                <c:pt idx="0">
                  <c:v>Unknown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'FTES by Race'!$B$31:$B$37</c:f>
              <c:strCache>
                <c:ptCount val="7"/>
                <c:pt idx="0">
                  <c:v>Fall 2013</c:v>
                </c:pt>
                <c:pt idx="1">
                  <c:v>Fall 2014</c:v>
                </c:pt>
                <c:pt idx="2">
                  <c:v>Fall 2015</c:v>
                </c:pt>
                <c:pt idx="3">
                  <c:v>Fall 2016</c:v>
                </c:pt>
                <c:pt idx="4">
                  <c:v>Fall 2017</c:v>
                </c:pt>
                <c:pt idx="5">
                  <c:v>Fall 2018</c:v>
                </c:pt>
                <c:pt idx="6">
                  <c:v>Fall 2019</c:v>
                </c:pt>
              </c:strCache>
            </c:strRef>
          </c:cat>
          <c:val>
            <c:numRef>
              <c:f>'FTES by Race'!$K$31:$K$37</c:f>
              <c:numCache>
                <c:formatCode>0.0%</c:formatCode>
                <c:ptCount val="7"/>
                <c:pt idx="0">
                  <c:v>6.8864386409532685E-2</c:v>
                </c:pt>
                <c:pt idx="1">
                  <c:v>5.8870377922591741E-2</c:v>
                </c:pt>
                <c:pt idx="2">
                  <c:v>6.3814150951114951E-2</c:v>
                </c:pt>
                <c:pt idx="3">
                  <c:v>5.3128469096461323E-2</c:v>
                </c:pt>
                <c:pt idx="4">
                  <c:v>1.3253874952523795E-2</c:v>
                </c:pt>
                <c:pt idx="5">
                  <c:v>4.8638448278918278E-2</c:v>
                </c:pt>
                <c:pt idx="6">
                  <c:v>7.3874865849900481E-2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C91-FF47-B7CD-E255986B44A3}"/>
            </c:ext>
          </c:extLst>
        </c:ser>
        <c:ser>
          <c:idx val="3"/>
          <c:order val="4"/>
          <c:tx>
            <c:strRef>
              <c:f>'FTES by Race'!$I$30</c:f>
              <c:strCache>
                <c:ptCount val="1"/>
                <c:pt idx="0">
                  <c:v>Multi-Ethnicity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'FTES by Race'!$B$31:$B$37</c:f>
              <c:strCache>
                <c:ptCount val="7"/>
                <c:pt idx="0">
                  <c:v>Fall 2013</c:v>
                </c:pt>
                <c:pt idx="1">
                  <c:v>Fall 2014</c:v>
                </c:pt>
                <c:pt idx="2">
                  <c:v>Fall 2015</c:v>
                </c:pt>
                <c:pt idx="3">
                  <c:v>Fall 2016</c:v>
                </c:pt>
                <c:pt idx="4">
                  <c:v>Fall 2017</c:v>
                </c:pt>
                <c:pt idx="5">
                  <c:v>Fall 2018</c:v>
                </c:pt>
                <c:pt idx="6">
                  <c:v>Fall 2019</c:v>
                </c:pt>
              </c:strCache>
            </c:strRef>
          </c:cat>
          <c:val>
            <c:numRef>
              <c:f>'FTES by Race'!$I$31:$I$37</c:f>
              <c:numCache>
                <c:formatCode>0.0%</c:formatCode>
                <c:ptCount val="7"/>
                <c:pt idx="0">
                  <c:v>5.0178981943975264E-2</c:v>
                </c:pt>
                <c:pt idx="1">
                  <c:v>5.2091759271698401E-2</c:v>
                </c:pt>
                <c:pt idx="2">
                  <c:v>5.5884485072776567E-2</c:v>
                </c:pt>
                <c:pt idx="3">
                  <c:v>6.2706667233760255E-2</c:v>
                </c:pt>
                <c:pt idx="4">
                  <c:v>6.6905717024469943E-2</c:v>
                </c:pt>
                <c:pt idx="5">
                  <c:v>6.4232408825801723E-2</c:v>
                </c:pt>
                <c:pt idx="6">
                  <c:v>6.9504361870557016E-2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C91-FF47-B7CD-E255986B44A3}"/>
            </c:ext>
          </c:extLst>
        </c:ser>
        <c:ser>
          <c:idx val="4"/>
          <c:order val="5"/>
          <c:tx>
            <c:strRef>
              <c:f>'FTES by Race'!$D$30</c:f>
              <c:strCache>
                <c:ptCount val="1"/>
                <c:pt idx="0">
                  <c:v>African-American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'FTES by Race'!$B$31:$B$37</c:f>
              <c:strCache>
                <c:ptCount val="7"/>
                <c:pt idx="0">
                  <c:v>Fall 2013</c:v>
                </c:pt>
                <c:pt idx="1">
                  <c:v>Fall 2014</c:v>
                </c:pt>
                <c:pt idx="2">
                  <c:v>Fall 2015</c:v>
                </c:pt>
                <c:pt idx="3">
                  <c:v>Fall 2016</c:v>
                </c:pt>
                <c:pt idx="4">
                  <c:v>Fall 2017</c:v>
                </c:pt>
                <c:pt idx="5">
                  <c:v>Fall 2018</c:v>
                </c:pt>
                <c:pt idx="6">
                  <c:v>Fall 2019</c:v>
                </c:pt>
              </c:strCache>
            </c:strRef>
          </c:cat>
          <c:val>
            <c:numRef>
              <c:f>'FTES by Race'!$D$31:$D$37</c:f>
              <c:numCache>
                <c:formatCode>0.0%</c:formatCode>
                <c:ptCount val="7"/>
                <c:pt idx="0">
                  <c:v>3.4145694881603544E-2</c:v>
                </c:pt>
                <c:pt idx="1">
                  <c:v>2.5735605512471619E-2</c:v>
                </c:pt>
                <c:pt idx="2">
                  <c:v>2.8532894018764535E-2</c:v>
                </c:pt>
                <c:pt idx="3">
                  <c:v>2.3249159363449179E-2</c:v>
                </c:pt>
                <c:pt idx="4">
                  <c:v>2.3096706516431018E-2</c:v>
                </c:pt>
                <c:pt idx="5">
                  <c:v>2.2043584149928797E-2</c:v>
                </c:pt>
                <c:pt idx="6">
                  <c:v>2.2365411588443396E-2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C91-FF47-B7CD-E255986B44A3}"/>
            </c:ext>
          </c:extLst>
        </c:ser>
        <c:ser>
          <c:idx val="1"/>
          <c:order val="6"/>
          <c:tx>
            <c:strRef>
              <c:f>'FTES by Race'!$G$30</c:f>
              <c:strCache>
                <c:ptCount val="1"/>
                <c:pt idx="0">
                  <c:v>Filipino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'FTES by Race'!$B$31:$B$37</c:f>
              <c:strCache>
                <c:ptCount val="7"/>
                <c:pt idx="0">
                  <c:v>Fall 2013</c:v>
                </c:pt>
                <c:pt idx="1">
                  <c:v>Fall 2014</c:v>
                </c:pt>
                <c:pt idx="2">
                  <c:v>Fall 2015</c:v>
                </c:pt>
                <c:pt idx="3">
                  <c:v>Fall 2016</c:v>
                </c:pt>
                <c:pt idx="4">
                  <c:v>Fall 2017</c:v>
                </c:pt>
                <c:pt idx="5">
                  <c:v>Fall 2018</c:v>
                </c:pt>
                <c:pt idx="6">
                  <c:v>Fall 2019</c:v>
                </c:pt>
              </c:strCache>
            </c:strRef>
          </c:cat>
          <c:val>
            <c:numRef>
              <c:f>'FTES by Race'!$G$31:$G$37</c:f>
              <c:numCache>
                <c:formatCode>0.0%</c:formatCode>
                <c:ptCount val="7"/>
                <c:pt idx="0">
                  <c:v>1.9249992130055394E-2</c:v>
                </c:pt>
                <c:pt idx="1">
                  <c:v>2.2874878094929951E-2</c:v>
                </c:pt>
                <c:pt idx="2">
                  <c:v>2.1671785665522782E-2</c:v>
                </c:pt>
                <c:pt idx="3">
                  <c:v>2.4227584556296654E-2</c:v>
                </c:pt>
                <c:pt idx="4">
                  <c:v>2.5059485268850035E-2</c:v>
                </c:pt>
                <c:pt idx="5">
                  <c:v>2.3773516336952023E-2</c:v>
                </c:pt>
                <c:pt idx="6">
                  <c:v>2.1881209422915455E-2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C91-FF47-B7CD-E255986B44A3}"/>
            </c:ext>
          </c:extLst>
        </c:ser>
        <c:ser>
          <c:idx val="6"/>
          <c:order val="7"/>
          <c:tx>
            <c:strRef>
              <c:f>'FTES by Race'!$J$30</c:f>
              <c:strCache>
                <c:ptCount val="1"/>
                <c:pt idx="0">
                  <c:v>Pacific Islander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'FTES by Race'!$B$31:$B$37</c:f>
              <c:strCache>
                <c:ptCount val="7"/>
                <c:pt idx="0">
                  <c:v>Fall 2013</c:v>
                </c:pt>
                <c:pt idx="1">
                  <c:v>Fall 2014</c:v>
                </c:pt>
                <c:pt idx="2">
                  <c:v>Fall 2015</c:v>
                </c:pt>
                <c:pt idx="3">
                  <c:v>Fall 2016</c:v>
                </c:pt>
                <c:pt idx="4">
                  <c:v>Fall 2017</c:v>
                </c:pt>
                <c:pt idx="5">
                  <c:v>Fall 2018</c:v>
                </c:pt>
                <c:pt idx="6">
                  <c:v>Fall 2019</c:v>
                </c:pt>
              </c:strCache>
            </c:strRef>
          </c:cat>
          <c:val>
            <c:numRef>
              <c:f>'FTES by Race'!$J$31:$J$37</c:f>
              <c:numCache>
                <c:formatCode>0.0%</c:formatCode>
                <c:ptCount val="7"/>
                <c:pt idx="0">
                  <c:v>4.245673363234794E-3</c:v>
                </c:pt>
                <c:pt idx="1">
                  <c:v>2.7729797180881966E-3</c:v>
                </c:pt>
                <c:pt idx="2">
                  <c:v>3.1579748133767076E-3</c:v>
                </c:pt>
                <c:pt idx="3">
                  <c:v>2.5806113889673935E-3</c:v>
                </c:pt>
                <c:pt idx="4">
                  <c:v>2.772241413611592E-3</c:v>
                </c:pt>
                <c:pt idx="5">
                  <c:v>1.4631721206597476E-3</c:v>
                </c:pt>
                <c:pt idx="6">
                  <c:v>2.7152777039878401E-3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C91-FF47-B7CD-E255986B44A3}"/>
            </c:ext>
          </c:extLst>
        </c:ser>
        <c:ser>
          <c:idx val="5"/>
          <c:order val="8"/>
          <c:tx>
            <c:strRef>
              <c:f>'FTES by Race'!$E$30</c:f>
              <c:strCache>
                <c:ptCount val="1"/>
                <c:pt idx="0">
                  <c:v>Amer. Indian/ Alaskan Native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'FTES by Race'!$B$31:$B$37</c:f>
              <c:strCache>
                <c:ptCount val="7"/>
                <c:pt idx="0">
                  <c:v>Fall 2013</c:v>
                </c:pt>
                <c:pt idx="1">
                  <c:v>Fall 2014</c:v>
                </c:pt>
                <c:pt idx="2">
                  <c:v>Fall 2015</c:v>
                </c:pt>
                <c:pt idx="3">
                  <c:v>Fall 2016</c:v>
                </c:pt>
                <c:pt idx="4">
                  <c:v>Fall 2017</c:v>
                </c:pt>
                <c:pt idx="5">
                  <c:v>Fall 2018</c:v>
                </c:pt>
                <c:pt idx="6">
                  <c:v>Fall 2019</c:v>
                </c:pt>
              </c:strCache>
            </c:strRef>
          </c:cat>
          <c:val>
            <c:numRef>
              <c:f>'FTES by Race'!$E$31:$E$37</c:f>
              <c:numCache>
                <c:formatCode>0.0%</c:formatCode>
                <c:ptCount val="7"/>
                <c:pt idx="0">
                  <c:v>2.6045204098925742E-3</c:v>
                </c:pt>
                <c:pt idx="1">
                  <c:v>2.222814706688617E-3</c:v>
                </c:pt>
                <c:pt idx="2">
                  <c:v>1.7203689114343691E-3</c:v>
                </c:pt>
                <c:pt idx="3">
                  <c:v>2.1939852678145599E-3</c:v>
                </c:pt>
                <c:pt idx="4">
                  <c:v>1.8473169231882052E-3</c:v>
                </c:pt>
                <c:pt idx="5">
                  <c:v>1.880746453713957E-3</c:v>
                </c:pt>
                <c:pt idx="6">
                  <c:v>1.81009658807153E-3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C91-FF47-B7CD-E255986B44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6790096"/>
        <c:axId val="94690704"/>
      </c:lineChart>
      <c:catAx>
        <c:axId val="486790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690704"/>
        <c:crosses val="autoZero"/>
        <c:auto val="1"/>
        <c:lblAlgn val="ctr"/>
        <c:lblOffset val="100"/>
        <c:noMultiLvlLbl val="0"/>
      </c:catAx>
      <c:valAx>
        <c:axId val="94690704"/>
        <c:scaling>
          <c:orientation val="minMax"/>
          <c:max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790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strRef>
          <c:f>'Staff Race'!$D$81</c:f>
          <c:strCache>
            <c:ptCount val="1"/>
            <c:pt idx="0">
              <c:v>Educational Administrator</c:v>
            </c:pt>
          </c:strCache>
        </c:strRef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'Staff Race'!$D$81</c:f>
              <c:strCache>
                <c:ptCount val="1"/>
                <c:pt idx="0">
                  <c:v>Educational Administrator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'Staff Race'!$C$82:$C$89</c:f>
              <c:strCache>
                <c:ptCount val="8"/>
                <c:pt idx="0">
                  <c:v>African-American              </c:v>
                </c:pt>
                <c:pt idx="1">
                  <c:v>Am Indian/ Alaskan Native</c:v>
                </c:pt>
                <c:pt idx="2">
                  <c:v>Asian                         </c:v>
                </c:pt>
                <c:pt idx="3">
                  <c:v>Hispanic                      </c:v>
                </c:pt>
                <c:pt idx="4">
                  <c:v>Multi-Ethnicity               </c:v>
                </c:pt>
                <c:pt idx="5">
                  <c:v>Pacific Islander              </c:v>
                </c:pt>
                <c:pt idx="6">
                  <c:v>Unknown                       </c:v>
                </c:pt>
                <c:pt idx="7">
                  <c:v>White Non-Hispanic            </c:v>
                </c:pt>
              </c:strCache>
            </c:strRef>
          </c:cat>
          <c:val>
            <c:numRef>
              <c:f>'Staff Race'!$D$82:$D$89</c:f>
              <c:numCache>
                <c:formatCode>#,##0\ %</c:formatCode>
                <c:ptCount val="8"/>
                <c:pt idx="0">
                  <c:v>0.17647058823529413</c:v>
                </c:pt>
                <c:pt idx="1">
                  <c:v>0</c:v>
                </c:pt>
                <c:pt idx="2">
                  <c:v>0</c:v>
                </c:pt>
                <c:pt idx="3">
                  <c:v>5.8823529411764705E-2</c:v>
                </c:pt>
                <c:pt idx="4">
                  <c:v>5.8823529411764705E-2</c:v>
                </c:pt>
                <c:pt idx="5">
                  <c:v>0</c:v>
                </c:pt>
                <c:pt idx="6">
                  <c:v>5.8823529411764705E-2</c:v>
                </c:pt>
                <c:pt idx="7">
                  <c:v>0.6470588235294118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5B-8042-A992-41D4E69D1C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3"/>
        <c:axId val="905560608"/>
        <c:axId val="1385135152"/>
      </c:barChart>
      <c:catAx>
        <c:axId val="9055606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5560608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strRef>
          <c:f>'Staff Race'!$E$81</c:f>
          <c:strCache>
            <c:ptCount val="1"/>
            <c:pt idx="0">
              <c:v>Academic, Tenured/Tenure Track</c:v>
            </c:pt>
          </c:strCache>
        </c:strRef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'Staff Race'!$E$81</c:f>
              <c:strCache>
                <c:ptCount val="1"/>
                <c:pt idx="0">
                  <c:v>Academic, Tenured/Tenure Track</c:v>
                </c:pt>
              </c:strCache>
            </c:strRef>
          </c:tx>
          <c:spPr>
            <a:solidFill>
              <a:srgbClr val="ED7D31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'Staff Race'!$C$82:$C$89</c:f>
              <c:strCache>
                <c:ptCount val="8"/>
                <c:pt idx="0">
                  <c:v>African-American              </c:v>
                </c:pt>
                <c:pt idx="1">
                  <c:v>Am Indian/ Alaskan Native</c:v>
                </c:pt>
                <c:pt idx="2">
                  <c:v>Asian                         </c:v>
                </c:pt>
                <c:pt idx="3">
                  <c:v>Hispanic                      </c:v>
                </c:pt>
                <c:pt idx="4">
                  <c:v>Multi-Ethnicity               </c:v>
                </c:pt>
                <c:pt idx="5">
                  <c:v>Pacific Islander              </c:v>
                </c:pt>
                <c:pt idx="6">
                  <c:v>Unknown                       </c:v>
                </c:pt>
                <c:pt idx="7">
                  <c:v>White Non-Hispanic            </c:v>
                </c:pt>
              </c:strCache>
            </c:strRef>
          </c:cat>
          <c:val>
            <c:numRef>
              <c:f>'Staff Race'!$E$82:$E$89</c:f>
              <c:numCache>
                <c:formatCode>#,##0\ %</c:formatCode>
                <c:ptCount val="8"/>
                <c:pt idx="0">
                  <c:v>3.5714285714285719E-2</c:v>
                </c:pt>
                <c:pt idx="1">
                  <c:v>0</c:v>
                </c:pt>
                <c:pt idx="2">
                  <c:v>0.13690476190476192</c:v>
                </c:pt>
                <c:pt idx="3">
                  <c:v>0.17857142857142858</c:v>
                </c:pt>
                <c:pt idx="4">
                  <c:v>1.785714285714286E-2</c:v>
                </c:pt>
                <c:pt idx="5">
                  <c:v>0</c:v>
                </c:pt>
                <c:pt idx="6">
                  <c:v>2.9761904761904764E-2</c:v>
                </c:pt>
                <c:pt idx="7">
                  <c:v>0.60119047619047628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01-1641-A713-FA772312FC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3"/>
        <c:axId val="905560608"/>
        <c:axId val="1385135152"/>
      </c:barChart>
      <c:catAx>
        <c:axId val="9055606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5560608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strRef>
          <c:f>'Staff Race'!$F$81</c:f>
          <c:strCache>
            <c:ptCount val="1"/>
            <c:pt idx="0">
              <c:v>Academic, Temporary</c:v>
            </c:pt>
          </c:strCache>
        </c:strRef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'Staff Race'!$F$81</c:f>
              <c:strCache>
                <c:ptCount val="1"/>
                <c:pt idx="0">
                  <c:v>Academic, Temporary</c:v>
                </c:pt>
              </c:strCache>
            </c:strRef>
          </c:tx>
          <c:spPr>
            <a:solidFill>
              <a:srgbClr val="70AD47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'Staff Race'!$C$82:$C$89</c:f>
              <c:strCache>
                <c:ptCount val="8"/>
                <c:pt idx="0">
                  <c:v>African-American              </c:v>
                </c:pt>
                <c:pt idx="1">
                  <c:v>Am Indian/ Alaskan Native</c:v>
                </c:pt>
                <c:pt idx="2">
                  <c:v>Asian                         </c:v>
                </c:pt>
                <c:pt idx="3">
                  <c:v>Hispanic                      </c:v>
                </c:pt>
                <c:pt idx="4">
                  <c:v>Multi-Ethnicity               </c:v>
                </c:pt>
                <c:pt idx="5">
                  <c:v>Pacific Islander              </c:v>
                </c:pt>
                <c:pt idx="6">
                  <c:v>Unknown                       </c:v>
                </c:pt>
                <c:pt idx="7">
                  <c:v>White Non-Hispanic            </c:v>
                </c:pt>
              </c:strCache>
            </c:strRef>
          </c:cat>
          <c:val>
            <c:numRef>
              <c:f>'Staff Race'!$F$82:$F$89</c:f>
              <c:numCache>
                <c:formatCode>#,##0\ %</c:formatCode>
                <c:ptCount val="8"/>
                <c:pt idx="0">
                  <c:v>3.3112582781456949E-2</c:v>
                </c:pt>
                <c:pt idx="1">
                  <c:v>1.6556291390728475E-2</c:v>
                </c:pt>
                <c:pt idx="2">
                  <c:v>0.15894039735099338</c:v>
                </c:pt>
                <c:pt idx="3">
                  <c:v>7.2847682119205295E-2</c:v>
                </c:pt>
                <c:pt idx="4">
                  <c:v>9.9337748344370865E-3</c:v>
                </c:pt>
                <c:pt idx="5">
                  <c:v>3.3112582781456954E-3</c:v>
                </c:pt>
                <c:pt idx="6">
                  <c:v>4.9668874172185434E-2</c:v>
                </c:pt>
                <c:pt idx="7">
                  <c:v>0.65562913907284759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37-A44F-97F0-D71E57994F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3"/>
        <c:axId val="905560608"/>
        <c:axId val="1385135152"/>
      </c:barChart>
      <c:catAx>
        <c:axId val="9055606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5560608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strRef>
          <c:f>'Staff Race'!$G$81</c:f>
          <c:strCache>
            <c:ptCount val="1"/>
            <c:pt idx="0">
              <c:v>Classified</c:v>
            </c:pt>
          </c:strCache>
        </c:strRef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'Staff Race'!$G$81</c:f>
              <c:strCache>
                <c:ptCount val="1"/>
                <c:pt idx="0">
                  <c:v>Classified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'Staff Race'!$C$82:$C$89</c:f>
              <c:strCache>
                <c:ptCount val="8"/>
                <c:pt idx="0">
                  <c:v>African-American              </c:v>
                </c:pt>
                <c:pt idx="1">
                  <c:v>Am Indian/ Alaskan Native</c:v>
                </c:pt>
                <c:pt idx="2">
                  <c:v>Asian                         </c:v>
                </c:pt>
                <c:pt idx="3">
                  <c:v>Hispanic                      </c:v>
                </c:pt>
                <c:pt idx="4">
                  <c:v>Multi-Ethnicity               </c:v>
                </c:pt>
                <c:pt idx="5">
                  <c:v>Pacific Islander              </c:v>
                </c:pt>
                <c:pt idx="6">
                  <c:v>Unknown                       </c:v>
                </c:pt>
                <c:pt idx="7">
                  <c:v>White Non-Hispanic            </c:v>
                </c:pt>
              </c:strCache>
            </c:strRef>
          </c:cat>
          <c:val>
            <c:numRef>
              <c:f>'Staff Race'!$G$82:$G$89</c:f>
              <c:numCache>
                <c:formatCode>#,##0\ %</c:formatCode>
                <c:ptCount val="8"/>
                <c:pt idx="0">
                  <c:v>3.4782608695652174E-2</c:v>
                </c:pt>
                <c:pt idx="1">
                  <c:v>8.6956521739130436E-3</c:v>
                </c:pt>
                <c:pt idx="2">
                  <c:v>0.1391304347826087</c:v>
                </c:pt>
                <c:pt idx="3">
                  <c:v>0.21739130434782611</c:v>
                </c:pt>
                <c:pt idx="4">
                  <c:v>5.2173913043478258E-2</c:v>
                </c:pt>
                <c:pt idx="7">
                  <c:v>0.5478260869565218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A4-8F42-B27D-A516EA1013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3"/>
        <c:axId val="905560608"/>
        <c:axId val="1385135152"/>
      </c:barChart>
      <c:catAx>
        <c:axId val="9055606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5560608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strRef>
          <c:f>'Staff Race'!$J$78</c:f>
          <c:strCache>
            <c:ptCount val="1"/>
            <c:pt idx="0">
              <c:v>Staff - Students by Race / Ethnicity Fall 2019</c:v>
            </c:pt>
          </c:strCache>
        </c:strRef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'Staff Race'!$K$79</c:f>
              <c:strCache>
                <c:ptCount val="1"/>
                <c:pt idx="0">
                  <c:v>Students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'Staff Race'!$J$80:$J$88</c:f>
              <c:strCache>
                <c:ptCount val="9"/>
                <c:pt idx="0">
                  <c:v>African-American</c:v>
                </c:pt>
                <c:pt idx="1">
                  <c:v>Am Indian/
Alaskan Native</c:v>
                </c:pt>
                <c:pt idx="2">
                  <c:v>Asian</c:v>
                </c:pt>
                <c:pt idx="3">
                  <c:v>Filipino</c:v>
                </c:pt>
                <c:pt idx="4">
                  <c:v>Hispanic</c:v>
                </c:pt>
                <c:pt idx="5">
                  <c:v>Multi-Ethnicity</c:v>
                </c:pt>
                <c:pt idx="6">
                  <c:v>Pacific Islander</c:v>
                </c:pt>
                <c:pt idx="7">
                  <c:v>Unknown</c:v>
                </c:pt>
                <c:pt idx="8">
                  <c:v>White Non-Hispanic</c:v>
                </c:pt>
              </c:strCache>
            </c:strRef>
          </c:cat>
          <c:val>
            <c:numRef>
              <c:f>'Staff Race'!$K$80:$K$88</c:f>
              <c:numCache>
                <c:formatCode>0.0%</c:formatCode>
                <c:ptCount val="9"/>
                <c:pt idx="0">
                  <c:v>1.9E-2</c:v>
                </c:pt>
                <c:pt idx="1">
                  <c:v>2E-3</c:v>
                </c:pt>
                <c:pt idx="2">
                  <c:v>0.152</c:v>
                </c:pt>
                <c:pt idx="3">
                  <c:v>0.02</c:v>
                </c:pt>
                <c:pt idx="4">
                  <c:v>0.24399999999999999</c:v>
                </c:pt>
                <c:pt idx="5">
                  <c:v>5.1999999999999998E-2</c:v>
                </c:pt>
                <c:pt idx="6">
                  <c:v>2E-3</c:v>
                </c:pt>
                <c:pt idx="7">
                  <c:v>0.16800000000000001</c:v>
                </c:pt>
                <c:pt idx="8">
                  <c:v>0.34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E2-794D-806E-80A16E3028A5}"/>
            </c:ext>
          </c:extLst>
        </c:ser>
        <c:ser>
          <c:idx val="1"/>
          <c:order val="1"/>
          <c:tx>
            <c:strRef>
              <c:f>'Staff Race'!$L$79</c:f>
              <c:strCache>
                <c:ptCount val="1"/>
                <c:pt idx="0">
                  <c:v>Staff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'Staff Race'!$J$80:$J$88</c:f>
              <c:strCache>
                <c:ptCount val="9"/>
                <c:pt idx="0">
                  <c:v>African-American</c:v>
                </c:pt>
                <c:pt idx="1">
                  <c:v>Am Indian/
Alaskan Native</c:v>
                </c:pt>
                <c:pt idx="2">
                  <c:v>Asian</c:v>
                </c:pt>
                <c:pt idx="3">
                  <c:v>Filipino</c:v>
                </c:pt>
                <c:pt idx="4">
                  <c:v>Hispanic</c:v>
                </c:pt>
                <c:pt idx="5">
                  <c:v>Multi-Ethnicity</c:v>
                </c:pt>
                <c:pt idx="6">
                  <c:v>Pacific Islander</c:v>
                </c:pt>
                <c:pt idx="7">
                  <c:v>Unknown</c:v>
                </c:pt>
                <c:pt idx="8">
                  <c:v>White Non-Hispanic</c:v>
                </c:pt>
              </c:strCache>
            </c:strRef>
          </c:cat>
          <c:val>
            <c:numRef>
              <c:f>'Staff Race'!$L$80:$L$88</c:f>
              <c:numCache>
                <c:formatCode>0.0%</c:formatCode>
                <c:ptCount val="9"/>
                <c:pt idx="0">
                  <c:v>3.8205980066445183E-2</c:v>
                </c:pt>
                <c:pt idx="1">
                  <c:v>9.9667774086378731E-3</c:v>
                </c:pt>
                <c:pt idx="2">
                  <c:v>0.14451827242524917</c:v>
                </c:pt>
                <c:pt idx="3">
                  <c:v>0</c:v>
                </c:pt>
                <c:pt idx="4">
                  <c:v>0.12956810631229235</c:v>
                </c:pt>
                <c:pt idx="5">
                  <c:v>2.1594684385382059E-2</c:v>
                </c:pt>
                <c:pt idx="6">
                  <c:v>1.6611295681063123E-3</c:v>
                </c:pt>
                <c:pt idx="7">
                  <c:v>3.4883720930232558E-2</c:v>
                </c:pt>
                <c:pt idx="8">
                  <c:v>0.61960132890365449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E2-794D-806E-80A16E3028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7"/>
        <c:axId val="905560608"/>
        <c:axId val="1385135152"/>
      </c:barChart>
      <c:catAx>
        <c:axId val="905560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556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100"/>
      </a:pPr>
      <a:endParaRPr lang="en-US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% of FTES by Distance Education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DE!$F$10</c:f>
              <c:strCache>
                <c:ptCount val="1"/>
                <c:pt idx="0">
                  <c:v>% of FTES by Distance Education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DE!$B$11:$B$17</c:f>
              <c:strCache>
                <c:ptCount val="7"/>
                <c:pt idx="0">
                  <c:v>Fall 2013</c:v>
                </c:pt>
                <c:pt idx="1">
                  <c:v>Fall 2014</c:v>
                </c:pt>
                <c:pt idx="2">
                  <c:v>Fall 2015</c:v>
                </c:pt>
                <c:pt idx="3">
                  <c:v>Fall 2016</c:v>
                </c:pt>
                <c:pt idx="4">
                  <c:v>Fall 2017</c:v>
                </c:pt>
                <c:pt idx="5">
                  <c:v>Fall 2018</c:v>
                </c:pt>
                <c:pt idx="6">
                  <c:v>Fall 2019</c:v>
                </c:pt>
              </c:strCache>
            </c:strRef>
          </c:cat>
          <c:val>
            <c:numRef>
              <c:f>DE!$F$11:$F$17</c:f>
              <c:numCache>
                <c:formatCode>0.0%</c:formatCode>
                <c:ptCount val="7"/>
                <c:pt idx="0">
                  <c:v>0.13309779559619464</c:v>
                </c:pt>
                <c:pt idx="1">
                  <c:v>0.19546551243241186</c:v>
                </c:pt>
                <c:pt idx="2">
                  <c:v>0.137916569883343</c:v>
                </c:pt>
                <c:pt idx="3">
                  <c:v>0.14410968026239993</c:v>
                </c:pt>
                <c:pt idx="4">
                  <c:v>0.16628666509920242</c:v>
                </c:pt>
                <c:pt idx="5">
                  <c:v>0.16471329386700817</c:v>
                </c:pt>
                <c:pt idx="6">
                  <c:v>0.1729709465418495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86-EE44-8D0B-EEA9C1AD0C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3"/>
        <c:overlap val="-8"/>
        <c:axId val="905560608"/>
        <c:axId val="1385135152"/>
      </c:barChart>
      <c:catAx>
        <c:axId val="90556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905560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/>
      </a:pPr>
      <a:endParaRPr lang="en-US"/>
    </a:p>
  </c:tx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FTES by Distance Education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4"/>
          <c:order val="0"/>
          <c:tx>
            <c:strRef>
              <c:f>DE!$D$10</c:f>
              <c:strCache>
                <c:ptCount val="1"/>
                <c:pt idx="0">
                  <c:v>Delayed Interaction (Internet Based)</c:v>
                </c:pt>
              </c:strCache>
            </c:strRef>
          </c:tx>
          <c:spPr>
            <a:solidFill>
              <a:srgbClr val="ED7D31"/>
            </a:solidFill>
            <a:ln>
              <a:solidFill>
                <a:schemeClr val="accent6"/>
              </a:solidFill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DE!$B$11:$B$17</c:f>
              <c:strCache>
                <c:ptCount val="7"/>
                <c:pt idx="0">
                  <c:v>Fall 2013</c:v>
                </c:pt>
                <c:pt idx="1">
                  <c:v>Fall 2014</c:v>
                </c:pt>
                <c:pt idx="2">
                  <c:v>Fall 2015</c:v>
                </c:pt>
                <c:pt idx="3">
                  <c:v>Fall 2016</c:v>
                </c:pt>
                <c:pt idx="4">
                  <c:v>Fall 2017</c:v>
                </c:pt>
                <c:pt idx="5">
                  <c:v>Fall 2018</c:v>
                </c:pt>
                <c:pt idx="6">
                  <c:v>Fall 2019</c:v>
                </c:pt>
              </c:strCache>
            </c:strRef>
          </c:cat>
          <c:val>
            <c:numRef>
              <c:f>DE!$D$11:$D$17</c:f>
              <c:numCache>
                <c:formatCode>#,##0.00</c:formatCode>
                <c:ptCount val="7"/>
                <c:pt idx="0">
                  <c:v>470.31923809523789</c:v>
                </c:pt>
                <c:pt idx="1">
                  <c:v>683.97485714285722</c:v>
                </c:pt>
                <c:pt idx="2">
                  <c:v>452.72133333333335</c:v>
                </c:pt>
                <c:pt idx="3">
                  <c:v>436.27923809523821</c:v>
                </c:pt>
                <c:pt idx="4">
                  <c:v>437.81695238095239</c:v>
                </c:pt>
                <c:pt idx="5">
                  <c:v>481.38247619047627</c:v>
                </c:pt>
                <c:pt idx="6">
                  <c:v>496.10571428571438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CD-B744-867D-146BBC05B1B2}"/>
            </c:ext>
          </c:extLst>
        </c:ser>
        <c:ser>
          <c:idx val="0"/>
          <c:order val="1"/>
          <c:tx>
            <c:strRef>
              <c:f>DE!$E$10</c:f>
              <c:strCache>
                <c:ptCount val="1"/>
                <c:pt idx="0">
                  <c:v>Non Distance Education Methods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DE!$B$11:$B$17</c:f>
              <c:strCache>
                <c:ptCount val="7"/>
                <c:pt idx="0">
                  <c:v>Fall 2013</c:v>
                </c:pt>
                <c:pt idx="1">
                  <c:v>Fall 2014</c:v>
                </c:pt>
                <c:pt idx="2">
                  <c:v>Fall 2015</c:v>
                </c:pt>
                <c:pt idx="3">
                  <c:v>Fall 2016</c:v>
                </c:pt>
                <c:pt idx="4">
                  <c:v>Fall 2017</c:v>
                </c:pt>
                <c:pt idx="5">
                  <c:v>Fall 2018</c:v>
                </c:pt>
                <c:pt idx="6">
                  <c:v>Fall 2019</c:v>
                </c:pt>
              </c:strCache>
            </c:strRef>
          </c:cat>
          <c:val>
            <c:numRef>
              <c:f>DE!$E$11:$E$17</c:f>
              <c:numCache>
                <c:formatCode>#,##0.00</c:formatCode>
                <c:ptCount val="7"/>
                <c:pt idx="0">
                  <c:v>3063.317333333332</c:v>
                </c:pt>
                <c:pt idx="1">
                  <c:v>2815.2350476190481</c:v>
                </c:pt>
                <c:pt idx="2">
                  <c:v>2829.852571428572</c:v>
                </c:pt>
                <c:pt idx="3">
                  <c:v>2591.1318095238098</c:v>
                </c:pt>
                <c:pt idx="4">
                  <c:v>2195.0878095238095</c:v>
                </c:pt>
                <c:pt idx="5">
                  <c:v>2441.1653333333325</c:v>
                </c:pt>
                <c:pt idx="6">
                  <c:v>2372.0390476190482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CD-B744-867D-146BBC05B1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86790096"/>
        <c:axId val="94690704"/>
      </c:barChart>
      <c:catAx>
        <c:axId val="486790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690704"/>
        <c:crosses val="autoZero"/>
        <c:auto val="1"/>
        <c:lblAlgn val="ctr"/>
        <c:lblOffset val="100"/>
        <c:noMultiLvlLbl val="0"/>
      </c:catAx>
      <c:valAx>
        <c:axId val="94690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790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UC Transfers from West Valley College Fall 2019, by Major (2-digit CIP code)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46652172209817055"/>
          <c:y val="9.6061024280763671E-2"/>
          <c:w val="0.51158773063814789"/>
          <c:h val="0.840983885982509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'/Users/danrosenberg/Dropbox/Documents/_Consulting/_WVC 2020/Data - Internal/Transfer data/[UC Transfers by Major from West Valley College.xlsx]Summary'!$B$7</c:f>
              <c:strCache>
                <c:ptCount val="1"/>
                <c:pt idx="0">
                  <c:v>Fall 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[2]Summary!$A$8:$A$28</c:f>
              <c:strCache>
                <c:ptCount val="21"/>
                <c:pt idx="0">
                  <c:v>Social Sciences</c:v>
                </c:pt>
                <c:pt idx="1">
                  <c:v>Biological and Biomedical Sciences</c:v>
                </c:pt>
                <c:pt idx="2">
                  <c:v>Business, Management, Marketing, and Related Support Services</c:v>
                </c:pt>
                <c:pt idx="3">
                  <c:v>Psychology</c:v>
                </c:pt>
                <c:pt idx="4">
                  <c:v>Computer and Information Sciences and Support Services</c:v>
                </c:pt>
                <c:pt idx="5">
                  <c:v>Engineering</c:v>
                </c:pt>
                <c:pt idx="6">
                  <c:v>Communication, Journalism, and Related Programs</c:v>
                </c:pt>
                <c:pt idx="7">
                  <c:v>English Language and Literature/Letters</c:v>
                </c:pt>
                <c:pt idx="8">
                  <c:v>Visual and Performing Arts</c:v>
                </c:pt>
                <c:pt idx="9">
                  <c:v>Mathematics And Statistics</c:v>
                </c:pt>
                <c:pt idx="10">
                  <c:v>Multi/Interdisciplinary Studies</c:v>
                </c:pt>
                <c:pt idx="11">
                  <c:v>Natural Resources and Conservation</c:v>
                </c:pt>
                <c:pt idx="12">
                  <c:v>Area, Ethnic, Cultural, Gender, and Group Studies</c:v>
                </c:pt>
                <c:pt idx="13">
                  <c:v>Foreign Languages, Literatures, and Linguistics</c:v>
                </c:pt>
                <c:pt idx="14">
                  <c:v>Architecture and Related Services</c:v>
                </c:pt>
                <c:pt idx="15">
                  <c:v>Physical Sciences</c:v>
                </c:pt>
                <c:pt idx="16">
                  <c:v>Philosophy and Religious Studies</c:v>
                </c:pt>
                <c:pt idx="17">
                  <c:v>Health Professions and Related Programs</c:v>
                </c:pt>
                <c:pt idx="18">
                  <c:v>History</c:v>
                </c:pt>
                <c:pt idx="19">
                  <c:v>Legal Professions And Studies</c:v>
                </c:pt>
                <c:pt idx="20">
                  <c:v>Public Administration And Social Service Professions</c:v>
                </c:pt>
              </c:strCache>
            </c:strRef>
          </c:cat>
          <c:val>
            <c:numRef>
              <c:f>[2]Summary!$B$8:$B$28</c:f>
              <c:numCache>
                <c:formatCode>General</c:formatCode>
                <c:ptCount val="21"/>
                <c:pt idx="0">
                  <c:v>31</c:v>
                </c:pt>
                <c:pt idx="1">
                  <c:v>20</c:v>
                </c:pt>
                <c:pt idx="2">
                  <c:v>17</c:v>
                </c:pt>
                <c:pt idx="3">
                  <c:v>14</c:v>
                </c:pt>
                <c:pt idx="4">
                  <c:v>11</c:v>
                </c:pt>
                <c:pt idx="5">
                  <c:v>8</c:v>
                </c:pt>
                <c:pt idx="6">
                  <c:v>7</c:v>
                </c:pt>
                <c:pt idx="7">
                  <c:v>6</c:v>
                </c:pt>
                <c:pt idx="8">
                  <c:v>6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  <c:pt idx="12">
                  <c:v>4</c:v>
                </c:pt>
                <c:pt idx="13">
                  <c:v>4</c:v>
                </c:pt>
                <c:pt idx="14">
                  <c:v>3</c:v>
                </c:pt>
                <c:pt idx="15">
                  <c:v>3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63-9B4D-A41A-893D73D431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2"/>
        <c:axId val="843075119"/>
        <c:axId val="670926911"/>
      </c:barChart>
      <c:catAx>
        <c:axId val="843075119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0926911"/>
        <c:crosses val="autoZero"/>
        <c:auto val="1"/>
        <c:lblAlgn val="ctr"/>
        <c:lblOffset val="100"/>
        <c:noMultiLvlLbl val="0"/>
      </c:catAx>
      <c:valAx>
        <c:axId val="67092691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3075119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strRef>
          <c:f>Transfer!$B$74</c:f>
          <c:strCache>
            <c:ptCount val="1"/>
            <c:pt idx="0">
              <c:v>Transfer Volume to In-State Private (ISP) and Out-of-State (OOS) Baccalaureate Granting Institutions from WVC</c:v>
            </c:pt>
          </c:strCache>
        </c:strRef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Transfer!$A$78</c:f>
              <c:strCache>
                <c:ptCount val="1"/>
                <c:pt idx="0">
                  <c:v>In-State-Private (ISP)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Transfer!$B$76:$F$76</c:f>
              <c:strCache>
                <c:ptCount val="5"/>
                <c:pt idx="0">
                  <c:v>2014-2015</c:v>
                </c:pt>
                <c:pt idx="1">
                  <c:v>2015-2016</c:v>
                </c:pt>
                <c:pt idx="2">
                  <c:v>2016-2017</c:v>
                </c:pt>
                <c:pt idx="3">
                  <c:v>2017-2018</c:v>
                </c:pt>
                <c:pt idx="4">
                  <c:v>2018-2019</c:v>
                </c:pt>
              </c:strCache>
            </c:strRef>
          </c:cat>
          <c:val>
            <c:numRef>
              <c:f>Transfer!$B$78:$F$78</c:f>
              <c:numCache>
                <c:formatCode>#,##0</c:formatCode>
                <c:ptCount val="5"/>
                <c:pt idx="0">
                  <c:v>77</c:v>
                </c:pt>
                <c:pt idx="1">
                  <c:v>48</c:v>
                </c:pt>
                <c:pt idx="2">
                  <c:v>38</c:v>
                </c:pt>
                <c:pt idx="3">
                  <c:v>37</c:v>
                </c:pt>
                <c:pt idx="4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FB-B942-AD21-C2A43C8EE189}"/>
            </c:ext>
          </c:extLst>
        </c:ser>
        <c:ser>
          <c:idx val="2"/>
          <c:order val="1"/>
          <c:tx>
            <c:strRef>
              <c:f>Transfer!$A$79</c:f>
              <c:strCache>
                <c:ptCount val="1"/>
                <c:pt idx="0">
                  <c:v>Out-of-State (OOS) </c:v>
                </c:pt>
              </c:strCache>
            </c:strRef>
          </c:tx>
          <c:spPr>
            <a:solidFill>
              <a:srgbClr val="5B9BD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Transfer!$B$76:$F$76</c:f>
              <c:strCache>
                <c:ptCount val="5"/>
                <c:pt idx="0">
                  <c:v>2014-2015</c:v>
                </c:pt>
                <c:pt idx="1">
                  <c:v>2015-2016</c:v>
                </c:pt>
                <c:pt idx="2">
                  <c:v>2016-2017</c:v>
                </c:pt>
                <c:pt idx="3">
                  <c:v>2017-2018</c:v>
                </c:pt>
                <c:pt idx="4">
                  <c:v>2018-2019</c:v>
                </c:pt>
              </c:strCache>
            </c:strRef>
          </c:cat>
          <c:val>
            <c:numRef>
              <c:f>Transfer!$B$79:$F$79</c:f>
              <c:numCache>
                <c:formatCode>#,##0</c:formatCode>
                <c:ptCount val="5"/>
                <c:pt idx="0">
                  <c:v>105</c:v>
                </c:pt>
                <c:pt idx="1">
                  <c:v>118</c:v>
                </c:pt>
                <c:pt idx="2">
                  <c:v>119</c:v>
                </c:pt>
                <c:pt idx="3">
                  <c:v>117</c:v>
                </c:pt>
                <c:pt idx="4">
                  <c:v>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FB-B942-AD21-C2A43C8EE1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axId val="905560608"/>
        <c:axId val="1385135152"/>
      </c:barChart>
      <c:catAx>
        <c:axId val="90556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556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100"/>
      </a:pPr>
      <a:endParaRPr lang="en-US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strRef>
          <c:f>'D&amp;I SCC'!$AE$16:$AG$16</c:f>
          <c:strCache>
            <c:ptCount val="3"/>
            <c:pt idx="0">
              <c:v>Population Growth Rate</c:v>
            </c:pt>
          </c:strCache>
        </c:strRef>
      </c:tx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'D&amp;I SCC'!$AF$17</c:f>
              <c:strCache>
                <c:ptCount val="1"/>
                <c:pt idx="0">
                  <c:v>Santa Clara County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'D&amp;I SCC'!$AE$18:$AE$20</c:f>
              <c:strCache>
                <c:ptCount val="3"/>
                <c:pt idx="0">
                  <c:v>Population</c:v>
                </c:pt>
                <c:pt idx="1">
                  <c:v>Households</c:v>
                </c:pt>
                <c:pt idx="2">
                  <c:v>Median Household Income</c:v>
                </c:pt>
              </c:strCache>
            </c:strRef>
          </c:cat>
          <c:val>
            <c:numRef>
              <c:f>'D&amp;I SCC'!$AF$18:$AF$20</c:f>
              <c:numCache>
                <c:formatCode>0.00%</c:formatCode>
                <c:ptCount val="3"/>
                <c:pt idx="0">
                  <c:v>6.6E-3</c:v>
                </c:pt>
                <c:pt idx="1">
                  <c:v>6.5000000000000006E-3</c:v>
                </c:pt>
                <c:pt idx="2">
                  <c:v>2.3399999999999997E-2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F7-F74E-8718-B20DC67DDE23}"/>
            </c:ext>
          </c:extLst>
        </c:ser>
        <c:ser>
          <c:idx val="1"/>
          <c:order val="1"/>
          <c:tx>
            <c:strRef>
              <c:f>'D&amp;I SCC'!$AG$17</c:f>
              <c:strCache>
                <c:ptCount val="1"/>
                <c:pt idx="0">
                  <c:v>CA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'D&amp;I SCC'!$AE$18:$AE$20</c:f>
              <c:strCache>
                <c:ptCount val="3"/>
                <c:pt idx="0">
                  <c:v>Population</c:v>
                </c:pt>
                <c:pt idx="1">
                  <c:v>Households</c:v>
                </c:pt>
                <c:pt idx="2">
                  <c:v>Median Household Income</c:v>
                </c:pt>
              </c:strCache>
            </c:strRef>
          </c:cat>
          <c:val>
            <c:numRef>
              <c:f>'D&amp;I SCC'!$AG$18:$AG$20</c:f>
              <c:numCache>
                <c:formatCode>0.00%</c:formatCode>
                <c:ptCount val="3"/>
                <c:pt idx="0">
                  <c:v>5.5000000000000005E-3</c:v>
                </c:pt>
                <c:pt idx="1">
                  <c:v>5.0000000000000001E-3</c:v>
                </c:pt>
                <c:pt idx="2">
                  <c:v>1.8100000000000002E-2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F7-F74E-8718-B20DC67DDE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905560608"/>
        <c:axId val="1385135152"/>
      </c:barChart>
      <c:catAx>
        <c:axId val="90556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905560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/>
      </a:pPr>
      <a:endParaRPr lang="en-US"/>
    </a:p>
  </c:txPr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strRef>
          <c:f>'D&amp;I SCC'!$AE$39:$AG$39</c:f>
          <c:strCache>
            <c:ptCount val="3"/>
            <c:pt idx="0">
              <c:v>Population by Age</c:v>
            </c:pt>
          </c:strCache>
        </c:strRef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1"/>
          <c:order val="0"/>
          <c:tx>
            <c:strRef>
              <c:f>'D&amp;I SCC'!$AG$40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'D&amp;I SCC'!$AE$41:$AE$52</c:f>
              <c:strCache>
                <c:ptCount val="12"/>
                <c:pt idx="0">
                  <c:v>0 - 4</c:v>
                </c:pt>
                <c:pt idx="1">
                  <c:v>5 - 9</c:v>
                </c:pt>
                <c:pt idx="2">
                  <c:v>10 - 14</c:v>
                </c:pt>
                <c:pt idx="3">
                  <c:v>15 - 19</c:v>
                </c:pt>
                <c:pt idx="4">
                  <c:v>20 - 24</c:v>
                </c:pt>
                <c:pt idx="5">
                  <c:v>25 - 34</c:v>
                </c:pt>
                <c:pt idx="6">
                  <c:v>35 - 44</c:v>
                </c:pt>
                <c:pt idx="7">
                  <c:v>45 - 54</c:v>
                </c:pt>
                <c:pt idx="8">
                  <c:v>55 - 64</c:v>
                </c:pt>
                <c:pt idx="9">
                  <c:v>65 - 74</c:v>
                </c:pt>
                <c:pt idx="10">
                  <c:v>75 - 84</c:v>
                </c:pt>
                <c:pt idx="11">
                  <c:v>85+</c:v>
                </c:pt>
              </c:strCache>
            </c:strRef>
          </c:cat>
          <c:val>
            <c:numRef>
              <c:f>'D&amp;I SCC'!$AG$41:$AG$52</c:f>
              <c:numCache>
                <c:formatCode>0.0%</c:formatCode>
                <c:ptCount val="12"/>
                <c:pt idx="0">
                  <c:v>6.0999999999999999E-2</c:v>
                </c:pt>
                <c:pt idx="1">
                  <c:v>0.06</c:v>
                </c:pt>
                <c:pt idx="2">
                  <c:v>6.2E-2</c:v>
                </c:pt>
                <c:pt idx="3">
                  <c:v>6.2E-2</c:v>
                </c:pt>
                <c:pt idx="4">
                  <c:v>6.2E-2</c:v>
                </c:pt>
                <c:pt idx="5">
                  <c:v>0.14300000000000002</c:v>
                </c:pt>
                <c:pt idx="6">
                  <c:v>0.14199999999999999</c:v>
                </c:pt>
                <c:pt idx="7">
                  <c:v>0.13</c:v>
                </c:pt>
                <c:pt idx="8">
                  <c:v>0.12</c:v>
                </c:pt>
                <c:pt idx="9">
                  <c:v>9.0999999999999998E-2</c:v>
                </c:pt>
                <c:pt idx="10">
                  <c:v>0.05</c:v>
                </c:pt>
                <c:pt idx="11">
                  <c:v>1.9E-2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73-6343-92B9-A0EB955C3CDF}"/>
            </c:ext>
          </c:extLst>
        </c:ser>
        <c:ser>
          <c:idx val="0"/>
          <c:order val="1"/>
          <c:tx>
            <c:strRef>
              <c:f>'D&amp;I SCC'!$AF$40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'D&amp;I SCC'!$AE$41:$AE$52</c:f>
              <c:strCache>
                <c:ptCount val="12"/>
                <c:pt idx="0">
                  <c:v>0 - 4</c:v>
                </c:pt>
                <c:pt idx="1">
                  <c:v>5 - 9</c:v>
                </c:pt>
                <c:pt idx="2">
                  <c:v>10 - 14</c:v>
                </c:pt>
                <c:pt idx="3">
                  <c:v>15 - 19</c:v>
                </c:pt>
                <c:pt idx="4">
                  <c:v>20 - 24</c:v>
                </c:pt>
                <c:pt idx="5">
                  <c:v>25 - 34</c:v>
                </c:pt>
                <c:pt idx="6">
                  <c:v>35 - 44</c:v>
                </c:pt>
                <c:pt idx="7">
                  <c:v>45 - 54</c:v>
                </c:pt>
                <c:pt idx="8">
                  <c:v>55 - 64</c:v>
                </c:pt>
                <c:pt idx="9">
                  <c:v>65 - 74</c:v>
                </c:pt>
                <c:pt idx="10">
                  <c:v>75 - 84</c:v>
                </c:pt>
                <c:pt idx="11">
                  <c:v>85+</c:v>
                </c:pt>
              </c:strCache>
            </c:strRef>
          </c:cat>
          <c:val>
            <c:numRef>
              <c:f>'D&amp;I SCC'!$AF$41:$AF$52</c:f>
              <c:numCache>
                <c:formatCode>0.0%</c:formatCode>
                <c:ptCount val="12"/>
                <c:pt idx="0">
                  <c:v>6.0999999999999999E-2</c:v>
                </c:pt>
                <c:pt idx="1">
                  <c:v>6.4000000000000001E-2</c:v>
                </c:pt>
                <c:pt idx="2">
                  <c:v>6.7000000000000004E-2</c:v>
                </c:pt>
                <c:pt idx="3">
                  <c:v>6.4000000000000001E-2</c:v>
                </c:pt>
                <c:pt idx="4">
                  <c:v>6.2E-2</c:v>
                </c:pt>
                <c:pt idx="5">
                  <c:v>0.14199999999999999</c:v>
                </c:pt>
                <c:pt idx="6">
                  <c:v>0.14099999999999999</c:v>
                </c:pt>
                <c:pt idx="7">
                  <c:v>0.13600000000000001</c:v>
                </c:pt>
                <c:pt idx="8">
                  <c:v>0.121</c:v>
                </c:pt>
                <c:pt idx="9">
                  <c:v>8.199999999999999E-2</c:v>
                </c:pt>
                <c:pt idx="10">
                  <c:v>4.2000000000000003E-2</c:v>
                </c:pt>
                <c:pt idx="11">
                  <c:v>1.8000000000000002E-2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73-6343-92B9-A0EB955C3C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3"/>
        <c:axId val="905560608"/>
        <c:axId val="1385135152"/>
      </c:barChart>
      <c:catAx>
        <c:axId val="905560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556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4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Population by Race/Ethnicity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'D&amp;I SCC'!$AF$40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'D&amp;I SCC'!$AE$57:$AE$65</c:f>
              <c:strCache>
                <c:ptCount val="9"/>
                <c:pt idx="0">
                  <c:v>White Alone</c:v>
                </c:pt>
                <c:pt idx="1">
                  <c:v>Black Alone</c:v>
                </c:pt>
                <c:pt idx="2">
                  <c:v>American Indian Alone</c:v>
                </c:pt>
                <c:pt idx="3">
                  <c:v>Asian Alone</c:v>
                </c:pt>
                <c:pt idx="4">
                  <c:v>Pacific Islander Alone</c:v>
                </c:pt>
                <c:pt idx="5">
                  <c:v>Some Other Race Alone</c:v>
                </c:pt>
                <c:pt idx="6">
                  <c:v>Two or More Races</c:v>
                </c:pt>
                <c:pt idx="8">
                  <c:v>Hispanic Origin (Any Race)</c:v>
                </c:pt>
              </c:strCache>
            </c:strRef>
          </c:cat>
          <c:val>
            <c:numRef>
              <c:f>'D&amp;I SCC'!$AF$57:$AF$65</c:f>
              <c:numCache>
                <c:formatCode>0.0%</c:formatCode>
                <c:ptCount val="9"/>
                <c:pt idx="0">
                  <c:v>0.40899999999999997</c:v>
                </c:pt>
                <c:pt idx="1">
                  <c:v>2.5000000000000001E-2</c:v>
                </c:pt>
                <c:pt idx="2">
                  <c:v>6.0000000000000001E-3</c:v>
                </c:pt>
                <c:pt idx="3">
                  <c:v>0.38799999999999996</c:v>
                </c:pt>
                <c:pt idx="4">
                  <c:v>4.0000000000000001E-3</c:v>
                </c:pt>
                <c:pt idx="5">
                  <c:v>0.11599999999999999</c:v>
                </c:pt>
                <c:pt idx="6">
                  <c:v>5.2000000000000005E-2</c:v>
                </c:pt>
                <c:pt idx="8">
                  <c:v>0.251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E4-2749-9286-D4ECB83FFA77}"/>
            </c:ext>
          </c:extLst>
        </c:ser>
        <c:ser>
          <c:idx val="1"/>
          <c:order val="1"/>
          <c:tx>
            <c:strRef>
              <c:f>'D&amp;I SCC'!$AG$40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'D&amp;I SCC'!$AE$57:$AE$65</c:f>
              <c:strCache>
                <c:ptCount val="9"/>
                <c:pt idx="0">
                  <c:v>White Alone</c:v>
                </c:pt>
                <c:pt idx="1">
                  <c:v>Black Alone</c:v>
                </c:pt>
                <c:pt idx="2">
                  <c:v>American Indian Alone</c:v>
                </c:pt>
                <c:pt idx="3">
                  <c:v>Asian Alone</c:v>
                </c:pt>
                <c:pt idx="4">
                  <c:v>Pacific Islander Alone</c:v>
                </c:pt>
                <c:pt idx="5">
                  <c:v>Some Other Race Alone</c:v>
                </c:pt>
                <c:pt idx="6">
                  <c:v>Two or More Races</c:v>
                </c:pt>
                <c:pt idx="8">
                  <c:v>Hispanic Origin (Any Race)</c:v>
                </c:pt>
              </c:strCache>
            </c:strRef>
          </c:cat>
          <c:val>
            <c:numRef>
              <c:f>'D&amp;I SCC'!$AG$57:$AG$65</c:f>
              <c:numCache>
                <c:formatCode>0.0%</c:formatCode>
                <c:ptCount val="9"/>
                <c:pt idx="0">
                  <c:v>0.377</c:v>
                </c:pt>
                <c:pt idx="1">
                  <c:v>2.5000000000000001E-2</c:v>
                </c:pt>
                <c:pt idx="2">
                  <c:v>6.0000000000000001E-3</c:v>
                </c:pt>
                <c:pt idx="3">
                  <c:v>0.42299999999999999</c:v>
                </c:pt>
                <c:pt idx="4">
                  <c:v>4.0000000000000001E-3</c:v>
                </c:pt>
                <c:pt idx="5">
                  <c:v>0.11199999999999999</c:v>
                </c:pt>
                <c:pt idx="6">
                  <c:v>5.2999999999999999E-2</c:v>
                </c:pt>
                <c:pt idx="8">
                  <c:v>0.24199999999999999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E4-2749-9286-D4ECB83FFA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3"/>
        <c:axId val="905560608"/>
        <c:axId val="1385135152"/>
      </c:barChart>
      <c:catAx>
        <c:axId val="9055606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5560608"/>
        <c:crosses val="max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4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2020 Population 25+ by Educational Attainment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'MP SCC'!$BY$296</c:f>
              <c:strCache>
                <c:ptCount val="1"/>
                <c:pt idx="0">
                  <c:v>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'MP SCC'!$BW$297:$BW$304</c:f>
              <c:strCache>
                <c:ptCount val="8"/>
                <c:pt idx="0">
                  <c:v>Less than 9th Grade</c:v>
                </c:pt>
                <c:pt idx="1">
                  <c:v>9th - 12th Grade, No Diploma</c:v>
                </c:pt>
                <c:pt idx="2">
                  <c:v>High School Graduate</c:v>
                </c:pt>
                <c:pt idx="3">
                  <c:v>GED/Alternative Credential</c:v>
                </c:pt>
                <c:pt idx="4">
                  <c:v>Some College, No Degree</c:v>
                </c:pt>
                <c:pt idx="5">
                  <c:v>Associate Degree</c:v>
                </c:pt>
                <c:pt idx="6">
                  <c:v>Bachelor's Degree</c:v>
                </c:pt>
                <c:pt idx="7">
                  <c:v>Graduate/Professional Degree</c:v>
                </c:pt>
              </c:strCache>
            </c:strRef>
          </c:cat>
          <c:val>
            <c:numRef>
              <c:f>'MP SCC'!$BY$297:$BY$304</c:f>
              <c:numCache>
                <c:formatCode>0.0%</c:formatCode>
                <c:ptCount val="8"/>
                <c:pt idx="0">
                  <c:v>8.6999999999999994E-2</c:v>
                </c:pt>
                <c:pt idx="1">
                  <c:v>7.0999999999999994E-2</c:v>
                </c:pt>
                <c:pt idx="2">
                  <c:v>0.184</c:v>
                </c:pt>
                <c:pt idx="3">
                  <c:v>2.4E-2</c:v>
                </c:pt>
                <c:pt idx="4">
                  <c:v>0.20600000000000002</c:v>
                </c:pt>
                <c:pt idx="5">
                  <c:v>8.1000000000000003E-2</c:v>
                </c:pt>
                <c:pt idx="6">
                  <c:v>0.215</c:v>
                </c:pt>
                <c:pt idx="7">
                  <c:v>0.13200000000000001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27-1F45-964C-AC572AA0863B}"/>
            </c:ext>
          </c:extLst>
        </c:ser>
        <c:ser>
          <c:idx val="1"/>
          <c:order val="1"/>
          <c:tx>
            <c:strRef>
              <c:f>'MP SCC'!$BX$296</c:f>
              <c:strCache>
                <c:ptCount val="1"/>
                <c:pt idx="0">
                  <c:v>Santa Clara County</c:v>
                </c:pt>
              </c:strCache>
            </c:strRef>
          </c:tx>
          <c:spPr>
            <a:solidFill>
              <a:srgbClr val="ED7D3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'MP SCC'!$BW$297:$BW$304</c:f>
              <c:strCache>
                <c:ptCount val="8"/>
                <c:pt idx="0">
                  <c:v>Less than 9th Grade</c:v>
                </c:pt>
                <c:pt idx="1">
                  <c:v>9th - 12th Grade, No Diploma</c:v>
                </c:pt>
                <c:pt idx="2">
                  <c:v>High School Graduate</c:v>
                </c:pt>
                <c:pt idx="3">
                  <c:v>GED/Alternative Credential</c:v>
                </c:pt>
                <c:pt idx="4">
                  <c:v>Some College, No Degree</c:v>
                </c:pt>
                <c:pt idx="5">
                  <c:v>Associate Degree</c:v>
                </c:pt>
                <c:pt idx="6">
                  <c:v>Bachelor's Degree</c:v>
                </c:pt>
                <c:pt idx="7">
                  <c:v>Graduate/Professional Degree</c:v>
                </c:pt>
              </c:strCache>
            </c:strRef>
          </c:cat>
          <c:val>
            <c:numRef>
              <c:f>'MP SCC'!$BX$297:$BX$304</c:f>
              <c:numCache>
                <c:formatCode>0.0%</c:formatCode>
                <c:ptCount val="8"/>
                <c:pt idx="0">
                  <c:v>6.0999999999999999E-2</c:v>
                </c:pt>
                <c:pt idx="1">
                  <c:v>4.7E-2</c:v>
                </c:pt>
                <c:pt idx="2">
                  <c:v>0.126</c:v>
                </c:pt>
                <c:pt idx="3">
                  <c:v>1.6E-2</c:v>
                </c:pt>
                <c:pt idx="4">
                  <c:v>0.14599999999999999</c:v>
                </c:pt>
                <c:pt idx="5">
                  <c:v>7.0000000000000007E-2</c:v>
                </c:pt>
                <c:pt idx="6">
                  <c:v>0.28000000000000003</c:v>
                </c:pt>
                <c:pt idx="7">
                  <c:v>0.253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27-1F45-964C-AC572AA086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axId val="905560608"/>
        <c:axId val="1385135152"/>
      </c:barChart>
      <c:catAx>
        <c:axId val="90556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90556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/>
      </a:pPr>
      <a:endParaRPr lang="en-US"/>
    </a:p>
  </c:txPr>
  <c:externalData r:id="rId2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strRef>
          <c:f>'MP SCC'!$BW$313:$BY$313</c:f>
          <c:strCache>
            <c:ptCount val="3"/>
            <c:pt idx="0">
              <c:v>Unemployment by Age Range</c:v>
            </c:pt>
          </c:strCache>
        </c:strRef>
      </c:tx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'MP SCC'!$BX$314</c:f>
              <c:strCache>
                <c:ptCount val="1"/>
                <c:pt idx="0">
                  <c:v>Santa Clara County</c:v>
                </c:pt>
              </c:strCache>
            </c:strRef>
          </c:tx>
          <c:invertIfNegative val="0"/>
          <c:dPt>
            <c:idx val="4"/>
            <c:invertIfNegative val="0"/>
            <c:bubble3D val="0"/>
            <c:spPr>
              <a:solidFill>
                <a:srgbClr val="ED7D31">
                  <a:lumMod val="75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1-C899-F14D-96C6-ED64C099558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'MP SCC'!$BW$315:$BW$319</c:f>
              <c:strCache>
                <c:ptCount val="5"/>
                <c:pt idx="0">
                  <c:v>Ages 16-24</c:v>
                </c:pt>
                <c:pt idx="1">
                  <c:v>Ages 25-54</c:v>
                </c:pt>
                <c:pt idx="2">
                  <c:v>Ages 55-64</c:v>
                </c:pt>
                <c:pt idx="3">
                  <c:v>Ages 65+</c:v>
                </c:pt>
                <c:pt idx="4">
                  <c:v>Age 16+</c:v>
                </c:pt>
              </c:strCache>
            </c:strRef>
          </c:cat>
          <c:val>
            <c:numRef>
              <c:f>'MP SCC'!$BX$315:$BX$319</c:f>
              <c:numCache>
                <c:formatCode>0.0%</c:formatCode>
                <c:ptCount val="5"/>
                <c:pt idx="0">
                  <c:v>0.23899999999999999</c:v>
                </c:pt>
                <c:pt idx="1">
                  <c:v>0.122</c:v>
                </c:pt>
                <c:pt idx="2">
                  <c:v>0.124</c:v>
                </c:pt>
                <c:pt idx="3">
                  <c:v>0.113</c:v>
                </c:pt>
                <c:pt idx="4">
                  <c:v>0.13600000000000001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99-F14D-96C6-ED64C0995580}"/>
            </c:ext>
          </c:extLst>
        </c:ser>
        <c:ser>
          <c:idx val="0"/>
          <c:order val="1"/>
          <c:tx>
            <c:strRef>
              <c:f>'MP SCC'!$BY$314</c:f>
              <c:strCache>
                <c:ptCount val="1"/>
                <c:pt idx="0">
                  <c:v>CA</c:v>
                </c:pt>
              </c:strCache>
            </c:strRef>
          </c:tx>
          <c:invertIfNegative val="0"/>
          <c:dPt>
            <c:idx val="4"/>
            <c:invertIfNegative val="0"/>
            <c:bubble3D val="0"/>
            <c:spPr>
              <a:solidFill>
                <a:srgbClr val="4472C4">
                  <a:lumMod val="75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4-C899-F14D-96C6-ED64C099558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'MP SCC'!$BW$315:$BW$319</c:f>
              <c:strCache>
                <c:ptCount val="5"/>
                <c:pt idx="0">
                  <c:v>Ages 16-24</c:v>
                </c:pt>
                <c:pt idx="1">
                  <c:v>Ages 25-54</c:v>
                </c:pt>
                <c:pt idx="2">
                  <c:v>Ages 55-64</c:v>
                </c:pt>
                <c:pt idx="3">
                  <c:v>Ages 65+</c:v>
                </c:pt>
                <c:pt idx="4">
                  <c:v>Age 16+</c:v>
                </c:pt>
              </c:strCache>
            </c:strRef>
          </c:cat>
          <c:val>
            <c:numRef>
              <c:f>'MP SCC'!$BY$315:$BY$319</c:f>
              <c:numCache>
                <c:formatCode>0.0%</c:formatCode>
                <c:ptCount val="5"/>
                <c:pt idx="0">
                  <c:v>0.26500000000000001</c:v>
                </c:pt>
                <c:pt idx="1">
                  <c:v>0.14400000000000002</c:v>
                </c:pt>
                <c:pt idx="2">
                  <c:v>0.13400000000000001</c:v>
                </c:pt>
                <c:pt idx="3">
                  <c:v>0.126</c:v>
                </c:pt>
                <c:pt idx="4">
                  <c:v>0.157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899-F14D-96C6-ED64C09955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axId val="905560608"/>
        <c:axId val="1385135152"/>
      </c:barChart>
      <c:catAx>
        <c:axId val="90556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90556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/>
      </a:pPr>
      <a:endParaRPr lang="en-US"/>
    </a:p>
  </c:txPr>
  <c:externalData r:id="rId2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POPULATION AGE 3+ YEARS BY SCHOOL ENROLLMENT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1"/>
          <c:order val="0"/>
          <c:tx>
            <c:strRef>
              <c:f>'ACS SCC'!$AN$17</c:f>
              <c:strCache>
                <c:ptCount val="1"/>
                <c:pt idx="0">
                  <c:v>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'ACS SCC'!$AL$18:$AL$24</c:f>
              <c:strCache>
                <c:ptCount val="7"/>
                <c:pt idx="0">
                  <c:v>Enrolled in nursery school, preschool</c:v>
                </c:pt>
                <c:pt idx="1">
                  <c:v>Enrolled in kindergarten</c:v>
                </c:pt>
                <c:pt idx="2">
                  <c:v>Enrolled in grade 1 to grade 4</c:v>
                </c:pt>
                <c:pt idx="3">
                  <c:v>Enrolled in grade 5 to grade 8</c:v>
                </c:pt>
                <c:pt idx="4">
                  <c:v>Enrolled in grade 9 to grade 12</c:v>
                </c:pt>
                <c:pt idx="5">
                  <c:v>Enrolled in college undergraduate years</c:v>
                </c:pt>
                <c:pt idx="6">
                  <c:v>Enrolled in graduate or professional school</c:v>
                </c:pt>
              </c:strCache>
            </c:strRef>
          </c:cat>
          <c:val>
            <c:numRef>
              <c:f>'ACS SCC'!$AN$18:$AN$24</c:f>
              <c:numCache>
                <c:formatCode>0.0%</c:formatCode>
                <c:ptCount val="7"/>
                <c:pt idx="0">
                  <c:v>1.6E-2</c:v>
                </c:pt>
                <c:pt idx="1">
                  <c:v>1.3999999999999999E-2</c:v>
                </c:pt>
                <c:pt idx="2">
                  <c:v>5.2000000000000005E-2</c:v>
                </c:pt>
                <c:pt idx="3">
                  <c:v>5.4000000000000006E-2</c:v>
                </c:pt>
                <c:pt idx="4">
                  <c:v>5.7000000000000002E-2</c:v>
                </c:pt>
                <c:pt idx="5">
                  <c:v>7.0999999999999994E-2</c:v>
                </c:pt>
                <c:pt idx="6">
                  <c:v>1.3999999999999999E-2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6F-5E45-AD95-38968B88B29F}"/>
            </c:ext>
          </c:extLst>
        </c:ser>
        <c:ser>
          <c:idx val="0"/>
          <c:order val="1"/>
          <c:tx>
            <c:strRef>
              <c:f>'ACS SCC'!$AM$17</c:f>
              <c:strCache>
                <c:ptCount val="1"/>
                <c:pt idx="0">
                  <c:v>Santa Clara County</c:v>
                </c:pt>
              </c:strCache>
            </c:strRef>
          </c:tx>
          <c:spPr>
            <a:solidFill>
              <a:srgbClr val="ED7D31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'ACS SCC'!$AL$18:$AL$24</c:f>
              <c:strCache>
                <c:ptCount val="7"/>
                <c:pt idx="0">
                  <c:v>Enrolled in nursery school, preschool</c:v>
                </c:pt>
                <c:pt idx="1">
                  <c:v>Enrolled in kindergarten</c:v>
                </c:pt>
                <c:pt idx="2">
                  <c:v>Enrolled in grade 1 to grade 4</c:v>
                </c:pt>
                <c:pt idx="3">
                  <c:v>Enrolled in grade 5 to grade 8</c:v>
                </c:pt>
                <c:pt idx="4">
                  <c:v>Enrolled in grade 9 to grade 12</c:v>
                </c:pt>
                <c:pt idx="5">
                  <c:v>Enrolled in college undergraduate years</c:v>
                </c:pt>
                <c:pt idx="6">
                  <c:v>Enrolled in graduate or professional school</c:v>
                </c:pt>
              </c:strCache>
            </c:strRef>
          </c:cat>
          <c:val>
            <c:numRef>
              <c:f>'ACS SCC'!$AM$18:$AM$24</c:f>
              <c:numCache>
                <c:formatCode>0.0%</c:formatCode>
                <c:ptCount val="7"/>
                <c:pt idx="0">
                  <c:v>1.9E-2</c:v>
                </c:pt>
                <c:pt idx="1">
                  <c:v>1.3000000000000001E-2</c:v>
                </c:pt>
                <c:pt idx="2">
                  <c:v>5.0999999999999997E-2</c:v>
                </c:pt>
                <c:pt idx="3">
                  <c:v>5.4000000000000006E-2</c:v>
                </c:pt>
                <c:pt idx="4">
                  <c:v>5.2999999999999999E-2</c:v>
                </c:pt>
                <c:pt idx="5">
                  <c:v>6.7000000000000004E-2</c:v>
                </c:pt>
                <c:pt idx="6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6F-5E45-AD95-38968B88B2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axId val="905560608"/>
        <c:axId val="1385135152"/>
      </c:barChart>
      <c:catAx>
        <c:axId val="905560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556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100"/>
      </a:pPr>
      <a:endParaRPr lang="en-U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46DB93-3098-BC47-BC93-0744A251BC24}" type="datetimeFigureOut">
              <a:rPr lang="en-US" smtClean="0"/>
              <a:t>12/4/20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6E5C6E-9CC2-9646-B9FB-02767CB0D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738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F11D0-F791-7E4B-ADD2-4BCC5F1212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6E881B-8BC8-4949-A155-AB41619B02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3768A5-AB70-8D41-B51D-5FD2F578B6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1A3B18-17EC-484C-9CE1-9A62646C9021}" type="datetime1">
              <a:rPr lang="en-US" smtClean="0"/>
              <a:t>12/4/20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42B8F-AE02-AA4D-A322-3909039AE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EA6E58-1DC8-8341-97B7-3BB01476A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636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B98E3-D551-6345-96A7-BFF7A2D21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87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C667F-E37F-AF46-A85A-F5CC89178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0284"/>
            <a:ext cx="10515600" cy="50541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23466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8D3CF-9D3B-034E-A834-2E6ACCB4E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CF6626-06F8-4446-9558-88F61D728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F9DFAE-D570-C14B-A854-27267DB731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EAFAFC-9E01-9F48-9501-3D7226846057}" type="datetime1">
              <a:rPr lang="en-US" smtClean="0"/>
              <a:t>12/4/20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3A4D89-C2D5-0E4B-865B-D41661024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64656A-F437-914D-9886-9EE86C739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160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15700-6F74-CF4D-8D7F-EE0DDA4F7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D3667-63A5-CD46-A38B-017581D273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19200"/>
            <a:ext cx="5181600" cy="527367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12565D-996D-BD49-9FAF-9D09DDA4BE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19200"/>
            <a:ext cx="5181600" cy="527367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9377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507C5-20A9-5A44-8D9B-0684FE306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790118-E166-824F-BBEB-9605769BB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46B7F0-E3E2-CB4F-B86A-EF9A5E9324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8FDD20-E473-6143-AE8D-D902FAF69F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52AB9D-BA0C-B440-9CC3-047A2C6938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826BDC-583C-0D4B-85BA-253A9D1D2F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A5FD8DB-306D-7C4C-AC28-51B7024826C3}" type="datetime1">
              <a:rPr lang="en-US" smtClean="0"/>
              <a:t>12/4/20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AAFCBA-22E7-B549-866E-27EB9225F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9AE0AB-7927-2447-ABB3-ED2C01DF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824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9BFB7-7C72-4942-8B65-9AE70B39F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74878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ACDAF8-DA93-CB47-8AFB-F7722EA64C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8FDE8E-AD4D-8F43-BB42-85D3DA7EF303}" type="datetime1">
              <a:rPr lang="en-US" smtClean="0"/>
              <a:t>12/4/20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2EBA3D-A868-2A40-8F87-F322985CC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169503-4C48-A043-9EB7-AEC6303D3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917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EB3014-9568-E848-85B2-BC75CC0DA8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December 3, 2020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5524BE-E178-2B4A-878E-E3D1977A7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F04798-EED5-5F4A-8F8A-B62524709049}"/>
              </a:ext>
            </a:extLst>
          </p:cNvPr>
          <p:cNvSpPr txBox="1"/>
          <p:nvPr userDrawn="1"/>
        </p:nvSpPr>
        <p:spPr>
          <a:xfrm>
            <a:off x="10373360" y="6496521"/>
            <a:ext cx="67037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Question</a:t>
            </a:r>
            <a:endParaRPr 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566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2E830-33AA-7A4C-A449-2A66DFF6A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F4675-3D49-AB42-A290-BEF6A93619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822A33-EB7F-494A-80C9-77C451C406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6A17C3-5911-B84C-AC2A-8F78D402FC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A80764-79F9-4640-9786-D5F58DE5B587}" type="datetime1">
              <a:rPr lang="en-US" smtClean="0"/>
              <a:t>12/4/20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4026D5-DFB0-9947-8C5E-FE653EC47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766AA4-820F-6C4E-B0A0-E10C9EDBD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16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A9245-81DB-2142-B3B5-880465CB4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3A4D62-5229-2D46-BC29-26AF9811D9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6CA3A1-EEF2-CF4D-B0C6-86F979BB59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33004C-F9D9-4B4C-A016-5C18B2DBD4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A37CA3-A0F7-2C42-9B2D-90AABA571992}" type="datetime1">
              <a:rPr lang="en-US" smtClean="0"/>
              <a:t>12/4/20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A28D33-AE8F-5747-9ACD-5CE180B45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21F1D4-1A41-F947-8520-AAC4FF825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067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675F4-1876-314A-AE5D-80CEA1B5F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273191-420F-D34A-9059-C809FC5289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229A6B-A0D6-2F4E-91EC-F57C3D31FC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981E-E7FE-AA42-B93C-5184F1769B3A}" type="datetime1">
              <a:rPr lang="en-US" smtClean="0"/>
              <a:t>12/4/20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A5A883-E243-D845-9C0F-7A7264A0A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3FD21E-859E-C14B-B4E8-C8E511166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295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7DD877-AA96-214D-8E5D-07B6B7837C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3E8CD6-5A9F-2A41-B671-0282B776D5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5793C4-9AC4-2E4E-8B9C-C6151305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0CC811-3F1D-C143-A15F-5F27CFD70CC3}" type="datetime1">
              <a:rPr lang="en-US" smtClean="0"/>
              <a:t>12/4/20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8CEB7-DC9F-A942-9F02-04461F705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127145-FE7E-CE49-ADE5-4715D030E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552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F74EB1-619B-E146-B12A-47EC1202E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5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77A9C4-0249-5142-A9AE-A6593E53C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197033"/>
            <a:ext cx="10515600" cy="50790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8307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3FE69-1D21-1A4E-A16E-254E3367DB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0795" y="4458877"/>
            <a:ext cx="6444005" cy="1072299"/>
          </a:xfrm>
        </p:spPr>
        <p:txBody>
          <a:bodyPr anchor="b">
            <a:normAutofit/>
          </a:bodyPr>
          <a:lstStyle/>
          <a:p>
            <a:pPr algn="r"/>
            <a:r>
              <a:rPr lang="en-US" sz="4800" dirty="0"/>
              <a:t>WVC Environmental Scan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423AEC-8D61-7D42-8995-0C9F0DFCDF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17670" y="5614324"/>
            <a:ext cx="3117130" cy="658878"/>
          </a:xfrm>
        </p:spPr>
        <p:txBody>
          <a:bodyPr anchor="t">
            <a:normAutofit/>
          </a:bodyPr>
          <a:lstStyle/>
          <a:p>
            <a:pPr algn="r"/>
            <a:r>
              <a:rPr lang="en-US" dirty="0"/>
              <a:t>December 3, 2020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5B7975-54AA-46C4-83CC-13BF2C7400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02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452837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6BDCA6B-3C9C-4213-A0D9-30BD5F0B07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8426302" cy="6858000"/>
          </a:xfrm>
          <a:custGeom>
            <a:avLst/>
            <a:gdLst>
              <a:gd name="connsiteX0" fmla="*/ 184095 w 8426302"/>
              <a:gd name="connsiteY0" fmla="*/ 6858000 h 6858000"/>
              <a:gd name="connsiteX1" fmla="*/ 8426302 w 8426302"/>
              <a:gd name="connsiteY1" fmla="*/ 6858000 h 6858000"/>
              <a:gd name="connsiteX2" fmla="*/ 8426302 w 8426302"/>
              <a:gd name="connsiteY2" fmla="*/ 0 h 6858000"/>
              <a:gd name="connsiteX3" fmla="*/ 2743435 w 8426302"/>
              <a:gd name="connsiteY3" fmla="*/ 0 h 6858000"/>
              <a:gd name="connsiteX4" fmla="*/ 2688451 w 8426302"/>
              <a:gd name="connsiteY4" fmla="*/ 37385 h 6858000"/>
              <a:gd name="connsiteX5" fmla="*/ 0 w 8426302"/>
              <a:gd name="connsiteY5" fmla="*/ 5321277 h 6858000"/>
              <a:gd name="connsiteX6" fmla="*/ 116943 w 8426302"/>
              <a:gd name="connsiteY6" fmla="*/ 65584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26302" h="6858000">
                <a:moveTo>
                  <a:pt x="184095" y="6858000"/>
                </a:moveTo>
                <a:lnTo>
                  <a:pt x="8426302" y="6858000"/>
                </a:lnTo>
                <a:lnTo>
                  <a:pt x="8426302" y="0"/>
                </a:lnTo>
                <a:lnTo>
                  <a:pt x="2743435" y="0"/>
                </a:lnTo>
                <a:lnTo>
                  <a:pt x="2688451" y="37385"/>
                </a:lnTo>
                <a:cubicBezTo>
                  <a:pt x="1058888" y="1225893"/>
                  <a:pt x="0" y="3149927"/>
                  <a:pt x="0" y="5321277"/>
                </a:cubicBezTo>
                <a:cubicBezTo>
                  <a:pt x="0" y="5744268"/>
                  <a:pt x="40184" y="6157873"/>
                  <a:pt x="116943" y="6558484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2">
            <a:extLst>
              <a:ext uri="{FF2B5EF4-FFF2-40B4-BE49-F238E27FC236}">
                <a16:creationId xmlns:a16="http://schemas.microsoft.com/office/drawing/2014/main" id="{FDA12F62-867F-4684-B28B-E085D09DC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8174932" cy="6858000"/>
          </a:xfrm>
          <a:custGeom>
            <a:avLst/>
            <a:gdLst>
              <a:gd name="connsiteX0" fmla="*/ 190266 w 8174932"/>
              <a:gd name="connsiteY0" fmla="*/ 6858000 h 6858000"/>
              <a:gd name="connsiteX1" fmla="*/ 8174932 w 8174932"/>
              <a:gd name="connsiteY1" fmla="*/ 6858000 h 6858000"/>
              <a:gd name="connsiteX2" fmla="*/ 8174932 w 8174932"/>
              <a:gd name="connsiteY2" fmla="*/ 0 h 6858000"/>
              <a:gd name="connsiteX3" fmla="*/ 2944847 w 8174932"/>
              <a:gd name="connsiteY3" fmla="*/ 0 h 6858000"/>
              <a:gd name="connsiteX4" fmla="*/ 2646373 w 8174932"/>
              <a:gd name="connsiteY4" fmla="*/ 196447 h 6858000"/>
              <a:gd name="connsiteX5" fmla="*/ 0 w 8174932"/>
              <a:gd name="connsiteY5" fmla="*/ 5321277 h 6858000"/>
              <a:gd name="connsiteX6" fmla="*/ 112445 w 8174932"/>
              <a:gd name="connsiteY6" fmla="*/ 65108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74932" h="6858000">
                <a:moveTo>
                  <a:pt x="190266" y="6858000"/>
                </a:moveTo>
                <a:lnTo>
                  <a:pt x="8174932" y="6858000"/>
                </a:lnTo>
                <a:lnTo>
                  <a:pt x="8174932" y="0"/>
                </a:lnTo>
                <a:lnTo>
                  <a:pt x="2944847" y="0"/>
                </a:lnTo>
                <a:lnTo>
                  <a:pt x="2646373" y="196447"/>
                </a:lnTo>
                <a:cubicBezTo>
                  <a:pt x="1044779" y="1335395"/>
                  <a:pt x="0" y="3206327"/>
                  <a:pt x="0" y="5321277"/>
                </a:cubicBezTo>
                <a:cubicBezTo>
                  <a:pt x="0" y="5727999"/>
                  <a:pt x="38639" y="6125696"/>
                  <a:pt x="112445" y="6510898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727371B-7DFD-484C-83C3-3524018B6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34110"/>
            <a:ext cx="5936370" cy="346621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dirty="0">
                <a:solidFill>
                  <a:srgbClr val="FFFFFF"/>
                </a:solidFill>
              </a:rPr>
              <a:t>Internal Scan</a:t>
            </a:r>
            <a:endParaRPr lang="en-US" sz="72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0158DC-D392-1C4E-B3E1-CB5495ADCB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4672" y="4180354"/>
            <a:ext cx="5649289" cy="127997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24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410D96-C9DD-3E4F-8DDE-DD6EA079B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671" y="6032122"/>
            <a:ext cx="45720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 sz="1200" kern="1200">
              <a:solidFill>
                <a:srgbClr val="FFFFFF">
                  <a:alpha val="80000"/>
                </a:srgb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E1D271-417C-984F-A8D2-5488C9D70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5347" y="5940364"/>
            <a:ext cx="548640" cy="548640"/>
          </a:xfrm>
          <a:prstGeom prst="ellipse">
            <a:avLst/>
          </a:prstGeom>
          <a:solidFill>
            <a:srgbClr val="80808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28844951-7827-47D4-8276-7DDE1FA7D85A}" type="slidenum">
              <a:rPr lang="en-US" sz="1500">
                <a:solidFill>
                  <a:srgbClr val="FFFFFF"/>
                </a:solidFill>
              </a:rPr>
              <a:pPr algn="ctr">
                <a:spcAft>
                  <a:spcPts val="600"/>
                </a:spcAft>
              </a:pPr>
              <a:t>1</a:t>
            </a:fld>
            <a:endParaRPr lang="en-US" sz="15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6371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F5A217-15B4-7D44-B3EB-F9D805C55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Students by City/Town of Residence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B3D96BA-4300-394D-A35F-05C724EC14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6616150"/>
              </p:ext>
            </p:extLst>
          </p:nvPr>
        </p:nvGraphicFramePr>
        <p:xfrm>
          <a:off x="1038225" y="885305"/>
          <a:ext cx="6005513" cy="5559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3638">
                  <a:extLst>
                    <a:ext uri="{9D8B030D-6E8A-4147-A177-3AD203B41FA5}">
                      <a16:colId xmlns:a16="http://schemas.microsoft.com/office/drawing/2014/main" val="1064846876"/>
                    </a:ext>
                  </a:extLst>
                </a:gridCol>
                <a:gridCol w="1360625">
                  <a:extLst>
                    <a:ext uri="{9D8B030D-6E8A-4147-A177-3AD203B41FA5}">
                      <a16:colId xmlns:a16="http://schemas.microsoft.com/office/drawing/2014/main" val="2189933388"/>
                    </a:ext>
                  </a:extLst>
                </a:gridCol>
                <a:gridCol w="1360625">
                  <a:extLst>
                    <a:ext uri="{9D8B030D-6E8A-4147-A177-3AD203B41FA5}">
                      <a16:colId xmlns:a16="http://schemas.microsoft.com/office/drawing/2014/main" val="4225159958"/>
                    </a:ext>
                  </a:extLst>
                </a:gridCol>
                <a:gridCol w="1360625">
                  <a:extLst>
                    <a:ext uri="{9D8B030D-6E8A-4147-A177-3AD203B41FA5}">
                      <a16:colId xmlns:a16="http://schemas.microsoft.com/office/drawing/2014/main" val="1820752297"/>
                    </a:ext>
                  </a:extLst>
                </a:gridCol>
              </a:tblGrid>
              <a:tr h="196818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Students by City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032400"/>
                  </a:ext>
                </a:extLst>
              </a:tr>
              <a:tr h="1657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City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Fall 2017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Fall 2018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Fall 2019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675765875"/>
                  </a:ext>
                </a:extLst>
              </a:tr>
              <a:tr h="16574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San Jose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4,171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4,275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4,228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3479483568"/>
                  </a:ext>
                </a:extLst>
              </a:tr>
              <a:tr h="28124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Los Gatos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519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558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568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4281738722"/>
                  </a:ext>
                </a:extLst>
              </a:tr>
              <a:tr h="28124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Campbell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502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520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532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667132219"/>
                  </a:ext>
                </a:extLst>
              </a:tr>
              <a:tr h="28124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Saratoga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430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368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382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3763219912"/>
                  </a:ext>
                </a:extLst>
              </a:tr>
              <a:tr h="28124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Santa Clara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342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344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339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085287996"/>
                  </a:ext>
                </a:extLst>
              </a:tr>
              <a:tr h="28124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Sunnyvale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196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202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206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4091703000"/>
                  </a:ext>
                </a:extLst>
              </a:tr>
              <a:tr h="28124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Cupertino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141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136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146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377508909"/>
                  </a:ext>
                </a:extLst>
              </a:tr>
              <a:tr h="28124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Morgan Hill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128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128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115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625077315"/>
                  </a:ext>
                </a:extLst>
              </a:tr>
              <a:tr h="28124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Milpitas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   97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   82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   87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4042248722"/>
                  </a:ext>
                </a:extLst>
              </a:tr>
              <a:tr h="28124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Gilroy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   79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   71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   69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810360080"/>
                  </a:ext>
                </a:extLst>
              </a:tr>
              <a:tr h="28124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Mountain View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   44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   56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   41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242942764"/>
                  </a:ext>
                </a:extLst>
              </a:tr>
              <a:tr h="28124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Santa Cruz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   32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   30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   37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006066220"/>
                  </a:ext>
                </a:extLst>
              </a:tr>
              <a:tr h="28124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Fremont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   35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   48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   31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4145977436"/>
                  </a:ext>
                </a:extLst>
              </a:tr>
              <a:tr h="28124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Palo Alto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   22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   15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   23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3336575119"/>
                  </a:ext>
                </a:extLst>
              </a:tr>
              <a:tr h="28124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Scotts Valley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   15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   20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   22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163250783"/>
                  </a:ext>
                </a:extLst>
              </a:tr>
              <a:tr h="28124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Hollister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   26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   26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                      21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447758387"/>
                  </a:ext>
                </a:extLst>
              </a:tr>
              <a:tr h="1657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*Subtotal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               6,779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               6,879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               6,847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687876922"/>
                  </a:ext>
                </a:extLst>
              </a:tr>
              <a:tr h="1657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% of All Students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91.6%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93.1%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94.6%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369519486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90E0EA6-A1A4-1049-AB1B-2264B355442A}"/>
              </a:ext>
            </a:extLst>
          </p:cNvPr>
          <p:cNvSpPr txBox="1"/>
          <p:nvPr/>
        </p:nvSpPr>
        <p:spPr>
          <a:xfrm>
            <a:off x="7419975" y="5929313"/>
            <a:ext cx="35575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0" indent="-127000"/>
            <a:r>
              <a:rPr lang="en-US" sz="1400" i="1" dirty="0"/>
              <a:t>* Table only includes the top 16 cities by fall 2019 enrollment</a:t>
            </a:r>
          </a:p>
        </p:txBody>
      </p:sp>
    </p:spTree>
    <p:extLst>
      <p:ext uri="{BB962C8B-B14F-4D97-AF65-F5344CB8AC3E}">
        <p14:creationId xmlns:p14="http://schemas.microsoft.com/office/powerpoint/2010/main" val="2564266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8D38FF6-2654-7347-A294-F4AA3D73C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8780"/>
          </a:xfrm>
        </p:spPr>
        <p:txBody>
          <a:bodyPr/>
          <a:lstStyle/>
          <a:p>
            <a:r>
              <a:rPr lang="en-US" dirty="0"/>
              <a:t>Historical Student Headcount</a:t>
            </a:r>
          </a:p>
        </p:txBody>
      </p:sp>
      <p:graphicFrame>
        <p:nvGraphicFramePr>
          <p:cNvPr id="8" name="headcount_gender">
            <a:extLst>
              <a:ext uri="{FF2B5EF4-FFF2-40B4-BE49-F238E27FC236}">
                <a16:creationId xmlns:a16="http://schemas.microsoft.com/office/drawing/2014/main" id="{6FD34BCA-3E98-6E48-A29A-88AECD95FB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5430072"/>
              </p:ext>
            </p:extLst>
          </p:nvPr>
        </p:nvGraphicFramePr>
        <p:xfrm>
          <a:off x="838200" y="1230313"/>
          <a:ext cx="10515600" cy="505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42832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22EF2-8D8A-7C45-9B60-4D9C8721E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Gender</a:t>
            </a:r>
          </a:p>
        </p:txBody>
      </p:sp>
      <p:graphicFrame>
        <p:nvGraphicFramePr>
          <p:cNvPr id="6" name="headcount_gender">
            <a:extLst>
              <a:ext uri="{FF2B5EF4-FFF2-40B4-BE49-F238E27FC236}">
                <a16:creationId xmlns:a16="http://schemas.microsoft.com/office/drawing/2014/main" id="{8D5F63F1-7122-F04C-8CC6-83A6019821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4528418"/>
              </p:ext>
            </p:extLst>
          </p:nvPr>
        </p:nvGraphicFramePr>
        <p:xfrm>
          <a:off x="838200" y="1230313"/>
          <a:ext cx="10515600" cy="505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21225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835E6B4-263A-9848-A8DF-212F8A68E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Headcount by Race/Ethnicity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E759311-D264-774E-A3AC-161ABFE216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5838583"/>
              </p:ext>
            </p:extLst>
          </p:nvPr>
        </p:nvGraphicFramePr>
        <p:xfrm>
          <a:off x="925066" y="1030027"/>
          <a:ext cx="9348485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4256">
                  <a:extLst>
                    <a:ext uri="{9D8B030D-6E8A-4147-A177-3AD203B41FA5}">
                      <a16:colId xmlns:a16="http://schemas.microsoft.com/office/drawing/2014/main" val="2931008668"/>
                    </a:ext>
                  </a:extLst>
                </a:gridCol>
                <a:gridCol w="905315">
                  <a:extLst>
                    <a:ext uri="{9D8B030D-6E8A-4147-A177-3AD203B41FA5}">
                      <a16:colId xmlns:a16="http://schemas.microsoft.com/office/drawing/2014/main" val="57194978"/>
                    </a:ext>
                  </a:extLst>
                </a:gridCol>
                <a:gridCol w="866545">
                  <a:extLst>
                    <a:ext uri="{9D8B030D-6E8A-4147-A177-3AD203B41FA5}">
                      <a16:colId xmlns:a16="http://schemas.microsoft.com/office/drawing/2014/main" val="3825694460"/>
                    </a:ext>
                  </a:extLst>
                </a:gridCol>
                <a:gridCol w="866545">
                  <a:extLst>
                    <a:ext uri="{9D8B030D-6E8A-4147-A177-3AD203B41FA5}">
                      <a16:colId xmlns:a16="http://schemas.microsoft.com/office/drawing/2014/main" val="2766644798"/>
                    </a:ext>
                  </a:extLst>
                </a:gridCol>
                <a:gridCol w="866545">
                  <a:extLst>
                    <a:ext uri="{9D8B030D-6E8A-4147-A177-3AD203B41FA5}">
                      <a16:colId xmlns:a16="http://schemas.microsoft.com/office/drawing/2014/main" val="2256885633"/>
                    </a:ext>
                  </a:extLst>
                </a:gridCol>
                <a:gridCol w="866545">
                  <a:extLst>
                    <a:ext uri="{9D8B030D-6E8A-4147-A177-3AD203B41FA5}">
                      <a16:colId xmlns:a16="http://schemas.microsoft.com/office/drawing/2014/main" val="3731730660"/>
                    </a:ext>
                  </a:extLst>
                </a:gridCol>
                <a:gridCol w="866545">
                  <a:extLst>
                    <a:ext uri="{9D8B030D-6E8A-4147-A177-3AD203B41FA5}">
                      <a16:colId xmlns:a16="http://schemas.microsoft.com/office/drawing/2014/main" val="2195734952"/>
                    </a:ext>
                  </a:extLst>
                </a:gridCol>
                <a:gridCol w="866545">
                  <a:extLst>
                    <a:ext uri="{9D8B030D-6E8A-4147-A177-3AD203B41FA5}">
                      <a16:colId xmlns:a16="http://schemas.microsoft.com/office/drawing/2014/main" val="2489850027"/>
                    </a:ext>
                  </a:extLst>
                </a:gridCol>
                <a:gridCol w="1109644">
                  <a:extLst>
                    <a:ext uri="{9D8B030D-6E8A-4147-A177-3AD203B41FA5}">
                      <a16:colId xmlns:a16="http://schemas.microsoft.com/office/drawing/2014/main" val="1050125901"/>
                    </a:ext>
                  </a:extLst>
                </a:gridCol>
              </a:tblGrid>
              <a:tr h="0">
                <a:tc gridSpan="9"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West Valley College Student Headcount by Race/Ethnicity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34878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Race/ Ethnicity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0" marB="9144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Fall 2013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Fall 2014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Fall 2015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Fall 2016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Fall 2017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Fall 2018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Fall 2019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Change (percentage points)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5462572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African-American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2.9%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2.3%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2.4%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2.1%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2.3%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1.9%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1.9%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-1.0 ppts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7054106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 dirty="0">
                          <a:effectLst/>
                        </a:rPr>
                        <a:t>Am Indian/Alaskan Native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0.3%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0.2%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0.2%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0.2%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0.2%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0.2%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0.2%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-0.1 ppts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1052274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Asian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13.4%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13.2%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13.6%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14.6%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18.5%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16.0%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15.2%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+1.8 ppts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2084582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Filipino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2.0%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2.0%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2.1%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2.3%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2.6%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2.1%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2.0%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+0.1 ppts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14817012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Hispanic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20.1%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22.2%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22.7%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23.1%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28.7%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24.2%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24.4%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+4.3 ppts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6090755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Multi-Ethnicity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4.0%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4.2%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4.4%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4.8%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6.2%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5.1%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5.2%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+1.2 ppts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9271840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Pacific Islander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0.4%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0.3%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0.3%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0.3%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0.3%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0.2%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0.2%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-0.1 ppts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5298667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Unknown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12.0%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12.4%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14.0%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13.9%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1.4%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13.3%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16.8%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+4.8 ppts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15020968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White Non-Hispanic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44.9%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43.2%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40.3%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38.6%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39.9%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37.0%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34.0%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-11.0 ppts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14109166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Total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100.0%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100.0%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100.0%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100.0%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100.0%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100.0%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>
                          <a:effectLst/>
                        </a:rPr>
                        <a:t>100.0%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22965677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8481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68B5084-20DE-9D4C-8AFF-7535F90A7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Headcount by Race/Ethnicity Fall 2019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4F669DF6-F435-5549-BD67-726E4CDC50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5526199"/>
              </p:ext>
            </p:extLst>
          </p:nvPr>
        </p:nvGraphicFramePr>
        <p:xfrm>
          <a:off x="1685365" y="885304"/>
          <a:ext cx="6887135" cy="5686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16198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3F25A-80EE-DD44-8017-912D2A424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Headcount by Time of Day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BC3AC40-E92F-B640-9C23-8F031671E92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950683108"/>
              </p:ext>
            </p:extLst>
          </p:nvPr>
        </p:nvGraphicFramePr>
        <p:xfrm>
          <a:off x="838198" y="1457325"/>
          <a:ext cx="7162801" cy="5087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C57F8C9-D70F-9E49-8039-365B1D3DCCAF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87690085"/>
              </p:ext>
            </p:extLst>
          </p:nvPr>
        </p:nvGraphicFramePr>
        <p:xfrm>
          <a:off x="8529918" y="2402542"/>
          <a:ext cx="2823882" cy="3197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1941">
                  <a:extLst>
                    <a:ext uri="{9D8B030D-6E8A-4147-A177-3AD203B41FA5}">
                      <a16:colId xmlns:a16="http://schemas.microsoft.com/office/drawing/2014/main" val="2774495468"/>
                    </a:ext>
                  </a:extLst>
                </a:gridCol>
                <a:gridCol w="1411941">
                  <a:extLst>
                    <a:ext uri="{9D8B030D-6E8A-4147-A177-3AD203B41FA5}">
                      <a16:colId xmlns:a16="http://schemas.microsoft.com/office/drawing/2014/main" val="3397523407"/>
                    </a:ext>
                  </a:extLst>
                </a:gridCol>
              </a:tblGrid>
              <a:tr h="3996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Term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% of Daytime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2035244795"/>
                  </a:ext>
                </a:extLst>
              </a:tr>
              <a:tr h="3996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Fall 2013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</a:rPr>
                        <a:t>80.0%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2571433127"/>
                  </a:ext>
                </a:extLst>
              </a:tr>
              <a:tr h="3996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Fall 2014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</a:rPr>
                        <a:t>80.4%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518127782"/>
                  </a:ext>
                </a:extLst>
              </a:tr>
              <a:tr h="3996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Fall 2015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</a:rPr>
                        <a:t>81.5%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2147423728"/>
                  </a:ext>
                </a:extLst>
              </a:tr>
              <a:tr h="3996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Fall 2016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</a:rPr>
                        <a:t>82.4%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500689909"/>
                  </a:ext>
                </a:extLst>
              </a:tr>
              <a:tr h="3996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Fall 2017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</a:rPr>
                        <a:t>78.3%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3691603130"/>
                  </a:ext>
                </a:extLst>
              </a:tr>
              <a:tr h="3996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Fall 2018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</a:rPr>
                        <a:t>81.6%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1034122693"/>
                  </a:ext>
                </a:extLst>
              </a:tr>
              <a:tr h="3996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</a:rPr>
                        <a:t>Fall 2019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</a:rPr>
                        <a:t>81.3%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26830404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4516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10BB-4903-0E4E-95CB-FCB0DA546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Annual Awards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EE27051-2FD1-2048-8D90-6DF5953F95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9086057"/>
              </p:ext>
            </p:extLst>
          </p:nvPr>
        </p:nvGraphicFramePr>
        <p:xfrm>
          <a:off x="838200" y="1230313"/>
          <a:ext cx="10515600" cy="505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833259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F147E-079D-9145-B513-36EC0F2F8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Pell Grants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8A30D953-3582-C84C-90CC-1B87008F0F0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66160007"/>
              </p:ext>
            </p:extLst>
          </p:nvPr>
        </p:nvGraphicFramePr>
        <p:xfrm>
          <a:off x="838199" y="1200150"/>
          <a:ext cx="6648451" cy="515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5479098B-694F-4C4F-A586-2F4D9FD3E9A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094530869"/>
              </p:ext>
            </p:extLst>
          </p:nvPr>
        </p:nvGraphicFramePr>
        <p:xfrm>
          <a:off x="7942729" y="2572870"/>
          <a:ext cx="3307976" cy="2856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3988">
                  <a:extLst>
                    <a:ext uri="{9D8B030D-6E8A-4147-A177-3AD203B41FA5}">
                      <a16:colId xmlns:a16="http://schemas.microsoft.com/office/drawing/2014/main" val="2247365788"/>
                    </a:ext>
                  </a:extLst>
                </a:gridCol>
                <a:gridCol w="1653988">
                  <a:extLst>
                    <a:ext uri="{9D8B030D-6E8A-4147-A177-3AD203B41FA5}">
                      <a16:colId xmlns:a16="http://schemas.microsoft.com/office/drawing/2014/main" val="1923217187"/>
                    </a:ext>
                  </a:extLst>
                </a:gridCol>
              </a:tblGrid>
              <a:tr h="7142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Year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% of Pell Grants Paid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4159919936"/>
                  </a:ext>
                </a:extLst>
              </a:tr>
              <a:tr h="7142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2017-18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47.1%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2988833907"/>
                  </a:ext>
                </a:extLst>
              </a:tr>
              <a:tr h="7142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2018-19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47.1%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1204658157"/>
                  </a:ext>
                </a:extLst>
              </a:tr>
              <a:tr h="7142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2019-20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51.2%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38658958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3946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32E81-32ED-9E40-880C-6A53B037B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FTES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FE09945-901C-E943-AC6E-5ED1449F54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092490"/>
              </p:ext>
            </p:extLst>
          </p:nvPr>
        </p:nvGraphicFramePr>
        <p:xfrm>
          <a:off x="838200" y="1230313"/>
          <a:ext cx="10515600" cy="505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46482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1955-3243-124C-928F-92739D3B1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Average Carrying Load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8BE5D-FABB-9A4F-97AA-1561C99B63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0284"/>
            <a:ext cx="4976813" cy="3241704"/>
          </a:xfrm>
        </p:spPr>
        <p:txBody>
          <a:bodyPr/>
          <a:lstStyle/>
          <a:p>
            <a:r>
              <a:rPr lang="en-US" dirty="0"/>
              <a:t>Trends for FTES were consistent with trends for headcount</a:t>
            </a:r>
          </a:p>
          <a:p>
            <a:pPr lvl="1"/>
            <a:r>
              <a:rPr lang="en-US" dirty="0"/>
              <a:t>By Gender</a:t>
            </a:r>
          </a:p>
          <a:p>
            <a:pPr lvl="1"/>
            <a:r>
              <a:rPr lang="en-US" dirty="0"/>
              <a:t>By Race and Ethnicity</a:t>
            </a:r>
          </a:p>
          <a:p>
            <a:r>
              <a:rPr lang="en-US" dirty="0"/>
              <a:t>This implies that average carrying load did not vary dramatically</a:t>
            </a:r>
          </a:p>
          <a:p>
            <a:pPr lvl="1"/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3B55C3F-0AD4-4D4E-A84E-5FFFB860E4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5797354"/>
              </p:ext>
            </p:extLst>
          </p:nvPr>
        </p:nvGraphicFramePr>
        <p:xfrm>
          <a:off x="5815013" y="1230284"/>
          <a:ext cx="6172200" cy="5378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BF08B2C-2AF8-A442-9C3C-E80FBA928848}"/>
              </a:ext>
            </a:extLst>
          </p:cNvPr>
          <p:cNvSpPr txBox="1"/>
          <p:nvPr/>
        </p:nvSpPr>
        <p:spPr>
          <a:xfrm>
            <a:off x="2100263" y="6086032"/>
            <a:ext cx="3714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i="1" dirty="0"/>
              <a:t>Note: Calculation of Average Carrying Load FTES/Headcount*(525/17.5)</a:t>
            </a:r>
          </a:p>
        </p:txBody>
      </p:sp>
    </p:spTree>
    <p:extLst>
      <p:ext uri="{BB962C8B-B14F-4D97-AF65-F5344CB8AC3E}">
        <p14:creationId xmlns:p14="http://schemas.microsoft.com/office/powerpoint/2010/main" val="3345564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E1B39-6437-F14A-A2A0-75A110A68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FTES by Gender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16B6CEE-82EE-2440-AADD-C926A18AF5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1106794"/>
              </p:ext>
            </p:extLst>
          </p:nvPr>
        </p:nvGraphicFramePr>
        <p:xfrm>
          <a:off x="838200" y="1230313"/>
          <a:ext cx="10515600" cy="505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107511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2FCB1-D95A-8745-8056-8199E9160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FTES by Race / Ethnicity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38E51F0-7ED7-4F42-BD94-3E17E5E15C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7309299"/>
              </p:ext>
            </p:extLst>
          </p:nvPr>
        </p:nvGraphicFramePr>
        <p:xfrm>
          <a:off x="838200" y="1230313"/>
          <a:ext cx="10515600" cy="505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753961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7AD31-55D8-6F46-8BC8-092A332FF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College Staff by Race / Ethnicity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42F4A0E-4AA5-044C-A4EA-4BD850FC96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8834318"/>
              </p:ext>
            </p:extLst>
          </p:nvPr>
        </p:nvGraphicFramePr>
        <p:xfrm>
          <a:off x="838200" y="87762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BE87481-F783-8942-9375-1DA840EEF8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03878"/>
              </p:ext>
            </p:extLst>
          </p:nvPr>
        </p:nvGraphicFramePr>
        <p:xfrm>
          <a:off x="6432176" y="88530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0927CDC1-6FF6-E14E-8ECD-2EC88EE630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4035391"/>
              </p:ext>
            </p:extLst>
          </p:nvPr>
        </p:nvGraphicFramePr>
        <p:xfrm>
          <a:off x="838200" y="379571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B9871AD8-2FCE-A248-B241-243ECDA619D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6368575"/>
              </p:ext>
            </p:extLst>
          </p:nvPr>
        </p:nvGraphicFramePr>
        <p:xfrm>
          <a:off x="6432176" y="379571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1943859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01E6B-A8FE-504A-B431-2639AFA42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Staff – Students by Race / Ethnicity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7CD3A8A-0F4A-124B-834D-AAFB7DC711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4084785"/>
              </p:ext>
            </p:extLst>
          </p:nvPr>
        </p:nvGraphicFramePr>
        <p:xfrm>
          <a:off x="838199" y="1012054"/>
          <a:ext cx="10347665" cy="5479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256948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9577AD9-AF60-454E-8069-7E46BF5C1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 Education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12BB8A6B-91BF-6347-98AC-06D40FBD3EE1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43725875"/>
              </p:ext>
            </p:extLst>
          </p:nvPr>
        </p:nvGraphicFramePr>
        <p:xfrm>
          <a:off x="838200" y="1080656"/>
          <a:ext cx="5181600" cy="55621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ontent Placeholder 13">
            <a:extLst>
              <a:ext uri="{FF2B5EF4-FFF2-40B4-BE49-F238E27FC236}">
                <a16:creationId xmlns:a16="http://schemas.microsoft.com/office/drawing/2014/main" id="{2F3A5170-06DD-2645-9AF7-CA30060131E2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21023570"/>
              </p:ext>
            </p:extLst>
          </p:nvPr>
        </p:nvGraphicFramePr>
        <p:xfrm>
          <a:off x="6172200" y="1080656"/>
          <a:ext cx="5181600" cy="55621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898765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0677E-A90A-1147-ABC5-26AD0FC94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Transfers to UC System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78C38248-C0FD-EA4F-A500-77F2BFE2A4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2715691"/>
              </p:ext>
            </p:extLst>
          </p:nvPr>
        </p:nvGraphicFramePr>
        <p:xfrm>
          <a:off x="838200" y="1230312"/>
          <a:ext cx="10515600" cy="5262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362249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0677E-A90A-1147-ABC5-26AD0FC94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009" y="457200"/>
            <a:ext cx="3932237" cy="16002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Transfers to CSU System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E498F57F-248C-4048-BF60-CEFC85DEA5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9690896"/>
              </p:ext>
            </p:extLst>
          </p:nvPr>
        </p:nvGraphicFramePr>
        <p:xfrm>
          <a:off x="3514165" y="272014"/>
          <a:ext cx="7351058" cy="6346225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1716617">
                  <a:extLst>
                    <a:ext uri="{9D8B030D-6E8A-4147-A177-3AD203B41FA5}">
                      <a16:colId xmlns:a16="http://schemas.microsoft.com/office/drawing/2014/main" val="2926296178"/>
                    </a:ext>
                  </a:extLst>
                </a:gridCol>
                <a:gridCol w="4723324">
                  <a:extLst>
                    <a:ext uri="{9D8B030D-6E8A-4147-A177-3AD203B41FA5}">
                      <a16:colId xmlns:a16="http://schemas.microsoft.com/office/drawing/2014/main" val="1414191277"/>
                    </a:ext>
                  </a:extLst>
                </a:gridCol>
                <a:gridCol w="911117">
                  <a:extLst>
                    <a:ext uri="{9D8B030D-6E8A-4147-A177-3AD203B41FA5}">
                      <a16:colId xmlns:a16="http://schemas.microsoft.com/office/drawing/2014/main" val="225936153"/>
                    </a:ext>
                  </a:extLst>
                </a:gridCol>
              </a:tblGrid>
              <a:tr h="2380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CIP </a:t>
                      </a:r>
                      <a:r>
                        <a:rPr lang="en-US" sz="1200" u="none" strike="noStrike" dirty="0" err="1">
                          <a:effectLst/>
                        </a:rPr>
                        <a:t>Abbre</a:t>
                      </a:r>
                      <a:r>
                        <a:rPr lang="en-US" sz="1200" u="none" strike="noStrike" dirty="0">
                          <a:effectLst/>
                        </a:rPr>
                        <a:t> Discipline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CIP Discipline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Fall 2019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extLst>
                  <a:ext uri="{0D108BD9-81ED-4DB2-BD59-A6C34878D82A}">
                    <a16:rowId xmlns:a16="http://schemas.microsoft.com/office/drawing/2014/main" val="3728673640"/>
                  </a:ext>
                </a:extLst>
              </a:tr>
              <a:tr h="1318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BUS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Business, Management, Marketing, And Related Support Services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95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extLst>
                  <a:ext uri="{0D108BD9-81ED-4DB2-BD59-A6C34878D82A}">
                    <a16:rowId xmlns:a16="http://schemas.microsoft.com/office/drawing/2014/main" val="4173345219"/>
                  </a:ext>
                </a:extLst>
              </a:tr>
              <a:tr h="1318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SOC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Social Sciences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50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extLst>
                  <a:ext uri="{0D108BD9-81ED-4DB2-BD59-A6C34878D82A}">
                    <a16:rowId xmlns:a16="http://schemas.microsoft.com/office/drawing/2014/main" val="251364303"/>
                  </a:ext>
                </a:extLst>
              </a:tr>
              <a:tr h="1318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COM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Communication, Journalism, And Related Programs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42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extLst>
                  <a:ext uri="{0D108BD9-81ED-4DB2-BD59-A6C34878D82A}">
                    <a16:rowId xmlns:a16="http://schemas.microsoft.com/office/drawing/2014/main" val="3743732323"/>
                  </a:ext>
                </a:extLst>
              </a:tr>
              <a:tr h="1318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VIS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Visual And Performing Arts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31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extLst>
                  <a:ext uri="{0D108BD9-81ED-4DB2-BD59-A6C34878D82A}">
                    <a16:rowId xmlns:a16="http://schemas.microsoft.com/office/drawing/2014/main" val="1059654511"/>
                  </a:ext>
                </a:extLst>
              </a:tr>
              <a:tr h="1318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PSY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Psychology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31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extLst>
                  <a:ext uri="{0D108BD9-81ED-4DB2-BD59-A6C34878D82A}">
                    <a16:rowId xmlns:a16="http://schemas.microsoft.com/office/drawing/2014/main" val="4070390366"/>
                  </a:ext>
                </a:extLst>
              </a:tr>
              <a:tr h="1318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ENG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Engineering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extLst>
                  <a:ext uri="{0D108BD9-81ED-4DB2-BD59-A6C34878D82A}">
                    <a16:rowId xmlns:a16="http://schemas.microsoft.com/office/drawing/2014/main" val="3290666900"/>
                  </a:ext>
                </a:extLst>
              </a:tr>
              <a:tr h="1318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PAR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Parks, Recreation, Leisure, And Fitness Studies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extLst>
                  <a:ext uri="{0D108BD9-81ED-4DB2-BD59-A6C34878D82A}">
                    <a16:rowId xmlns:a16="http://schemas.microsoft.com/office/drawing/2014/main" val="79796588"/>
                  </a:ext>
                </a:extLst>
              </a:tr>
              <a:tr h="1318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SEC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Homeland Security, Law Enforce., Firefighting &amp; Related Protective Svcs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extLst>
                  <a:ext uri="{0D108BD9-81ED-4DB2-BD59-A6C34878D82A}">
                    <a16:rowId xmlns:a16="http://schemas.microsoft.com/office/drawing/2014/main" val="3577578049"/>
                  </a:ext>
                </a:extLst>
              </a:tr>
              <a:tr h="1318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CIS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Computer And Information Sciences And Support Services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extLst>
                  <a:ext uri="{0D108BD9-81ED-4DB2-BD59-A6C34878D82A}">
                    <a16:rowId xmlns:a16="http://schemas.microsoft.com/office/drawing/2014/main" val="3271466922"/>
                  </a:ext>
                </a:extLst>
              </a:tr>
              <a:tr h="1318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HEA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Health Professions And Related Programs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extLst>
                  <a:ext uri="{0D108BD9-81ED-4DB2-BD59-A6C34878D82A}">
                    <a16:rowId xmlns:a16="http://schemas.microsoft.com/office/drawing/2014/main" val="3757679255"/>
                  </a:ext>
                </a:extLst>
              </a:tr>
              <a:tr h="1318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ENGL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English Language And Literature/Letters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extLst>
                  <a:ext uri="{0D108BD9-81ED-4DB2-BD59-A6C34878D82A}">
                    <a16:rowId xmlns:a16="http://schemas.microsoft.com/office/drawing/2014/main" val="1468312143"/>
                  </a:ext>
                </a:extLst>
              </a:tr>
              <a:tr h="1318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EDU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Education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extLst>
                  <a:ext uri="{0D108BD9-81ED-4DB2-BD59-A6C34878D82A}">
                    <a16:rowId xmlns:a16="http://schemas.microsoft.com/office/drawing/2014/main" val="349280032"/>
                  </a:ext>
                </a:extLst>
              </a:tr>
              <a:tr h="1318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BBS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Biological And Biomedical Sciences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extLst>
                  <a:ext uri="{0D108BD9-81ED-4DB2-BD59-A6C34878D82A}">
                    <a16:rowId xmlns:a16="http://schemas.microsoft.com/office/drawing/2014/main" val="4050017917"/>
                  </a:ext>
                </a:extLst>
              </a:tr>
              <a:tr h="1318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LIB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Liberal Arts And Sciences, General Studies And Humanities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extLst>
                  <a:ext uri="{0D108BD9-81ED-4DB2-BD59-A6C34878D82A}">
                    <a16:rowId xmlns:a16="http://schemas.microsoft.com/office/drawing/2014/main" val="442785179"/>
                  </a:ext>
                </a:extLst>
              </a:tr>
              <a:tr h="1318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ADM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Public Administration And Social Service Professions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extLst>
                  <a:ext uri="{0D108BD9-81ED-4DB2-BD59-A6C34878D82A}">
                    <a16:rowId xmlns:a16="http://schemas.microsoft.com/office/drawing/2014/main" val="1216132302"/>
                  </a:ext>
                </a:extLst>
              </a:tr>
              <a:tr h="1318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MAT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Mathematics And Statistics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extLst>
                  <a:ext uri="{0D108BD9-81ED-4DB2-BD59-A6C34878D82A}">
                    <a16:rowId xmlns:a16="http://schemas.microsoft.com/office/drawing/2014/main" val="4257884199"/>
                  </a:ext>
                </a:extLst>
              </a:tr>
              <a:tr h="1318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NA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NA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extLst>
                  <a:ext uri="{0D108BD9-81ED-4DB2-BD59-A6C34878D82A}">
                    <a16:rowId xmlns:a16="http://schemas.microsoft.com/office/drawing/2014/main" val="1179191668"/>
                  </a:ext>
                </a:extLst>
              </a:tr>
              <a:tr h="1318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INT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Multi/Interdisciplinary Studies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extLst>
                  <a:ext uri="{0D108BD9-81ED-4DB2-BD59-A6C34878D82A}">
                    <a16:rowId xmlns:a16="http://schemas.microsoft.com/office/drawing/2014/main" val="2012641698"/>
                  </a:ext>
                </a:extLst>
              </a:tr>
              <a:tr h="1318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FAM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Family And Consumer Sciences/Human Sciences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extLst>
                  <a:ext uri="{0D108BD9-81ED-4DB2-BD59-A6C34878D82A}">
                    <a16:rowId xmlns:a16="http://schemas.microsoft.com/office/drawing/2014/main" val="1650813644"/>
                  </a:ext>
                </a:extLst>
              </a:tr>
              <a:tr h="1318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TRA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Transportation And Materials Moving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extLst>
                  <a:ext uri="{0D108BD9-81ED-4DB2-BD59-A6C34878D82A}">
                    <a16:rowId xmlns:a16="http://schemas.microsoft.com/office/drawing/2014/main" val="3425376973"/>
                  </a:ext>
                </a:extLst>
              </a:tr>
              <a:tr h="1318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PHY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Physical Sciences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extLst>
                  <a:ext uri="{0D108BD9-81ED-4DB2-BD59-A6C34878D82A}">
                    <a16:rowId xmlns:a16="http://schemas.microsoft.com/office/drawing/2014/main" val="3635646858"/>
                  </a:ext>
                </a:extLst>
              </a:tr>
              <a:tr h="1318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NRC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Natural Resources And Conservation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extLst>
                  <a:ext uri="{0D108BD9-81ED-4DB2-BD59-A6C34878D82A}">
                    <a16:rowId xmlns:a16="http://schemas.microsoft.com/office/drawing/2014/main" val="2619108921"/>
                  </a:ext>
                </a:extLst>
              </a:tr>
              <a:tr h="1318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FOR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Foreign Languages, Literatures, And Linguistics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extLst>
                  <a:ext uri="{0D108BD9-81ED-4DB2-BD59-A6C34878D82A}">
                    <a16:rowId xmlns:a16="http://schemas.microsoft.com/office/drawing/2014/main" val="2926281374"/>
                  </a:ext>
                </a:extLst>
              </a:tr>
              <a:tr h="1318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ETER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Engineering Technologies And Engineering-Related Fields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extLst>
                  <a:ext uri="{0D108BD9-81ED-4DB2-BD59-A6C34878D82A}">
                    <a16:rowId xmlns:a16="http://schemas.microsoft.com/office/drawing/2014/main" val="2098979825"/>
                  </a:ext>
                </a:extLst>
              </a:tr>
              <a:tr h="1318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HIS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History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extLst>
                  <a:ext uri="{0D108BD9-81ED-4DB2-BD59-A6C34878D82A}">
                    <a16:rowId xmlns:a16="http://schemas.microsoft.com/office/drawing/2014/main" val="489771030"/>
                  </a:ext>
                </a:extLst>
              </a:tr>
              <a:tr h="1318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CTT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Communications Technologies/Technicians And Support Services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extLst>
                  <a:ext uri="{0D108BD9-81ED-4DB2-BD59-A6C34878D82A}">
                    <a16:rowId xmlns:a16="http://schemas.microsoft.com/office/drawing/2014/main" val="3287340599"/>
                  </a:ext>
                </a:extLst>
              </a:tr>
              <a:tr h="1318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ARE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Area, Ethnic, Cultural, Gender, And Group Studies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extLst>
                  <a:ext uri="{0D108BD9-81ED-4DB2-BD59-A6C34878D82A}">
                    <a16:rowId xmlns:a16="http://schemas.microsoft.com/office/drawing/2014/main" val="3892123023"/>
                  </a:ext>
                </a:extLst>
              </a:tr>
              <a:tr h="1318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ARS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Architecture And Related Services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extLst>
                  <a:ext uri="{0D108BD9-81ED-4DB2-BD59-A6C34878D82A}">
                    <a16:rowId xmlns:a16="http://schemas.microsoft.com/office/drawing/2014/main" val="4004834671"/>
                  </a:ext>
                </a:extLst>
              </a:tr>
              <a:tr h="1318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AGR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Agriculture, Agriculture Operations, And Related Sciences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extLst>
                  <a:ext uri="{0D108BD9-81ED-4DB2-BD59-A6C34878D82A}">
                    <a16:rowId xmlns:a16="http://schemas.microsoft.com/office/drawing/2014/main" val="369583421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Total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446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" marB="9144" anchor="ctr"/>
                </a:tc>
                <a:extLst>
                  <a:ext uri="{0D108BD9-81ED-4DB2-BD59-A6C34878D82A}">
                    <a16:rowId xmlns:a16="http://schemas.microsoft.com/office/drawing/2014/main" val="27976661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31860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9F7E019-ABA1-F444-A369-5A7495338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/>
              <a:t>Transfer Volume to In-State Private (ISP) and Out-of-State (OOS) Baccalaureate Granting Institutions from WVC</a:t>
            </a:r>
            <a:endParaRPr lang="en-US" sz="3200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E5EE681-39A9-7C42-86D8-09515F28A5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6650741"/>
              </p:ext>
            </p:extLst>
          </p:nvPr>
        </p:nvGraphicFramePr>
        <p:xfrm>
          <a:off x="838200" y="1529509"/>
          <a:ext cx="10515600" cy="505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524521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6BDCA6B-3C9C-4213-A0D9-30BD5F0B07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8426302" cy="6858000"/>
          </a:xfrm>
          <a:custGeom>
            <a:avLst/>
            <a:gdLst>
              <a:gd name="connsiteX0" fmla="*/ 184095 w 8426302"/>
              <a:gd name="connsiteY0" fmla="*/ 6858000 h 6858000"/>
              <a:gd name="connsiteX1" fmla="*/ 8426302 w 8426302"/>
              <a:gd name="connsiteY1" fmla="*/ 6858000 h 6858000"/>
              <a:gd name="connsiteX2" fmla="*/ 8426302 w 8426302"/>
              <a:gd name="connsiteY2" fmla="*/ 0 h 6858000"/>
              <a:gd name="connsiteX3" fmla="*/ 2743435 w 8426302"/>
              <a:gd name="connsiteY3" fmla="*/ 0 h 6858000"/>
              <a:gd name="connsiteX4" fmla="*/ 2688451 w 8426302"/>
              <a:gd name="connsiteY4" fmla="*/ 37385 h 6858000"/>
              <a:gd name="connsiteX5" fmla="*/ 0 w 8426302"/>
              <a:gd name="connsiteY5" fmla="*/ 5321277 h 6858000"/>
              <a:gd name="connsiteX6" fmla="*/ 116943 w 8426302"/>
              <a:gd name="connsiteY6" fmla="*/ 65584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26302" h="6858000">
                <a:moveTo>
                  <a:pt x="184095" y="6858000"/>
                </a:moveTo>
                <a:lnTo>
                  <a:pt x="8426302" y="6858000"/>
                </a:lnTo>
                <a:lnTo>
                  <a:pt x="8426302" y="0"/>
                </a:lnTo>
                <a:lnTo>
                  <a:pt x="2743435" y="0"/>
                </a:lnTo>
                <a:lnTo>
                  <a:pt x="2688451" y="37385"/>
                </a:lnTo>
                <a:cubicBezTo>
                  <a:pt x="1058888" y="1225893"/>
                  <a:pt x="0" y="3149927"/>
                  <a:pt x="0" y="5321277"/>
                </a:cubicBezTo>
                <a:cubicBezTo>
                  <a:pt x="0" y="5744268"/>
                  <a:pt x="40184" y="6157873"/>
                  <a:pt x="116943" y="6558484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2">
            <a:extLst>
              <a:ext uri="{FF2B5EF4-FFF2-40B4-BE49-F238E27FC236}">
                <a16:creationId xmlns:a16="http://schemas.microsoft.com/office/drawing/2014/main" id="{FDA12F62-867F-4684-B28B-E085D09DC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8174932" cy="6858000"/>
          </a:xfrm>
          <a:custGeom>
            <a:avLst/>
            <a:gdLst>
              <a:gd name="connsiteX0" fmla="*/ 190266 w 8174932"/>
              <a:gd name="connsiteY0" fmla="*/ 6858000 h 6858000"/>
              <a:gd name="connsiteX1" fmla="*/ 8174932 w 8174932"/>
              <a:gd name="connsiteY1" fmla="*/ 6858000 h 6858000"/>
              <a:gd name="connsiteX2" fmla="*/ 8174932 w 8174932"/>
              <a:gd name="connsiteY2" fmla="*/ 0 h 6858000"/>
              <a:gd name="connsiteX3" fmla="*/ 2944847 w 8174932"/>
              <a:gd name="connsiteY3" fmla="*/ 0 h 6858000"/>
              <a:gd name="connsiteX4" fmla="*/ 2646373 w 8174932"/>
              <a:gd name="connsiteY4" fmla="*/ 196447 h 6858000"/>
              <a:gd name="connsiteX5" fmla="*/ 0 w 8174932"/>
              <a:gd name="connsiteY5" fmla="*/ 5321277 h 6858000"/>
              <a:gd name="connsiteX6" fmla="*/ 112445 w 8174932"/>
              <a:gd name="connsiteY6" fmla="*/ 65108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74932" h="6858000">
                <a:moveTo>
                  <a:pt x="190266" y="6858000"/>
                </a:moveTo>
                <a:lnTo>
                  <a:pt x="8174932" y="6858000"/>
                </a:lnTo>
                <a:lnTo>
                  <a:pt x="8174932" y="0"/>
                </a:lnTo>
                <a:lnTo>
                  <a:pt x="2944847" y="0"/>
                </a:lnTo>
                <a:lnTo>
                  <a:pt x="2646373" y="196447"/>
                </a:lnTo>
                <a:cubicBezTo>
                  <a:pt x="1044779" y="1335395"/>
                  <a:pt x="0" y="3206327"/>
                  <a:pt x="0" y="5321277"/>
                </a:cubicBezTo>
                <a:cubicBezTo>
                  <a:pt x="0" y="5727999"/>
                  <a:pt x="38639" y="6125696"/>
                  <a:pt x="112445" y="6510898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727371B-7DFD-484C-83C3-3524018B6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34110"/>
            <a:ext cx="5936370" cy="346621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External Scan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0158DC-D392-1C4E-B3E1-CB5495ADCB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4672" y="4180354"/>
            <a:ext cx="5649289" cy="127997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24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410D96-C9DD-3E4F-8DDE-DD6EA079B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671" y="6032122"/>
            <a:ext cx="45720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 sz="1200" kern="1200">
              <a:solidFill>
                <a:srgbClr val="FFFFFF">
                  <a:alpha val="80000"/>
                </a:srgb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E1D271-417C-984F-A8D2-5488C9D70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5347" y="5940364"/>
            <a:ext cx="548640" cy="548640"/>
          </a:xfrm>
          <a:prstGeom prst="ellipse">
            <a:avLst/>
          </a:prstGeom>
          <a:solidFill>
            <a:srgbClr val="80808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28844951-7827-47D4-8276-7DDE1FA7D85A}" type="slidenum">
              <a:rPr lang="en-US" sz="1500">
                <a:solidFill>
                  <a:srgbClr val="FFFFFF"/>
                </a:solidFill>
              </a:rPr>
              <a:pPr algn="ctr">
                <a:spcAft>
                  <a:spcPts val="600"/>
                </a:spcAft>
              </a:pPr>
              <a:t>20</a:t>
            </a:fld>
            <a:endParaRPr lang="en-US" sz="15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8452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F0779-7B5E-BB4D-94C2-08687DBCF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Santa Clara County Population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9518CE1-114D-8843-A1A4-7090856D5B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0443377"/>
              </p:ext>
            </p:extLst>
          </p:nvPr>
        </p:nvGraphicFramePr>
        <p:xfrm>
          <a:off x="838200" y="1333497"/>
          <a:ext cx="5257799" cy="2951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7837">
                  <a:extLst>
                    <a:ext uri="{9D8B030D-6E8A-4147-A177-3AD203B41FA5}">
                      <a16:colId xmlns:a16="http://schemas.microsoft.com/office/drawing/2014/main" val="2160555856"/>
                    </a:ext>
                  </a:extLst>
                </a:gridCol>
                <a:gridCol w="1505862">
                  <a:extLst>
                    <a:ext uri="{9D8B030D-6E8A-4147-A177-3AD203B41FA5}">
                      <a16:colId xmlns:a16="http://schemas.microsoft.com/office/drawing/2014/main" val="1446443029"/>
                    </a:ext>
                  </a:extLst>
                </a:gridCol>
                <a:gridCol w="1434100">
                  <a:extLst>
                    <a:ext uri="{9D8B030D-6E8A-4147-A177-3AD203B41FA5}">
                      <a16:colId xmlns:a16="http://schemas.microsoft.com/office/drawing/2014/main" val="154929153"/>
                    </a:ext>
                  </a:extLst>
                </a:gridCol>
              </a:tblGrid>
              <a:tr h="49191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Santa Clara County Population Profile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636753"/>
                  </a:ext>
                </a:extLst>
              </a:tr>
              <a:tr h="491910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2020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2025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2976455637"/>
                  </a:ext>
                </a:extLst>
              </a:tr>
              <a:tr h="49191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Population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  1,920,646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 1,984,503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90665015"/>
                  </a:ext>
                </a:extLst>
              </a:tr>
              <a:tr h="49191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Households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     649,840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    671,125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1559279737"/>
                  </a:ext>
                </a:extLst>
              </a:tr>
              <a:tr h="49191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Average Household Size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2.91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2.91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2105145042"/>
                  </a:ext>
                </a:extLst>
              </a:tr>
              <a:tr h="49191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Median Age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37.7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38.5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3577693626"/>
                  </a:ext>
                </a:extLst>
              </a:tr>
            </a:tbl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E34F8B01-7529-9946-A384-79562F38A5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2948932"/>
              </p:ext>
            </p:extLst>
          </p:nvPr>
        </p:nvGraphicFramePr>
        <p:xfrm>
          <a:off x="6589258" y="2371112"/>
          <a:ext cx="5099277" cy="3228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567143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9D2D88F-4499-7946-9947-9E021A237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Santa Clara County Household Profile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53E5FDA-1AF2-B24A-9D6F-73022DB509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8258062"/>
              </p:ext>
            </p:extLst>
          </p:nvPr>
        </p:nvGraphicFramePr>
        <p:xfrm>
          <a:off x="838200" y="1300163"/>
          <a:ext cx="5033963" cy="487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4123">
                  <a:extLst>
                    <a:ext uri="{9D8B030D-6E8A-4147-A177-3AD203B41FA5}">
                      <a16:colId xmlns:a16="http://schemas.microsoft.com/office/drawing/2014/main" val="3048406705"/>
                    </a:ext>
                  </a:extLst>
                </a:gridCol>
                <a:gridCol w="1108273">
                  <a:extLst>
                    <a:ext uri="{9D8B030D-6E8A-4147-A177-3AD203B41FA5}">
                      <a16:colId xmlns:a16="http://schemas.microsoft.com/office/drawing/2014/main" val="2941788792"/>
                    </a:ext>
                  </a:extLst>
                </a:gridCol>
                <a:gridCol w="1081567">
                  <a:extLst>
                    <a:ext uri="{9D8B030D-6E8A-4147-A177-3AD203B41FA5}">
                      <a16:colId xmlns:a16="http://schemas.microsoft.com/office/drawing/2014/main" val="474488500"/>
                    </a:ext>
                  </a:extLst>
                </a:gridCol>
              </a:tblGrid>
              <a:tr h="16510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Households by Income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295513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2020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2025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extLst>
                  <a:ext uri="{0D108BD9-81ED-4DB2-BD59-A6C34878D82A}">
                    <a16:rowId xmlns:a16="http://schemas.microsoft.com/office/drawing/2014/main" val="2033369455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&lt;$15,000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5.2%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4.4%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extLst>
                  <a:ext uri="{0D108BD9-81ED-4DB2-BD59-A6C34878D82A}">
                    <a16:rowId xmlns:a16="http://schemas.microsoft.com/office/drawing/2014/main" val="159627499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$15,000 - $24,999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4.2%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3.4%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extLst>
                  <a:ext uri="{0D108BD9-81ED-4DB2-BD59-A6C34878D82A}">
                    <a16:rowId xmlns:a16="http://schemas.microsoft.com/office/drawing/2014/main" val="197488761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$25,000 - $34,999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3.8%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3.2%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extLst>
                  <a:ext uri="{0D108BD9-81ED-4DB2-BD59-A6C34878D82A}">
                    <a16:rowId xmlns:a16="http://schemas.microsoft.com/office/drawing/2014/main" val="2172475503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$35,000 - $49,999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6.0%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5.2%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extLst>
                  <a:ext uri="{0D108BD9-81ED-4DB2-BD59-A6C34878D82A}">
                    <a16:rowId xmlns:a16="http://schemas.microsoft.com/office/drawing/2014/main" val="2076986672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$50,000 - $74,999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10.3%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9.4%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extLst>
                  <a:ext uri="{0D108BD9-81ED-4DB2-BD59-A6C34878D82A}">
                    <a16:rowId xmlns:a16="http://schemas.microsoft.com/office/drawing/2014/main" val="317034492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$75,000 - $99,999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9.5%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9.0%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extLst>
                  <a:ext uri="{0D108BD9-81ED-4DB2-BD59-A6C34878D82A}">
                    <a16:rowId xmlns:a16="http://schemas.microsoft.com/office/drawing/2014/main" val="2776550545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$100,000 - $149,999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17.0%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17.0%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extLst>
                  <a:ext uri="{0D108BD9-81ED-4DB2-BD59-A6C34878D82A}">
                    <a16:rowId xmlns:a16="http://schemas.microsoft.com/office/drawing/2014/main" val="1477525849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$150,000 - $199,999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13.5%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14.5%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extLst>
                  <a:ext uri="{0D108BD9-81ED-4DB2-BD59-A6C34878D82A}">
                    <a16:rowId xmlns:a16="http://schemas.microsoft.com/office/drawing/2014/main" val="2854599620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$200,000+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30.5%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34.0%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extLst>
                  <a:ext uri="{0D108BD9-81ED-4DB2-BD59-A6C34878D82A}">
                    <a16:rowId xmlns:a16="http://schemas.microsoft.com/office/drawing/2014/main" val="4240656816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Total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100.0%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100.1%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extLst>
                  <a:ext uri="{0D108BD9-81ED-4DB2-BD59-A6C34878D82A}">
                    <a16:rowId xmlns:a16="http://schemas.microsoft.com/office/drawing/2014/main" val="2804273528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extLst>
                  <a:ext uri="{0D108BD9-81ED-4DB2-BD59-A6C34878D82A}">
                    <a16:rowId xmlns:a16="http://schemas.microsoft.com/office/drawing/2014/main" val="66351324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Median Household Income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$128,034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$143,752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extLst>
                  <a:ext uri="{0D108BD9-81ED-4DB2-BD59-A6C34878D82A}">
                    <a16:rowId xmlns:a16="http://schemas.microsoft.com/office/drawing/2014/main" val="2006911641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Average Household Income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$171,633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$189,927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extLst>
                  <a:ext uri="{0D108BD9-81ED-4DB2-BD59-A6C34878D82A}">
                    <a16:rowId xmlns:a16="http://schemas.microsoft.com/office/drawing/2014/main" val="594323629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Per Capita Income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$58,159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$64,315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anchor="ctr"/>
                </a:tc>
                <a:extLst>
                  <a:ext uri="{0D108BD9-81ED-4DB2-BD59-A6C34878D82A}">
                    <a16:rowId xmlns:a16="http://schemas.microsoft.com/office/drawing/2014/main" val="30412990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44808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9D2D88F-4499-7946-9947-9E021A237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988" y="271463"/>
            <a:ext cx="10515600" cy="748780"/>
          </a:xfrm>
        </p:spPr>
        <p:txBody>
          <a:bodyPr>
            <a:normAutofit fontScale="90000"/>
          </a:bodyPr>
          <a:lstStyle/>
          <a:p>
            <a:r>
              <a:rPr lang="en-US" dirty="0"/>
              <a:t>Santa Clara County </a:t>
            </a:r>
            <a:br>
              <a:rPr lang="en-US" dirty="0"/>
            </a:br>
            <a:r>
              <a:rPr lang="en-US" dirty="0"/>
              <a:t>Age Profile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135CAFE-FDBE-4543-8FCE-570E2E5BD2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0475100"/>
              </p:ext>
            </p:extLst>
          </p:nvPr>
        </p:nvGraphicFramePr>
        <p:xfrm>
          <a:off x="3300413" y="146844"/>
          <a:ext cx="8129587" cy="6564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087378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1452D-ED29-3C4A-AF36-F006F4C05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Population by Race / Ethnicity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DF7D9C8-3D82-0C4F-9195-BEAA9B3B81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52423"/>
              </p:ext>
            </p:extLst>
          </p:nvPr>
        </p:nvGraphicFramePr>
        <p:xfrm>
          <a:off x="2350293" y="705853"/>
          <a:ext cx="7491414" cy="6015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527750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0BF2A-3668-1B41-9C39-CC05ED9C8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Educational Attainment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2170802D-9C57-D540-895D-DF68BF7F25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6023936"/>
              </p:ext>
            </p:extLst>
          </p:nvPr>
        </p:nvGraphicFramePr>
        <p:xfrm>
          <a:off x="838199" y="754062"/>
          <a:ext cx="10391776" cy="5832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46841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BA87B-73C1-EE45-BCA0-017258F7A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Unemployment by Age Range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43F0E95-33D7-194F-95C2-8389846BCC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0507157"/>
              </p:ext>
            </p:extLst>
          </p:nvPr>
        </p:nvGraphicFramePr>
        <p:xfrm>
          <a:off x="838200" y="768349"/>
          <a:ext cx="10391775" cy="5832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875563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7016D-5C74-DC43-B5DF-A1ABB3197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Population Age 3+ Years by School Enrollment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E5ADD46-0C08-7942-AE50-7A4051ACE9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9661560"/>
              </p:ext>
            </p:extLst>
          </p:nvPr>
        </p:nvGraphicFramePr>
        <p:xfrm>
          <a:off x="838200" y="1050771"/>
          <a:ext cx="9220200" cy="55500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779948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538A2-5008-BC4F-82DD-028C81729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Service Area High School Enrollment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525AF45-E69D-334D-BA30-880EE34F54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784796"/>
              </p:ext>
            </p:extLst>
          </p:nvPr>
        </p:nvGraphicFramePr>
        <p:xfrm>
          <a:off x="1320914" y="922713"/>
          <a:ext cx="5719965" cy="54385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993">
                  <a:extLst>
                    <a:ext uri="{9D8B030D-6E8A-4147-A177-3AD203B41FA5}">
                      <a16:colId xmlns:a16="http://schemas.microsoft.com/office/drawing/2014/main" val="1287639228"/>
                    </a:ext>
                  </a:extLst>
                </a:gridCol>
                <a:gridCol w="1143993">
                  <a:extLst>
                    <a:ext uri="{9D8B030D-6E8A-4147-A177-3AD203B41FA5}">
                      <a16:colId xmlns:a16="http://schemas.microsoft.com/office/drawing/2014/main" val="151211887"/>
                    </a:ext>
                  </a:extLst>
                </a:gridCol>
                <a:gridCol w="1143993">
                  <a:extLst>
                    <a:ext uri="{9D8B030D-6E8A-4147-A177-3AD203B41FA5}">
                      <a16:colId xmlns:a16="http://schemas.microsoft.com/office/drawing/2014/main" val="3454881382"/>
                    </a:ext>
                  </a:extLst>
                </a:gridCol>
                <a:gridCol w="1143993">
                  <a:extLst>
                    <a:ext uri="{9D8B030D-6E8A-4147-A177-3AD203B41FA5}">
                      <a16:colId xmlns:a16="http://schemas.microsoft.com/office/drawing/2014/main" val="2408430651"/>
                    </a:ext>
                  </a:extLst>
                </a:gridCol>
                <a:gridCol w="1143993">
                  <a:extLst>
                    <a:ext uri="{9D8B030D-6E8A-4147-A177-3AD203B41FA5}">
                      <a16:colId xmlns:a16="http://schemas.microsoft.com/office/drawing/2014/main" val="3903457714"/>
                    </a:ext>
                  </a:extLst>
                </a:gridCol>
              </a:tblGrid>
              <a:tr h="446409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Annual High School Enrollment, WVC Service Area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820473"/>
                  </a:ext>
                </a:extLst>
              </a:tr>
              <a:tr h="69802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Year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LGSJUHSD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CUHSD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Total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% change from prior year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525" marB="0" anchor="ctr"/>
                </a:tc>
                <a:extLst>
                  <a:ext uri="{0D108BD9-81ED-4DB2-BD59-A6C34878D82A}">
                    <a16:rowId xmlns:a16="http://schemas.microsoft.com/office/drawing/2014/main" val="2297206777"/>
                  </a:ext>
                </a:extLst>
              </a:tr>
              <a:tr h="25521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14-15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3,302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7,453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10,755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2774860636"/>
                  </a:ext>
                </a:extLst>
              </a:tr>
              <a:tr h="25521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15-16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3,311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7,730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11,041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2.7%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623709612"/>
                  </a:ext>
                </a:extLst>
              </a:tr>
              <a:tr h="25521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16-17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3,368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7,810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11,178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1.2%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92067772"/>
                  </a:ext>
                </a:extLst>
              </a:tr>
              <a:tr h="25521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17-18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3,395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8,042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11,437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2.3%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2521237029"/>
                  </a:ext>
                </a:extLst>
              </a:tr>
              <a:tr h="25521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18-19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3,520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8,271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11,791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3.1%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807700645"/>
                  </a:ext>
                </a:extLst>
              </a:tr>
              <a:tr h="25521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19-20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3,542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8,465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12,007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1.8%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2595938171"/>
                  </a:ext>
                </a:extLst>
              </a:tr>
              <a:tr h="25521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5-yr average: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2.2%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2255603284"/>
                  </a:ext>
                </a:extLst>
              </a:tr>
              <a:tr h="255217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37021096"/>
                  </a:ext>
                </a:extLst>
              </a:tr>
              <a:tr h="49952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If the trend continues, public high school enrollment in the WVC service area would increase by about 264 students in 20-21 (an increase of 2.2%)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727096"/>
                  </a:ext>
                </a:extLst>
              </a:tr>
              <a:tr h="255217">
                <a:tc gridSpan="5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947590"/>
                  </a:ext>
                </a:extLst>
              </a:tr>
              <a:tr h="255217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200" i="1" u="none" strike="noStrike" dirty="0">
                          <a:effectLst/>
                          <a:latin typeface="+mn-lt"/>
                        </a:rPr>
                        <a:t>Source:  California Department of Education </a:t>
                      </a:r>
                      <a:r>
                        <a:rPr lang="en-US" sz="1200" i="1" u="none" strike="noStrike" dirty="0" err="1">
                          <a:effectLst/>
                          <a:latin typeface="+mn-lt"/>
                        </a:rPr>
                        <a:t>DataQuest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869457"/>
                  </a:ext>
                </a:extLst>
              </a:tr>
              <a:tr h="255217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200" i="1" u="none" strike="noStrike" dirty="0">
                          <a:effectLst/>
                          <a:latin typeface="+mn-lt"/>
                        </a:rPr>
                        <a:t>https://</a:t>
                      </a:r>
                      <a:r>
                        <a:rPr lang="en-US" sz="1200" i="1" u="none" strike="noStrike" dirty="0" err="1">
                          <a:effectLst/>
                          <a:latin typeface="+mn-lt"/>
                        </a:rPr>
                        <a:t>dq.cde.ca.gov</a:t>
                      </a:r>
                      <a:r>
                        <a:rPr lang="en-US" sz="1200" i="1" u="none" strike="noStrike" dirty="0">
                          <a:effectLst/>
                          <a:latin typeface="+mn-lt"/>
                        </a:rPr>
                        <a:t>/</a:t>
                      </a:r>
                      <a:r>
                        <a:rPr lang="en-US" sz="1200" i="1" u="none" strike="noStrike" dirty="0" err="1">
                          <a:effectLst/>
                          <a:latin typeface="+mn-lt"/>
                        </a:rPr>
                        <a:t>dataquest</a:t>
                      </a:r>
                      <a:r>
                        <a:rPr lang="en-US" sz="1200" i="1" u="none" strike="noStrike" dirty="0">
                          <a:effectLst/>
                          <a:latin typeface="+mn-lt"/>
                        </a:rPr>
                        <a:t>/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02269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22505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538A2-5008-BC4F-82DD-028C81729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Santa Clara Public Schools - High School Enrollment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BB42240-0553-7A4A-8EFE-3827C0B07F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6466934"/>
              </p:ext>
            </p:extLst>
          </p:nvPr>
        </p:nvGraphicFramePr>
        <p:xfrm>
          <a:off x="1364594" y="1093509"/>
          <a:ext cx="6176849" cy="46379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4499">
                  <a:extLst>
                    <a:ext uri="{9D8B030D-6E8A-4147-A177-3AD203B41FA5}">
                      <a16:colId xmlns:a16="http://schemas.microsoft.com/office/drawing/2014/main" val="1918724923"/>
                    </a:ext>
                  </a:extLst>
                </a:gridCol>
                <a:gridCol w="824499">
                  <a:extLst>
                    <a:ext uri="{9D8B030D-6E8A-4147-A177-3AD203B41FA5}">
                      <a16:colId xmlns:a16="http://schemas.microsoft.com/office/drawing/2014/main" val="1297640457"/>
                    </a:ext>
                  </a:extLst>
                </a:gridCol>
                <a:gridCol w="824499">
                  <a:extLst>
                    <a:ext uri="{9D8B030D-6E8A-4147-A177-3AD203B41FA5}">
                      <a16:colId xmlns:a16="http://schemas.microsoft.com/office/drawing/2014/main" val="2153388566"/>
                    </a:ext>
                  </a:extLst>
                </a:gridCol>
                <a:gridCol w="824499">
                  <a:extLst>
                    <a:ext uri="{9D8B030D-6E8A-4147-A177-3AD203B41FA5}">
                      <a16:colId xmlns:a16="http://schemas.microsoft.com/office/drawing/2014/main" val="4203488344"/>
                    </a:ext>
                  </a:extLst>
                </a:gridCol>
                <a:gridCol w="824499">
                  <a:extLst>
                    <a:ext uri="{9D8B030D-6E8A-4147-A177-3AD203B41FA5}">
                      <a16:colId xmlns:a16="http://schemas.microsoft.com/office/drawing/2014/main" val="3359556026"/>
                    </a:ext>
                  </a:extLst>
                </a:gridCol>
                <a:gridCol w="824499">
                  <a:extLst>
                    <a:ext uri="{9D8B030D-6E8A-4147-A177-3AD203B41FA5}">
                      <a16:colId xmlns:a16="http://schemas.microsoft.com/office/drawing/2014/main" val="3636628993"/>
                    </a:ext>
                  </a:extLst>
                </a:gridCol>
                <a:gridCol w="1229855">
                  <a:extLst>
                    <a:ext uri="{9D8B030D-6E8A-4147-A177-3AD203B41FA5}">
                      <a16:colId xmlns:a16="http://schemas.microsoft.com/office/drawing/2014/main" val="3284504668"/>
                    </a:ext>
                  </a:extLst>
                </a:gridCol>
              </a:tblGrid>
              <a:tr h="650432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High School Enrollment Santa Clara Public Schools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072446"/>
                  </a:ext>
                </a:extLst>
              </a:tr>
              <a:tr h="107014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11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12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Ungr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Total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% Change from prior year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1093352506"/>
                  </a:ext>
                </a:extLst>
              </a:tr>
              <a:tr h="416773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21,548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19,969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19,874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20,434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605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82,430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2315330921"/>
                  </a:ext>
                </a:extLst>
              </a:tr>
              <a:tr h="416773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21,219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20,707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19,700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20,395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654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82,675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0.3%</a:t>
                      </a:r>
                      <a:endParaRPr lang="en-US" sz="1400" b="0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3173970646"/>
                  </a:ext>
                </a:extLst>
              </a:tr>
              <a:tr h="416773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21,342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20,587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20,568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20,324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686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83,507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1.0%</a:t>
                      </a:r>
                      <a:endParaRPr lang="en-US" sz="1400" b="0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2531197668"/>
                  </a:ext>
                </a:extLst>
              </a:tr>
              <a:tr h="416773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21,823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20,782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20,444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21,219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732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85,000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1.8%</a:t>
                      </a:r>
                      <a:endParaRPr lang="en-US" sz="1400" b="0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1222495880"/>
                  </a:ext>
                </a:extLst>
              </a:tr>
              <a:tr h="416773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21,453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21,091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20,501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21,656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84,701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-0.4%</a:t>
                      </a:r>
                      <a:endParaRPr lang="en-US" sz="1400" b="0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142214196"/>
                  </a:ext>
                </a:extLst>
              </a:tr>
              <a:tr h="416773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21,537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21,044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20,996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21,667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85,244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0.6%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3950527955"/>
                  </a:ext>
                </a:extLst>
              </a:tr>
              <a:tr h="416773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5-year average: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0.7%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560169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21508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2BC09-262F-EF4F-BCD7-840C5F184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975" y="150811"/>
            <a:ext cx="3890963" cy="1992313"/>
          </a:xfrm>
        </p:spPr>
        <p:txBody>
          <a:bodyPr/>
          <a:lstStyle/>
          <a:p>
            <a:r>
              <a:rPr lang="en-US" dirty="0"/>
              <a:t>Population 5+ Years</a:t>
            </a:r>
            <a:br>
              <a:rPr lang="en-US" dirty="0"/>
            </a:br>
            <a:r>
              <a:rPr lang="en-US" dirty="0"/>
              <a:t>Who Speak English </a:t>
            </a:r>
            <a:br>
              <a:rPr lang="en-US" dirty="0"/>
            </a:br>
            <a:r>
              <a:rPr lang="en-US" dirty="0"/>
              <a:t>“not well” or “not at all”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8749220-71BB-C143-9467-B17F2CA1E9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1953385"/>
              </p:ext>
            </p:extLst>
          </p:nvPr>
        </p:nvGraphicFramePr>
        <p:xfrm>
          <a:off x="4702175" y="350520"/>
          <a:ext cx="6942139" cy="615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4291">
                  <a:extLst>
                    <a:ext uri="{9D8B030D-6E8A-4147-A177-3AD203B41FA5}">
                      <a16:colId xmlns:a16="http://schemas.microsoft.com/office/drawing/2014/main" val="3024503047"/>
                    </a:ext>
                  </a:extLst>
                </a:gridCol>
                <a:gridCol w="1328924">
                  <a:extLst>
                    <a:ext uri="{9D8B030D-6E8A-4147-A177-3AD203B41FA5}">
                      <a16:colId xmlns:a16="http://schemas.microsoft.com/office/drawing/2014/main" val="1977358331"/>
                    </a:ext>
                  </a:extLst>
                </a:gridCol>
                <a:gridCol w="1328924">
                  <a:extLst>
                    <a:ext uri="{9D8B030D-6E8A-4147-A177-3AD203B41FA5}">
                      <a16:colId xmlns:a16="http://schemas.microsoft.com/office/drawing/2014/main" val="2971179809"/>
                    </a:ext>
                  </a:extLst>
                </a:gridCol>
              </a:tblGrid>
              <a:tr h="46355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Population 5+ Years by Language Spoken at Home</a:t>
                      </a:r>
                      <a:br>
                        <a:rPr lang="en-US" sz="1400" u="none" strike="noStrike">
                          <a:effectLst/>
                        </a:rPr>
                      </a:br>
                      <a:r>
                        <a:rPr lang="en-US" sz="1400" u="none" strike="noStrike">
                          <a:effectLst/>
                        </a:rPr>
                        <a:t>Who Speak English "not well" or "not at all"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3027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Santa Clara County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CA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extLst>
                  <a:ext uri="{0D108BD9-81ED-4DB2-BD59-A6C34878D82A}">
                    <a16:rowId xmlns:a16="http://schemas.microsoft.com/office/drawing/2014/main" val="71719635"/>
                  </a:ext>
                </a:extLst>
              </a:tr>
              <a:tr h="16510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 to 17 years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628696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Speak only English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9.1%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10.1%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extLst>
                  <a:ext uri="{0D108BD9-81ED-4DB2-BD59-A6C34878D82A}">
                    <a16:rowId xmlns:a16="http://schemas.microsoft.com/office/drawing/2014/main" val="820998407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Speak Spanish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0.1%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extLst>
                  <a:ext uri="{0D108BD9-81ED-4DB2-BD59-A6C34878D82A}">
                    <a16:rowId xmlns:a16="http://schemas.microsoft.com/office/drawing/2014/main" val="3026344584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Speak other Indo-European languages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extLst>
                  <a:ext uri="{0D108BD9-81ED-4DB2-BD59-A6C34878D82A}">
                    <a16:rowId xmlns:a16="http://schemas.microsoft.com/office/drawing/2014/main" val="2836616771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Speak Asian and Pacific Island languages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0.1%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extLst>
                  <a:ext uri="{0D108BD9-81ED-4DB2-BD59-A6C34878D82A}">
                    <a16:rowId xmlns:a16="http://schemas.microsoft.com/office/drawing/2014/main" val="952124546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Speak other languages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extLst>
                  <a:ext uri="{0D108BD9-81ED-4DB2-BD59-A6C34878D82A}">
                    <a16:rowId xmlns:a16="http://schemas.microsoft.com/office/drawing/2014/main" val="1596868711"/>
                  </a:ext>
                </a:extLst>
              </a:tr>
              <a:tr h="16510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18 to 64 years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937419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Speak only English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30.9%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36.4%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extLst>
                  <a:ext uri="{0D108BD9-81ED-4DB2-BD59-A6C34878D82A}">
                    <a16:rowId xmlns:a16="http://schemas.microsoft.com/office/drawing/2014/main" val="2904400552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Speak Spanish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3.0%</a:t>
                      </a:r>
                      <a:endParaRPr lang="en-US" sz="1400" b="0" i="0" u="none" strike="noStrike">
                        <a:solidFill>
                          <a:srgbClr val="9C000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5.5%</a:t>
                      </a:r>
                      <a:endParaRPr lang="en-US" sz="1400" b="0" i="0" u="none" strike="noStrike">
                        <a:solidFill>
                          <a:srgbClr val="9C000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extLst>
                  <a:ext uri="{0D108BD9-81ED-4DB2-BD59-A6C34878D82A}">
                    <a16:rowId xmlns:a16="http://schemas.microsoft.com/office/drawing/2014/main" val="2277884866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Speak other Indo-European languages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0.3%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extLst>
                  <a:ext uri="{0D108BD9-81ED-4DB2-BD59-A6C34878D82A}">
                    <a16:rowId xmlns:a16="http://schemas.microsoft.com/office/drawing/2014/main" val="3509112501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Speak Asian and Pacific Island languages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2.7%</a:t>
                      </a:r>
                      <a:endParaRPr lang="en-US" sz="1400" b="0" i="0" u="none" strike="noStrike">
                        <a:solidFill>
                          <a:srgbClr val="9C000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1.4%</a:t>
                      </a:r>
                      <a:endParaRPr lang="en-US" sz="1400" b="0" i="0" u="none" strike="noStrike">
                        <a:solidFill>
                          <a:srgbClr val="9C000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extLst>
                  <a:ext uri="{0D108BD9-81ED-4DB2-BD59-A6C34878D82A}">
                    <a16:rowId xmlns:a16="http://schemas.microsoft.com/office/drawing/2014/main" val="2569508280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Speak other languages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0.1%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extLst>
                  <a:ext uri="{0D108BD9-81ED-4DB2-BD59-A6C34878D82A}">
                    <a16:rowId xmlns:a16="http://schemas.microsoft.com/office/drawing/2014/main" val="735776671"/>
                  </a:ext>
                </a:extLst>
              </a:tr>
              <a:tr h="16510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65 years and over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966001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Speak only English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7.4%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9.4%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extLst>
                  <a:ext uri="{0D108BD9-81ED-4DB2-BD59-A6C34878D82A}">
                    <a16:rowId xmlns:a16="http://schemas.microsoft.com/office/drawing/2014/main" val="2099732771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Speak Spanish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1.2%</a:t>
                      </a:r>
                      <a:endParaRPr lang="en-US" sz="1400" b="0" i="0" u="none" strike="noStrike">
                        <a:solidFill>
                          <a:srgbClr val="9C000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extLst>
                  <a:ext uri="{0D108BD9-81ED-4DB2-BD59-A6C34878D82A}">
                    <a16:rowId xmlns:a16="http://schemas.microsoft.com/office/drawing/2014/main" val="520813851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Speak other Indo-European languages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0.3%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0.3%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extLst>
                  <a:ext uri="{0D108BD9-81ED-4DB2-BD59-A6C34878D82A}">
                    <a16:rowId xmlns:a16="http://schemas.microsoft.com/office/drawing/2014/main" val="3598439289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Speak Asian and Pacific Island languages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1.9%</a:t>
                      </a:r>
                      <a:endParaRPr lang="en-US" sz="1400" b="0" i="0" u="none" strike="noStrike">
                        <a:solidFill>
                          <a:srgbClr val="9C000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0.8%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extLst>
                  <a:ext uri="{0D108BD9-81ED-4DB2-BD59-A6C34878D82A}">
                    <a16:rowId xmlns:a16="http://schemas.microsoft.com/office/drawing/2014/main" val="4085618647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Speak other languages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0.0%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36576" marB="36576" anchor="ctr"/>
                </a:tc>
                <a:extLst>
                  <a:ext uri="{0D108BD9-81ED-4DB2-BD59-A6C34878D82A}">
                    <a16:rowId xmlns:a16="http://schemas.microsoft.com/office/drawing/2014/main" val="18639514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77586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6BDCA6B-3C9C-4213-A0D9-30BD5F0B07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8426302" cy="6858000"/>
          </a:xfrm>
          <a:custGeom>
            <a:avLst/>
            <a:gdLst>
              <a:gd name="connsiteX0" fmla="*/ 184095 w 8426302"/>
              <a:gd name="connsiteY0" fmla="*/ 6858000 h 6858000"/>
              <a:gd name="connsiteX1" fmla="*/ 8426302 w 8426302"/>
              <a:gd name="connsiteY1" fmla="*/ 6858000 h 6858000"/>
              <a:gd name="connsiteX2" fmla="*/ 8426302 w 8426302"/>
              <a:gd name="connsiteY2" fmla="*/ 0 h 6858000"/>
              <a:gd name="connsiteX3" fmla="*/ 2743435 w 8426302"/>
              <a:gd name="connsiteY3" fmla="*/ 0 h 6858000"/>
              <a:gd name="connsiteX4" fmla="*/ 2688451 w 8426302"/>
              <a:gd name="connsiteY4" fmla="*/ 37385 h 6858000"/>
              <a:gd name="connsiteX5" fmla="*/ 0 w 8426302"/>
              <a:gd name="connsiteY5" fmla="*/ 5321277 h 6858000"/>
              <a:gd name="connsiteX6" fmla="*/ 116943 w 8426302"/>
              <a:gd name="connsiteY6" fmla="*/ 65584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26302" h="6858000">
                <a:moveTo>
                  <a:pt x="184095" y="6858000"/>
                </a:moveTo>
                <a:lnTo>
                  <a:pt x="8426302" y="6858000"/>
                </a:lnTo>
                <a:lnTo>
                  <a:pt x="8426302" y="0"/>
                </a:lnTo>
                <a:lnTo>
                  <a:pt x="2743435" y="0"/>
                </a:lnTo>
                <a:lnTo>
                  <a:pt x="2688451" y="37385"/>
                </a:lnTo>
                <a:cubicBezTo>
                  <a:pt x="1058888" y="1225893"/>
                  <a:pt x="0" y="3149927"/>
                  <a:pt x="0" y="5321277"/>
                </a:cubicBezTo>
                <a:cubicBezTo>
                  <a:pt x="0" y="5744268"/>
                  <a:pt x="40184" y="6157873"/>
                  <a:pt x="116943" y="6558484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2">
            <a:extLst>
              <a:ext uri="{FF2B5EF4-FFF2-40B4-BE49-F238E27FC236}">
                <a16:creationId xmlns:a16="http://schemas.microsoft.com/office/drawing/2014/main" id="{FDA12F62-867F-4684-B28B-E085D09DC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8174932" cy="6858000"/>
          </a:xfrm>
          <a:custGeom>
            <a:avLst/>
            <a:gdLst>
              <a:gd name="connsiteX0" fmla="*/ 190266 w 8174932"/>
              <a:gd name="connsiteY0" fmla="*/ 6858000 h 6858000"/>
              <a:gd name="connsiteX1" fmla="*/ 8174932 w 8174932"/>
              <a:gd name="connsiteY1" fmla="*/ 6858000 h 6858000"/>
              <a:gd name="connsiteX2" fmla="*/ 8174932 w 8174932"/>
              <a:gd name="connsiteY2" fmla="*/ 0 h 6858000"/>
              <a:gd name="connsiteX3" fmla="*/ 2944847 w 8174932"/>
              <a:gd name="connsiteY3" fmla="*/ 0 h 6858000"/>
              <a:gd name="connsiteX4" fmla="*/ 2646373 w 8174932"/>
              <a:gd name="connsiteY4" fmla="*/ 196447 h 6858000"/>
              <a:gd name="connsiteX5" fmla="*/ 0 w 8174932"/>
              <a:gd name="connsiteY5" fmla="*/ 5321277 h 6858000"/>
              <a:gd name="connsiteX6" fmla="*/ 112445 w 8174932"/>
              <a:gd name="connsiteY6" fmla="*/ 65108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74932" h="6858000">
                <a:moveTo>
                  <a:pt x="190266" y="6858000"/>
                </a:moveTo>
                <a:lnTo>
                  <a:pt x="8174932" y="6858000"/>
                </a:lnTo>
                <a:lnTo>
                  <a:pt x="8174932" y="0"/>
                </a:lnTo>
                <a:lnTo>
                  <a:pt x="2944847" y="0"/>
                </a:lnTo>
                <a:lnTo>
                  <a:pt x="2646373" y="196447"/>
                </a:lnTo>
                <a:cubicBezTo>
                  <a:pt x="1044779" y="1335395"/>
                  <a:pt x="0" y="3206327"/>
                  <a:pt x="0" y="5321277"/>
                </a:cubicBezTo>
                <a:cubicBezTo>
                  <a:pt x="0" y="5727999"/>
                  <a:pt x="38639" y="6125696"/>
                  <a:pt x="112445" y="6510898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727371B-7DFD-484C-83C3-3524018B6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34110"/>
            <a:ext cx="5936370" cy="346621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Discussion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0158DC-D392-1C4E-B3E1-CB5495ADCB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4672" y="4180354"/>
            <a:ext cx="5649289" cy="127997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24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410D96-C9DD-3E4F-8DDE-DD6EA079B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671" y="6032122"/>
            <a:ext cx="45720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 sz="1200" kern="1200">
              <a:solidFill>
                <a:srgbClr val="FFFFFF">
                  <a:alpha val="80000"/>
                </a:srgb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E1D271-417C-984F-A8D2-5488C9D70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5347" y="5940364"/>
            <a:ext cx="548640" cy="548640"/>
          </a:xfrm>
          <a:prstGeom prst="ellipse">
            <a:avLst/>
          </a:prstGeom>
          <a:solidFill>
            <a:srgbClr val="80808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28844951-7827-47D4-8276-7DDE1FA7D85A}" type="slidenum">
              <a:rPr lang="en-US" sz="1500">
                <a:solidFill>
                  <a:srgbClr val="FFFFFF"/>
                </a:solidFill>
              </a:rPr>
              <a:pPr algn="ctr">
                <a:spcAft>
                  <a:spcPts val="600"/>
                </a:spcAft>
              </a:pPr>
              <a:t>31</a:t>
            </a:fld>
            <a:endParaRPr lang="en-US" sz="15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4025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3143</TotalTime>
  <Words>1385</Words>
  <Application>Microsoft Macintosh PowerPoint</Application>
  <PresentationFormat>Widescreen</PresentationFormat>
  <Paragraphs>555</Paragraphs>
  <Slides>32</Slides>
  <Notes>0</Notes>
  <HiddenSlides>3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Tahoma</vt:lpstr>
      <vt:lpstr>Office Theme</vt:lpstr>
      <vt:lpstr>WVC Environmental Scan</vt:lpstr>
      <vt:lpstr>Internal Scan</vt:lpstr>
      <vt:lpstr>Students by City/Town of Residence</vt:lpstr>
      <vt:lpstr>Historical Student Headcount</vt:lpstr>
      <vt:lpstr>Gender</vt:lpstr>
      <vt:lpstr>Headcount by Race/Ethnicity</vt:lpstr>
      <vt:lpstr>Headcount by Race/Ethnicity Fall 2019</vt:lpstr>
      <vt:lpstr>Headcount by Time of Day</vt:lpstr>
      <vt:lpstr>Annual Awards</vt:lpstr>
      <vt:lpstr>Pell Grants</vt:lpstr>
      <vt:lpstr>FTES</vt:lpstr>
      <vt:lpstr>Average Carrying Load </vt:lpstr>
      <vt:lpstr>FTES by Gender</vt:lpstr>
      <vt:lpstr>FTES by Race / Ethnicity</vt:lpstr>
      <vt:lpstr>College Staff by Race / Ethnicity</vt:lpstr>
      <vt:lpstr>Staff – Students by Race / Ethnicity</vt:lpstr>
      <vt:lpstr>Distance Education</vt:lpstr>
      <vt:lpstr>Transfers to UC System</vt:lpstr>
      <vt:lpstr>Transfers to CSU System</vt:lpstr>
      <vt:lpstr>Transfer Volume to In-State Private (ISP) and Out-of-State (OOS) Baccalaureate Granting Institutions from WVC</vt:lpstr>
      <vt:lpstr>External Scan</vt:lpstr>
      <vt:lpstr>Santa Clara County Population</vt:lpstr>
      <vt:lpstr>Santa Clara County Household Profile</vt:lpstr>
      <vt:lpstr>Santa Clara County  Age Profile</vt:lpstr>
      <vt:lpstr>Population by Race / Ethnicity</vt:lpstr>
      <vt:lpstr>Educational Attainment</vt:lpstr>
      <vt:lpstr>Unemployment by Age Range</vt:lpstr>
      <vt:lpstr>Population Age 3+ Years by School Enrollment</vt:lpstr>
      <vt:lpstr>Service Area High School Enrollment</vt:lpstr>
      <vt:lpstr>Santa Clara Public Schools - High School Enrollment</vt:lpstr>
      <vt:lpstr>Population 5+ Years Who Speak English  “not well” or “not at all” </vt:lpstr>
      <vt:lpstr>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WVC Environmental Scan</dc:title>
  <dc:creator>Dan Rosenberg</dc:creator>
  <cp:lastModifiedBy>Dan Rosenberg</cp:lastModifiedBy>
  <cp:revision>25</cp:revision>
  <dcterms:created xsi:type="dcterms:W3CDTF">2020-12-01T05:36:34Z</dcterms:created>
  <dcterms:modified xsi:type="dcterms:W3CDTF">2020-12-06T05:38:09Z</dcterms:modified>
</cp:coreProperties>
</file>