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handoutMasterIdLst>
    <p:handoutMasterId r:id="rId12"/>
  </p:handoutMasterIdLst>
  <p:sldIdLst>
    <p:sldId id="256" r:id="rId2"/>
    <p:sldId id="257" r:id="rId3"/>
    <p:sldId id="258" r:id="rId4"/>
    <p:sldId id="263" r:id="rId5"/>
    <p:sldId id="259" r:id="rId6"/>
    <p:sldId id="260" r:id="rId7"/>
    <p:sldId id="266" r:id="rId8"/>
    <p:sldId id="265" r:id="rId9"/>
    <p:sldId id="261" r:id="rId10"/>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2"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a:defRPr sz="1200"/>
            </a:lvl1pPr>
          </a:lstStyle>
          <a:p>
            <a:fld id="{4864F8C3-8AC9-44F1-97D3-909840A407B1}" type="datetimeFigureOut">
              <a:rPr lang="en-US" smtClean="0"/>
              <a:t>6/28/2013</a:t>
            </a:fld>
            <a:endParaRPr lang="en-US"/>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a:defRPr sz="1200"/>
            </a:lvl1pPr>
          </a:lstStyle>
          <a:p>
            <a:fld id="{C60000BF-7E09-4375-B678-06E75710CEB5}" type="slidenum">
              <a:rPr lang="en-US" smtClean="0"/>
              <a:t>‹#›</a:t>
            </a:fld>
            <a:endParaRPr lang="en-US"/>
          </a:p>
        </p:txBody>
      </p:sp>
    </p:spTree>
    <p:extLst>
      <p:ext uri="{BB962C8B-B14F-4D97-AF65-F5344CB8AC3E}">
        <p14:creationId xmlns:p14="http://schemas.microsoft.com/office/powerpoint/2010/main" val="2714500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508366B6-C5B9-40F3-82AC-DFB152849483}" type="datetimeFigureOut">
              <a:rPr lang="en-US" smtClean="0"/>
              <a:t>6/28/2013</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30575"/>
            <a:ext cx="7435850" cy="3154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7975"/>
            <a:ext cx="4029075" cy="350838"/>
          </a:xfrm>
          <a:prstGeom prst="rect">
            <a:avLst/>
          </a:prstGeom>
        </p:spPr>
        <p:txBody>
          <a:bodyPr vert="horz" lIns="91440" tIns="45720" rIns="91440" bIns="45720" rtlCol="0" anchor="b"/>
          <a:lstStyle>
            <a:lvl1pPr algn="r">
              <a:defRPr sz="1200"/>
            </a:lvl1pPr>
          </a:lstStyle>
          <a:p>
            <a:fld id="{C83CD3B0-1325-479B-80C5-83DB3E1E93D8}" type="slidenum">
              <a:rPr lang="en-US" smtClean="0"/>
              <a:t>‹#›</a:t>
            </a:fld>
            <a:endParaRPr lang="en-US"/>
          </a:p>
        </p:txBody>
      </p:sp>
    </p:spTree>
    <p:extLst>
      <p:ext uri="{BB962C8B-B14F-4D97-AF65-F5344CB8AC3E}">
        <p14:creationId xmlns:p14="http://schemas.microsoft.com/office/powerpoint/2010/main" val="1641808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nnualcreditrepor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defRPr/>
            </a:pPr>
            <a:r>
              <a:rPr lang="en-US" b="1" dirty="0" smtClean="0"/>
              <a:t>Follow along: page 28 in the </a:t>
            </a:r>
            <a:r>
              <a:rPr lang="en-US" b="1" i="1" dirty="0" smtClean="0"/>
              <a:t>2010-11 Fund Your Future </a:t>
            </a:r>
            <a:r>
              <a:rPr lang="en-US" b="1" dirty="0" smtClean="0"/>
              <a:t>national work</a:t>
            </a:r>
          </a:p>
          <a:p>
            <a:pPr fontAlgn="auto">
              <a:spcBef>
                <a:spcPts val="0"/>
              </a:spcBef>
              <a:spcAft>
                <a:spcPts val="0"/>
              </a:spcAft>
              <a:defRPr/>
            </a:pPr>
            <a:endParaRPr lang="en-US" dirty="0" smtClean="0"/>
          </a:p>
          <a:p>
            <a:pPr fontAlgn="auto">
              <a:spcBef>
                <a:spcPts val="0"/>
              </a:spcBef>
              <a:spcAft>
                <a:spcPts val="0"/>
              </a:spcAft>
              <a:defRPr/>
            </a:pPr>
            <a:endParaRPr lang="en-US" dirty="0" smtClean="0"/>
          </a:p>
          <a:p>
            <a:pPr fontAlgn="auto">
              <a:spcBef>
                <a:spcPts val="0"/>
              </a:spcBef>
              <a:spcAft>
                <a:spcPts val="0"/>
              </a:spcAft>
              <a:defRPr/>
            </a:pPr>
            <a:r>
              <a:rPr lang="en-US" u="sng" dirty="0" smtClean="0"/>
              <a:t>You have the </a:t>
            </a:r>
            <a:r>
              <a:rPr lang="en-US" b="1" u="sng" dirty="0" smtClean="0"/>
              <a:t>right</a:t>
            </a:r>
            <a:r>
              <a:rPr lang="en-US" u="sng" dirty="0" smtClean="0"/>
              <a:t> to ask the college:</a:t>
            </a:r>
          </a:p>
          <a:p>
            <a:pPr fontAlgn="auto">
              <a:spcBef>
                <a:spcPts val="0"/>
              </a:spcBef>
              <a:spcAft>
                <a:spcPts val="0"/>
              </a:spcAft>
              <a:buFont typeface="Arial" pitchFamily="34" charset="0"/>
              <a:buChar char="•"/>
              <a:defRPr/>
            </a:pPr>
            <a:r>
              <a:rPr lang="en-US" dirty="0" smtClean="0"/>
              <a:t>What it costs to attend and what its refund policies are if you withdraw. </a:t>
            </a:r>
          </a:p>
          <a:p>
            <a:pPr fontAlgn="auto">
              <a:spcBef>
                <a:spcPts val="0"/>
              </a:spcBef>
              <a:spcAft>
                <a:spcPts val="0"/>
              </a:spcAft>
              <a:buFont typeface="Arial" pitchFamily="34" charset="0"/>
              <a:buChar char="•"/>
              <a:defRPr/>
            </a:pPr>
            <a:r>
              <a:rPr lang="en-US" dirty="0" smtClean="0"/>
              <a:t>How it determines whether you’re making satisfactory academic progress and what happens if you’re not. </a:t>
            </a:r>
          </a:p>
          <a:p>
            <a:pPr fontAlgn="auto">
              <a:spcBef>
                <a:spcPts val="0"/>
              </a:spcBef>
              <a:spcAft>
                <a:spcPts val="0"/>
              </a:spcAft>
              <a:buFont typeface="Arial" pitchFamily="34" charset="0"/>
              <a:buChar char="•"/>
              <a:defRPr/>
            </a:pPr>
            <a:r>
              <a:rPr lang="en-US" dirty="0" smtClean="0"/>
              <a:t>To disclose the percentage of its students who complete its programs and the percentage who transfer out.</a:t>
            </a:r>
          </a:p>
          <a:p>
            <a:pPr fontAlgn="auto">
              <a:spcBef>
                <a:spcPts val="0"/>
              </a:spcBef>
              <a:spcAft>
                <a:spcPts val="0"/>
              </a:spcAft>
              <a:buFont typeface="Arial" pitchFamily="34" charset="0"/>
              <a:buChar char="•"/>
              <a:defRPr/>
            </a:pPr>
            <a:r>
              <a:rPr lang="en-US" dirty="0" smtClean="0"/>
              <a:t>About its accreditation and licensing.</a:t>
            </a:r>
          </a:p>
          <a:p>
            <a:pPr fontAlgn="auto">
              <a:spcBef>
                <a:spcPts val="0"/>
              </a:spcBef>
              <a:spcAft>
                <a:spcPts val="0"/>
              </a:spcAft>
              <a:buFont typeface="Arial" pitchFamily="34" charset="0"/>
              <a:buChar char="•"/>
              <a:defRPr/>
            </a:pPr>
            <a:r>
              <a:rPr lang="en-US" dirty="0" smtClean="0"/>
              <a:t>The percentage of students who are placed in jobs related to their course of study.</a:t>
            </a:r>
          </a:p>
          <a:p>
            <a:pPr fontAlgn="auto">
              <a:spcBef>
                <a:spcPts val="0"/>
              </a:spcBef>
              <a:spcAft>
                <a:spcPts val="0"/>
              </a:spcAft>
              <a:buFont typeface="Arial" pitchFamily="34" charset="0"/>
              <a:buChar char="•"/>
              <a:defRPr/>
            </a:pPr>
            <a:r>
              <a:rPr lang="en-US" dirty="0" smtClean="0"/>
              <a:t>What financial help is available, including information on all federal, state and college financial aid programs--not just loans. </a:t>
            </a:r>
          </a:p>
          <a:p>
            <a:pPr fontAlgn="auto">
              <a:spcBef>
                <a:spcPts val="0"/>
              </a:spcBef>
              <a:spcAft>
                <a:spcPts val="0"/>
              </a:spcAft>
              <a:buFont typeface="Arial" pitchFamily="34" charset="0"/>
              <a:buChar char="•"/>
              <a:defRPr/>
            </a:pPr>
            <a:r>
              <a:rPr lang="en-US" dirty="0" smtClean="0"/>
              <a:t>About the deadlines for submitting applications for each financial aid program and how recipients are selected. </a:t>
            </a:r>
          </a:p>
          <a:p>
            <a:pPr fontAlgn="auto">
              <a:spcBef>
                <a:spcPts val="0"/>
              </a:spcBef>
              <a:spcAft>
                <a:spcPts val="0"/>
              </a:spcAft>
              <a:buFont typeface="Arial" pitchFamily="34" charset="0"/>
              <a:buChar char="•"/>
              <a:defRPr/>
            </a:pPr>
            <a:r>
              <a:rPr lang="en-US" dirty="0" smtClean="0"/>
              <a:t>How your financial need is determined, including how costs for tuition, fees, housing, food, transportation, books, supplies, personal and miscellaneous expenses are considered in your COA. </a:t>
            </a:r>
          </a:p>
          <a:p>
            <a:pPr fontAlgn="auto">
              <a:spcBef>
                <a:spcPts val="0"/>
              </a:spcBef>
              <a:spcAft>
                <a:spcPts val="0"/>
              </a:spcAft>
              <a:buFont typeface="Arial" pitchFamily="34" charset="0"/>
              <a:buChar char="•"/>
              <a:defRPr/>
            </a:pPr>
            <a:r>
              <a:rPr lang="en-US" dirty="0" smtClean="0"/>
              <a:t>What income, assets and other factors are considered in your EFC calculation, and how much of your financial need, as determined by the college, is met. </a:t>
            </a:r>
          </a:p>
          <a:p>
            <a:pPr fontAlgn="auto">
              <a:spcBef>
                <a:spcPts val="0"/>
              </a:spcBef>
              <a:spcAft>
                <a:spcPts val="0"/>
              </a:spcAft>
              <a:buFont typeface="Arial" pitchFamily="34" charset="0"/>
              <a:buChar char="•"/>
              <a:defRPr/>
            </a:pPr>
            <a:r>
              <a:rPr lang="en-US" dirty="0" smtClean="0"/>
              <a:t>To explain the various elements in your financial aid package, and how and when you’ll receive your aid. </a:t>
            </a:r>
          </a:p>
          <a:p>
            <a:pPr fontAlgn="auto">
              <a:spcBef>
                <a:spcPts val="0"/>
              </a:spcBef>
              <a:spcAft>
                <a:spcPts val="0"/>
              </a:spcAft>
              <a:buFont typeface="Arial" pitchFamily="34" charset="0"/>
              <a:buChar char="•"/>
              <a:defRPr/>
            </a:pPr>
            <a:r>
              <a:rPr lang="en-US" dirty="0" smtClean="0"/>
              <a:t>To explain how your financial aid offer was determined. </a:t>
            </a:r>
          </a:p>
          <a:p>
            <a:pPr fontAlgn="auto">
              <a:spcBef>
                <a:spcPts val="0"/>
              </a:spcBef>
              <a:spcAft>
                <a:spcPts val="0"/>
              </a:spcAft>
              <a:buFont typeface="Arial" pitchFamily="34" charset="0"/>
              <a:buChar char="•"/>
              <a:defRPr/>
            </a:pPr>
            <a:r>
              <a:rPr lang="en-US" dirty="0" smtClean="0"/>
              <a:t>How much of your financial aid must be paid back, and what portion is grant or gift aid. If you’re offered a loan, you have the right to know the interest rate, the total amount that must be repaid, repayment procedures, when repayment begins and how long you have to repay. </a:t>
            </a:r>
          </a:p>
          <a:p>
            <a:pPr fontAlgn="auto">
              <a:spcBef>
                <a:spcPts val="0"/>
              </a:spcBef>
              <a:spcAft>
                <a:spcPts val="0"/>
              </a:spcAft>
              <a:buFont typeface="Arial" pitchFamily="34" charset="0"/>
              <a:buChar char="•"/>
              <a:defRPr/>
            </a:pPr>
            <a:r>
              <a:rPr lang="en-US" dirty="0" smtClean="0"/>
              <a:t>How to be considered for additional aid, if your financial circumstances change. </a:t>
            </a:r>
          </a:p>
          <a:p>
            <a:pPr fontAlgn="auto">
              <a:spcBef>
                <a:spcPts val="0"/>
              </a:spcBef>
              <a:spcAft>
                <a:spcPts val="0"/>
              </a:spcAft>
              <a:buFont typeface="Arial" pitchFamily="34" charset="0"/>
              <a:buChar char="•"/>
              <a:defRPr/>
            </a:pPr>
            <a:r>
              <a:rPr lang="en-US" dirty="0" smtClean="0"/>
              <a:t>About the effect outside scholarships may have on your financial aid award. </a:t>
            </a:r>
          </a:p>
          <a:p>
            <a:pPr fontAlgn="auto">
              <a:spcBef>
                <a:spcPts val="0"/>
              </a:spcBef>
              <a:spcAft>
                <a:spcPts val="0"/>
              </a:spcAft>
              <a:buFont typeface="Arial" pitchFamily="34" charset="0"/>
              <a:buChar char="•"/>
              <a:defRPr/>
            </a:pPr>
            <a:r>
              <a:rPr lang="en-US" dirty="0" smtClean="0"/>
              <a:t>How to reapply for financial aid for subsequent years.</a:t>
            </a:r>
          </a:p>
          <a:p>
            <a:pPr fontAlgn="auto">
              <a:spcBef>
                <a:spcPts val="0"/>
              </a:spcBef>
              <a:spcAft>
                <a:spcPts val="0"/>
              </a:spcAft>
              <a:buFont typeface="Arial" pitchFamily="34" charset="0"/>
              <a:buNone/>
              <a:defRPr/>
            </a:pPr>
            <a:endParaRPr lang="en-US" dirty="0" smtClean="0"/>
          </a:p>
          <a:p>
            <a:pPr fontAlgn="auto">
              <a:spcBef>
                <a:spcPts val="0"/>
              </a:spcBef>
              <a:spcAft>
                <a:spcPts val="0"/>
              </a:spcAft>
              <a:buFont typeface="Arial" pitchFamily="34" charset="0"/>
              <a:buNone/>
              <a:defRPr/>
            </a:pPr>
            <a:r>
              <a:rPr lang="en-US" u="sng" dirty="0" smtClean="0"/>
              <a:t>You have a </a:t>
            </a:r>
            <a:r>
              <a:rPr lang="en-US" b="1" u="sng" dirty="0" smtClean="0"/>
              <a:t>responsibility</a:t>
            </a:r>
            <a:r>
              <a:rPr lang="en-US" u="sng" dirty="0" smtClean="0"/>
              <a:t> to:</a:t>
            </a:r>
          </a:p>
          <a:p>
            <a:pPr fontAlgn="auto">
              <a:spcBef>
                <a:spcPts val="0"/>
              </a:spcBef>
              <a:spcAft>
                <a:spcPts val="0"/>
              </a:spcAft>
              <a:buFont typeface="Arial" pitchFamily="34" charset="0"/>
              <a:buChar char="•"/>
              <a:defRPr/>
            </a:pPr>
            <a:r>
              <a:rPr lang="en-US" dirty="0" smtClean="0"/>
              <a:t>Research the colleges you’re considering. </a:t>
            </a:r>
          </a:p>
          <a:p>
            <a:pPr fontAlgn="auto">
              <a:spcBef>
                <a:spcPts val="0"/>
              </a:spcBef>
              <a:spcAft>
                <a:spcPts val="0"/>
              </a:spcAft>
              <a:buFont typeface="Arial" pitchFamily="34" charset="0"/>
              <a:buChar char="•"/>
              <a:defRPr/>
            </a:pPr>
            <a:r>
              <a:rPr lang="en-US" dirty="0" smtClean="0"/>
              <a:t>Review and consider all information about the college’s programs before enrolling. </a:t>
            </a:r>
          </a:p>
          <a:p>
            <a:pPr fontAlgn="auto">
              <a:spcBef>
                <a:spcPts val="0"/>
              </a:spcBef>
              <a:spcAft>
                <a:spcPts val="0"/>
              </a:spcAft>
              <a:buFont typeface="Arial" pitchFamily="34" charset="0"/>
              <a:buChar char="•"/>
              <a:defRPr/>
            </a:pPr>
            <a:r>
              <a:rPr lang="en-US" dirty="0" smtClean="0"/>
              <a:t>Know and comply with the deadlines for applications or reapplications for aid. Intentional misrepresentation on an application for federal financial aid is a crime.</a:t>
            </a:r>
          </a:p>
          <a:p>
            <a:pPr fontAlgn="auto">
              <a:spcBef>
                <a:spcPts val="0"/>
              </a:spcBef>
              <a:spcAft>
                <a:spcPts val="0"/>
              </a:spcAft>
              <a:buFont typeface="Arial" pitchFamily="34" charset="0"/>
              <a:buChar char="•"/>
              <a:defRPr/>
            </a:pPr>
            <a:r>
              <a:rPr lang="en-US" dirty="0" smtClean="0"/>
              <a:t>Respond promptly and provide all requested verification documentation, corrections to your financial aid application or additional information to the appropriate place. </a:t>
            </a:r>
          </a:p>
          <a:p>
            <a:pPr fontAlgn="auto">
              <a:spcBef>
                <a:spcPts val="0"/>
              </a:spcBef>
              <a:spcAft>
                <a:spcPts val="0"/>
              </a:spcAft>
              <a:buFont typeface="Arial" pitchFamily="34" charset="0"/>
              <a:buChar char="•"/>
              <a:defRPr/>
            </a:pPr>
            <a:r>
              <a:rPr lang="en-US" dirty="0" smtClean="0"/>
              <a:t>Read and keep copies of all forms and agreements you sign. </a:t>
            </a:r>
          </a:p>
          <a:p>
            <a:pPr fontAlgn="auto">
              <a:spcBef>
                <a:spcPts val="0"/>
              </a:spcBef>
              <a:spcAft>
                <a:spcPts val="0"/>
              </a:spcAft>
              <a:buFont typeface="Arial" pitchFamily="34" charset="0"/>
              <a:buChar char="•"/>
              <a:defRPr/>
            </a:pPr>
            <a:r>
              <a:rPr lang="en-US" dirty="0" smtClean="0"/>
              <a:t>Ask your college’s financial aid office if you were awarded student employment, including hours, duties, pay rate and how you’ll be paid. </a:t>
            </a:r>
          </a:p>
          <a:p>
            <a:pPr fontAlgn="auto">
              <a:spcBef>
                <a:spcPts val="0"/>
              </a:spcBef>
              <a:spcAft>
                <a:spcPts val="0"/>
              </a:spcAft>
              <a:buFont typeface="Arial" pitchFamily="34" charset="0"/>
              <a:buChar char="•"/>
              <a:defRPr/>
            </a:pPr>
            <a:r>
              <a:rPr lang="en-US" dirty="0" smtClean="0"/>
              <a:t>Complete loan entrance counseling before you receive your first loan disbursement, and exit counseling before you leave school. </a:t>
            </a:r>
          </a:p>
          <a:p>
            <a:pPr fontAlgn="auto">
              <a:spcBef>
                <a:spcPts val="0"/>
              </a:spcBef>
              <a:spcAft>
                <a:spcPts val="0"/>
              </a:spcAft>
              <a:buFont typeface="Arial" pitchFamily="34" charset="0"/>
              <a:buChar char="•"/>
              <a:defRPr/>
            </a:pPr>
            <a:r>
              <a:rPr lang="en-US" dirty="0" smtClean="0"/>
              <a:t>Compare your anticipated monthly student loan payments and other expenses to your expected take-home pay after college. </a:t>
            </a:r>
          </a:p>
          <a:p>
            <a:pPr fontAlgn="auto">
              <a:spcBef>
                <a:spcPts val="0"/>
              </a:spcBef>
              <a:spcAft>
                <a:spcPts val="0"/>
              </a:spcAft>
              <a:buFont typeface="Arial" pitchFamily="34" charset="0"/>
              <a:buChar char="•"/>
              <a:defRPr/>
            </a:pPr>
            <a:r>
              <a:rPr lang="en-US" dirty="0" smtClean="0"/>
              <a:t>Understand your school’s return-of-aid policy if you receive federal or state financial aid and withdraw from school. </a:t>
            </a:r>
          </a:p>
          <a:p>
            <a:pPr fontAlgn="auto">
              <a:spcBef>
                <a:spcPts val="0"/>
              </a:spcBef>
              <a:spcAft>
                <a:spcPts val="0"/>
              </a:spcAft>
              <a:buFont typeface="Arial" pitchFamily="34" charset="0"/>
              <a:buChar char="•"/>
              <a:defRPr/>
            </a:pPr>
            <a:r>
              <a:rPr lang="en-US" dirty="0" smtClean="0"/>
              <a:t>Repay your student loans, even if you don’t complete your education, can’t get a job or aren’t happy with your education. </a:t>
            </a:r>
          </a:p>
          <a:p>
            <a:pPr fontAlgn="auto">
              <a:spcBef>
                <a:spcPts val="0"/>
              </a:spcBef>
              <a:spcAft>
                <a:spcPts val="0"/>
              </a:spcAft>
              <a:buFont typeface="Arial" pitchFamily="34" charset="0"/>
              <a:buChar char="•"/>
              <a:defRPr/>
            </a:pPr>
            <a:r>
              <a:rPr lang="en-US" dirty="0" smtClean="0"/>
              <a:t>Notify your college and lender promptly of changes in your name, permanent mailing address, telephone number, enrollment or marital status, or financial resources. </a:t>
            </a:r>
          </a:p>
          <a:p>
            <a:pPr fontAlgn="auto">
              <a:spcBef>
                <a:spcPts val="0"/>
              </a:spcBef>
              <a:spcAft>
                <a:spcPts val="0"/>
              </a:spcAft>
              <a:buFont typeface="Arial" pitchFamily="34" charset="0"/>
              <a:buChar char="•"/>
              <a:defRPr/>
            </a:pPr>
            <a:r>
              <a:rPr lang="en-US" dirty="0" smtClean="0"/>
              <a:t>Request a deferment or forbearance, or a change in repayment plans, if you’re having trouble making your monthly payments. </a:t>
            </a:r>
          </a:p>
          <a:p>
            <a:pPr fontAlgn="auto">
              <a:spcBef>
                <a:spcPts val="0"/>
              </a:spcBef>
              <a:spcAft>
                <a:spcPts val="0"/>
              </a:spcAft>
              <a:defRPr/>
            </a:pPr>
            <a:endParaRPr lang="en-US" dirty="0"/>
          </a:p>
        </p:txBody>
      </p:sp>
      <p:sp>
        <p:nvSpPr>
          <p:cNvPr id="86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B8E0A9-56BC-4849-BC1F-E546DB01E6CA}" type="slidenum">
              <a:rPr lang="en-US"/>
              <a:pPr fontAlgn="base">
                <a:spcBef>
                  <a:spcPct val="0"/>
                </a:spcBef>
                <a:spcAft>
                  <a:spcPct val="0"/>
                </a:spcAft>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fontAlgn="auto">
              <a:spcBef>
                <a:spcPts val="0"/>
              </a:spcBef>
              <a:spcAft>
                <a:spcPts val="0"/>
              </a:spcAft>
              <a:defRPr/>
            </a:pPr>
            <a:r>
              <a:rPr lang="en-US" b="1" dirty="0" smtClean="0"/>
              <a:t>Follow along: page 30 in the </a:t>
            </a:r>
            <a:r>
              <a:rPr lang="en-US" b="1" i="1" dirty="0" smtClean="0"/>
              <a:t>2010-11 Fund Your Future </a:t>
            </a:r>
            <a:r>
              <a:rPr lang="en-US" b="1" dirty="0" smtClean="0"/>
              <a:t>national work</a:t>
            </a:r>
            <a:endParaRPr lang="en-US" dirty="0" smtClean="0"/>
          </a:p>
          <a:p>
            <a:pPr fontAlgn="auto">
              <a:spcBef>
                <a:spcPts val="0"/>
              </a:spcBef>
              <a:spcAft>
                <a:spcPts val="0"/>
              </a:spcAft>
              <a:defRPr/>
            </a:pPr>
            <a:endParaRPr lang="en-US" dirty="0" smtClean="0"/>
          </a:p>
          <a:p>
            <a:pPr fontAlgn="auto">
              <a:spcBef>
                <a:spcPts val="0"/>
              </a:spcBef>
              <a:spcAft>
                <a:spcPts val="0"/>
              </a:spcAft>
              <a:defRPr/>
            </a:pPr>
            <a:r>
              <a:rPr lang="en-US" b="1" dirty="0" smtClean="0"/>
              <a:t>Top 10 important things to protect yourself against identity theft:</a:t>
            </a:r>
            <a:endParaRPr lang="en-US" dirty="0" smtClean="0"/>
          </a:p>
          <a:p>
            <a:pPr marL="228600" indent="-228600" fontAlgn="auto">
              <a:spcBef>
                <a:spcPts val="0"/>
              </a:spcBef>
              <a:spcAft>
                <a:spcPts val="0"/>
              </a:spcAft>
              <a:buFont typeface="+mj-lt"/>
              <a:buAutoNum type="arabicPeriod"/>
              <a:defRPr/>
            </a:pPr>
            <a:r>
              <a:rPr lang="en-US" dirty="0" smtClean="0"/>
              <a:t>Keep your Social Security number, date of birth, driver’s license, passwords, PINs and banking information confidential. </a:t>
            </a:r>
          </a:p>
          <a:p>
            <a:pPr marL="228600" indent="-228600" fontAlgn="auto">
              <a:spcBef>
                <a:spcPts val="0"/>
              </a:spcBef>
              <a:spcAft>
                <a:spcPts val="0"/>
              </a:spcAft>
              <a:buFont typeface="+mj-lt"/>
              <a:buAutoNum type="arabicPeriod"/>
              <a:defRPr/>
            </a:pPr>
            <a:r>
              <a:rPr lang="en-US" dirty="0" smtClean="0"/>
              <a:t>Never give out any personal or financial information over the phone unless you made the call and know who you’re talking to. </a:t>
            </a:r>
          </a:p>
          <a:p>
            <a:pPr marL="228600" indent="-228600" fontAlgn="auto">
              <a:spcBef>
                <a:spcPts val="0"/>
              </a:spcBef>
              <a:spcAft>
                <a:spcPts val="0"/>
              </a:spcAft>
              <a:buFont typeface="+mj-lt"/>
              <a:buAutoNum type="arabicPeriod"/>
              <a:defRPr/>
            </a:pPr>
            <a:r>
              <a:rPr lang="en-US" dirty="0" smtClean="0"/>
              <a:t>Never respond to e-mails asking for personal or financial information, even if they look like they’re from your bank, lender or college. Real companies will never ask you for this information by e-mail.</a:t>
            </a:r>
          </a:p>
          <a:p>
            <a:pPr marL="228600" indent="-228600" fontAlgn="auto">
              <a:spcBef>
                <a:spcPts val="0"/>
              </a:spcBef>
              <a:spcAft>
                <a:spcPts val="0"/>
              </a:spcAft>
              <a:buFont typeface="+mj-lt"/>
              <a:buAutoNum type="arabicPeriod"/>
              <a:defRPr/>
            </a:pPr>
            <a:r>
              <a:rPr lang="en-US" dirty="0" smtClean="0"/>
              <a:t>Don’t leave your personal or financial information lying around in your dorm room or apartment.</a:t>
            </a:r>
          </a:p>
          <a:p>
            <a:pPr marL="228600" indent="-228600" fontAlgn="auto">
              <a:spcBef>
                <a:spcPts val="0"/>
              </a:spcBef>
              <a:spcAft>
                <a:spcPts val="0"/>
              </a:spcAft>
              <a:buFont typeface="+mj-lt"/>
              <a:buAutoNum type="arabicPeriod"/>
              <a:defRPr/>
            </a:pPr>
            <a:r>
              <a:rPr lang="en-US" dirty="0" smtClean="0"/>
              <a:t>Be careful about sharing personal information in chat rooms, blogs or discussion groups, including Facebook and MySpace.</a:t>
            </a:r>
          </a:p>
          <a:p>
            <a:pPr marL="228600" indent="-228600" fontAlgn="auto">
              <a:spcBef>
                <a:spcPts val="0"/>
              </a:spcBef>
              <a:spcAft>
                <a:spcPts val="0"/>
              </a:spcAft>
              <a:buFont typeface="+mj-lt"/>
              <a:buAutoNum type="arabicPeriod"/>
              <a:defRPr/>
            </a:pPr>
            <a:r>
              <a:rPr lang="en-US" dirty="0" smtClean="0"/>
              <a:t>Make sure Web sites are secure before providing your credit card number or other personal information. Look for sites that begin with “https” or display a small padlock icon next to the address field or on the lower right (but outside the Web-page viewing area).</a:t>
            </a:r>
          </a:p>
          <a:p>
            <a:pPr marL="228600" indent="-228600" fontAlgn="auto">
              <a:spcBef>
                <a:spcPts val="0"/>
              </a:spcBef>
              <a:spcAft>
                <a:spcPts val="0"/>
              </a:spcAft>
              <a:buFont typeface="+mj-lt"/>
              <a:buAutoNum type="arabicPeriod"/>
              <a:defRPr/>
            </a:pPr>
            <a:r>
              <a:rPr lang="en-US" dirty="0" smtClean="0"/>
              <a:t>Keep your computer current with the latest software patches and updates to reduce its vulnerability to online hackers. </a:t>
            </a:r>
          </a:p>
          <a:p>
            <a:pPr marL="228600" indent="-228600" fontAlgn="auto">
              <a:spcBef>
                <a:spcPts val="0"/>
              </a:spcBef>
              <a:spcAft>
                <a:spcPts val="0"/>
              </a:spcAft>
              <a:buFont typeface="+mj-lt"/>
              <a:buAutoNum type="arabicPeriod"/>
              <a:defRPr/>
            </a:pPr>
            <a:r>
              <a:rPr lang="en-US" dirty="0" smtClean="0"/>
              <a:t>Get your free credit report at </a:t>
            </a:r>
            <a:r>
              <a:rPr lang="en-US" b="1" dirty="0" smtClean="0">
                <a:hlinkClick r:id="rId3"/>
              </a:rPr>
              <a:t>www.annualcreditreport.com</a:t>
            </a:r>
            <a:r>
              <a:rPr lang="en-US" dirty="0" smtClean="0"/>
              <a:t>. Check it at least once a year. Look for unfamiliar accounts and incorrect addresses—signs of identity theft. </a:t>
            </a:r>
          </a:p>
          <a:p>
            <a:pPr marL="228600" indent="-228600" fontAlgn="auto">
              <a:spcBef>
                <a:spcPts val="0"/>
              </a:spcBef>
              <a:spcAft>
                <a:spcPts val="0"/>
              </a:spcAft>
              <a:buFont typeface="+mj-lt"/>
              <a:buAutoNum type="arabicPeriod"/>
              <a:defRPr/>
            </a:pPr>
            <a:r>
              <a:rPr lang="en-US" dirty="0" smtClean="0"/>
              <a:t>Shred all documents with your Social Security number, bank account numbers and other personal information before tossing.</a:t>
            </a:r>
          </a:p>
          <a:p>
            <a:pPr marL="228600" indent="-228600" fontAlgn="auto">
              <a:spcBef>
                <a:spcPts val="0"/>
              </a:spcBef>
              <a:spcAft>
                <a:spcPts val="0"/>
              </a:spcAft>
              <a:buFont typeface="+mj-lt"/>
              <a:buAutoNum type="arabicPeriod"/>
              <a:defRPr/>
            </a:pPr>
            <a:r>
              <a:rPr lang="en-US" dirty="0" smtClean="0"/>
              <a:t>Throwing out your old cell phone or computer? Be sure to destroy any stored information about yourself first. </a:t>
            </a:r>
          </a:p>
          <a:p>
            <a:pPr fontAlgn="auto">
              <a:spcBef>
                <a:spcPts val="0"/>
              </a:spcBef>
              <a:spcAft>
                <a:spcPts val="0"/>
              </a:spcAft>
              <a:defRPr/>
            </a:pPr>
            <a:r>
              <a:rPr lang="en-US" dirty="0" smtClean="0"/>
              <a:t> </a:t>
            </a:r>
          </a:p>
          <a:p>
            <a:pPr fontAlgn="auto">
              <a:spcBef>
                <a:spcPts val="0"/>
              </a:spcBef>
              <a:spcAft>
                <a:spcPts val="0"/>
              </a:spcAft>
              <a:defRPr/>
            </a:pPr>
            <a:r>
              <a:rPr lang="en-US" dirty="0" smtClean="0"/>
              <a:t>To learn more, go to:  </a:t>
            </a:r>
          </a:p>
          <a:p>
            <a:pPr fontAlgn="auto">
              <a:spcBef>
                <a:spcPts val="0"/>
              </a:spcBef>
              <a:spcAft>
                <a:spcPts val="0"/>
              </a:spcAft>
              <a:defRPr/>
            </a:pPr>
            <a:r>
              <a:rPr lang="en-US" b="1" dirty="0" smtClean="0"/>
              <a:t>www.idtheftcenter.org</a:t>
            </a:r>
            <a:r>
              <a:rPr lang="en-US" dirty="0" smtClean="0"/>
              <a:t> </a:t>
            </a:r>
          </a:p>
          <a:p>
            <a:pPr fontAlgn="auto">
              <a:spcBef>
                <a:spcPts val="0"/>
              </a:spcBef>
              <a:spcAft>
                <a:spcPts val="0"/>
              </a:spcAft>
              <a:defRPr/>
            </a:pPr>
            <a:r>
              <a:rPr lang="en-US" b="1" dirty="0" smtClean="0"/>
              <a:t>www.ftc.gov/idtheft</a:t>
            </a:r>
            <a:endParaRPr lang="en-US" dirty="0" smtClean="0"/>
          </a:p>
          <a:p>
            <a:pPr fontAlgn="auto">
              <a:spcBef>
                <a:spcPts val="0"/>
              </a:spcBef>
              <a:spcAft>
                <a:spcPts val="0"/>
              </a:spcAft>
              <a:defRPr/>
            </a:pPr>
            <a:endParaRPr lang="en-US" dirty="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EED181-664E-48FA-8489-714CB971B123}" type="slidenum">
              <a:rPr lang="en-US"/>
              <a:pPr fontAlgn="base">
                <a:spcBef>
                  <a:spcPct val="0"/>
                </a:spcBef>
                <a:spcAft>
                  <a:spcPct val="0"/>
                </a:spcAft>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C7FF860-AFD2-4780-BAA8-E882F44E8575}" type="datetimeFigureOut">
              <a:rPr lang="en-US" smtClean="0"/>
              <a:t>6/28/2013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F7B1DB7-7402-496E-BF2A-317DC5BE89C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FF860-AFD2-4780-BAA8-E882F44E8575}" type="datetimeFigureOut">
              <a:rPr lang="en-US" smtClean="0"/>
              <a:t>6/28/2013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FF860-AFD2-4780-BAA8-E882F44E8575}" type="datetimeFigureOut">
              <a:rPr lang="en-US" smtClean="0"/>
              <a:t>6/28/2013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C7FF860-AFD2-4780-BAA8-E882F44E8575}" type="datetimeFigureOut">
              <a:rPr lang="en-US" smtClean="0"/>
              <a:t>6/28/2013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7FF860-AFD2-4780-BAA8-E882F44E8575}" type="datetimeFigureOut">
              <a:rPr lang="en-US" smtClean="0"/>
              <a:t>6/28/2013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7FF860-AFD2-4780-BAA8-E882F44E8575}" type="datetimeFigureOut">
              <a:rPr lang="en-US" smtClean="0"/>
              <a:t>6/28/2013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FF860-AFD2-4780-BAA8-E882F44E8575}" type="datetimeFigureOut">
              <a:rPr lang="en-US" smtClean="0"/>
              <a:t>6/28/2013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C7FF860-AFD2-4780-BAA8-E882F44E8575}" type="datetimeFigureOut">
              <a:rPr lang="en-US" smtClean="0"/>
              <a:t>6/28/2013</a:t>
            </a:fld>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FF860-AFD2-4780-BAA8-E882F44E8575}" type="datetimeFigureOut">
              <a:rPr lang="en-US" smtClean="0"/>
              <a:t>6/28/2013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7FF860-AFD2-4780-BAA8-E882F44E8575}" type="datetimeFigureOut">
              <a:rPr lang="en-US" smtClean="0"/>
              <a:t>6/28/2013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7FF860-AFD2-4780-BAA8-E882F44E8575}" type="datetimeFigureOut">
              <a:rPr lang="en-US" smtClean="0"/>
              <a:t>6/28/2013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C7FF860-AFD2-4780-BAA8-E882F44E8575}" type="datetimeFigureOut">
              <a:rPr lang="en-US" smtClean="0"/>
              <a:t>6/28/2013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F7B1DB7-7402-496E-BF2A-317DC5BE89C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efc.org/galleries/public/finlit_FedLoans_03032008.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ecmc.org/details/financial-glossary.html"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annualcreditreport.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ftc.gov/idthef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ecmc.org/overview/financial-awareness-basics.html" TargetMode="External"/><Relationship Id="rId2" Type="http://schemas.openxmlformats.org/officeDocument/2006/relationships/hyperlink" Target="http://ecmc.org/" TargetMode="External"/><Relationship Id="rId1" Type="http://schemas.openxmlformats.org/officeDocument/2006/relationships/slideLayout" Target="../slideLayouts/slideLayout2.xml"/><Relationship Id="rId6" Type="http://schemas.openxmlformats.org/officeDocument/2006/relationships/hyperlink" Target="http://practicalmoneyskills.com/" TargetMode="External"/><Relationship Id="rId5" Type="http://schemas.openxmlformats.org/officeDocument/2006/relationships/hyperlink" Target="http://www.consumer.ftc.gov/features/feature-0014-identity-theft" TargetMode="External"/><Relationship Id="rId4" Type="http://schemas.openxmlformats.org/officeDocument/2006/relationships/hyperlink" Target="http://www.myonemoney.com/inside-ed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Financial Literacy</a:t>
            </a:r>
            <a:endParaRPr lang="en-US" dirty="0"/>
          </a:p>
        </p:txBody>
      </p:sp>
    </p:spTree>
    <p:extLst>
      <p:ext uri="{BB962C8B-B14F-4D97-AF65-F5344CB8AC3E}">
        <p14:creationId xmlns:p14="http://schemas.microsoft.com/office/powerpoint/2010/main" val="2650400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Budgeting</a:t>
            </a:r>
            <a:endParaRPr lang="en-US" dirty="0"/>
          </a:p>
        </p:txBody>
      </p:sp>
      <p:sp>
        <p:nvSpPr>
          <p:cNvPr id="3" name="Content Placeholder 2"/>
          <p:cNvSpPr>
            <a:spLocks noGrp="1"/>
          </p:cNvSpPr>
          <p:nvPr>
            <p:ph idx="1"/>
          </p:nvPr>
        </p:nvSpPr>
        <p:spPr>
          <a:xfrm>
            <a:off x="1043492" y="2323652"/>
            <a:ext cx="6777317" cy="3924748"/>
          </a:xfrm>
        </p:spPr>
        <p:txBody>
          <a:bodyPr>
            <a:normAutofit fontScale="62500" lnSpcReduction="20000"/>
          </a:bodyPr>
          <a:lstStyle/>
          <a:p>
            <a:r>
              <a:rPr lang="en-US" dirty="0"/>
              <a:t>According to the National Center for Education Statistics (NCES), the research arm of the U.S. Department of Education, students who dropped out of postsecondary institutions cited financial reasons as the primary catalyst for leaving school. </a:t>
            </a:r>
            <a:r>
              <a:rPr lang="en-US" dirty="0" smtClean="0"/>
              <a:t/>
            </a:r>
            <a:br>
              <a:rPr lang="en-US" dirty="0" smtClean="0"/>
            </a:br>
            <a:r>
              <a:rPr lang="en-US" dirty="0" smtClean="0"/>
              <a:t/>
            </a:r>
            <a:br>
              <a:rPr lang="en-US" dirty="0" smtClean="0"/>
            </a:br>
            <a:r>
              <a:rPr lang="en-US" dirty="0" smtClean="0"/>
              <a:t>Learning </a:t>
            </a:r>
            <a:r>
              <a:rPr lang="en-US" dirty="0"/>
              <a:t>to develop and manage a budget is a key skill set </a:t>
            </a:r>
            <a:r>
              <a:rPr lang="en-US" dirty="0" smtClean="0"/>
              <a:t>that </a:t>
            </a:r>
            <a:r>
              <a:rPr lang="en-US" dirty="0"/>
              <a:t>will help you achieve both short- and long-term financial </a:t>
            </a:r>
            <a:r>
              <a:rPr lang="en-US" dirty="0" smtClean="0"/>
              <a:t>goals </a:t>
            </a:r>
            <a:r>
              <a:rPr lang="en-US" dirty="0"/>
              <a:t>throughout life – skills that are especially handy during </a:t>
            </a:r>
            <a:r>
              <a:rPr lang="en-US" dirty="0" smtClean="0"/>
              <a:t>college </a:t>
            </a:r>
            <a:r>
              <a:rPr lang="en-US" dirty="0"/>
              <a:t>when money is typically tight</a:t>
            </a:r>
            <a:r>
              <a:rPr lang="en-US" dirty="0" smtClean="0"/>
              <a:t>.</a:t>
            </a:r>
          </a:p>
          <a:p>
            <a:pPr marL="68580" indent="0">
              <a:buNone/>
            </a:pPr>
            <a:endParaRPr lang="en-US" dirty="0"/>
          </a:p>
          <a:p>
            <a:r>
              <a:rPr lang="en-US" dirty="0"/>
              <a:t>For pointers on developing a budget, or to get tips for keeping your budget on track, </a:t>
            </a:r>
            <a:r>
              <a:rPr lang="en-US" dirty="0" smtClean="0"/>
              <a:t>consider using the ECMC’s Budget worksheet.</a:t>
            </a:r>
          </a:p>
          <a:p>
            <a:pPr marL="68580" indent="0">
              <a:buNone/>
            </a:pPr>
            <a:endParaRPr lang="en-US" dirty="0"/>
          </a:p>
          <a:p>
            <a:r>
              <a:rPr lang="en-US" dirty="0"/>
              <a:t>And remember, keep your eyes on the prize. </a:t>
            </a:r>
            <a:br>
              <a:rPr lang="en-US" dirty="0"/>
            </a:br>
            <a:r>
              <a:rPr lang="en-US" dirty="0"/>
              <a:t/>
            </a:r>
            <a:br>
              <a:rPr lang="en-US" dirty="0"/>
            </a:br>
            <a:r>
              <a:rPr lang="en-US" dirty="0"/>
              <a:t>The time you put into your budget, and the choices you make to keep your budget on track, will pay off over the long run by providing you with greater financial independence and security. </a:t>
            </a:r>
          </a:p>
          <a:p>
            <a:endParaRPr lang="en-US" dirty="0"/>
          </a:p>
        </p:txBody>
      </p:sp>
    </p:spTree>
    <p:extLst>
      <p:ext uri="{BB962C8B-B14F-4D97-AF65-F5344CB8AC3E}">
        <p14:creationId xmlns:p14="http://schemas.microsoft.com/office/powerpoint/2010/main" val="4266410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Pays</a:t>
            </a:r>
            <a:endParaRPr lang="en-US" dirty="0"/>
          </a:p>
        </p:txBody>
      </p:sp>
      <p:sp>
        <p:nvSpPr>
          <p:cNvPr id="3" name="Content Placeholder 2"/>
          <p:cNvSpPr>
            <a:spLocks noGrp="1"/>
          </p:cNvSpPr>
          <p:nvPr>
            <p:ph idx="1"/>
          </p:nvPr>
        </p:nvSpPr>
        <p:spPr/>
        <p:txBody>
          <a:bodyPr>
            <a:normAutofit fontScale="62500" lnSpcReduction="20000"/>
          </a:bodyPr>
          <a:lstStyle/>
          <a:p>
            <a:r>
              <a:rPr lang="en-US" dirty="0"/>
              <a:t>While the cost of college may seem intimidating, keep in mind that people are </a:t>
            </a:r>
            <a:r>
              <a:rPr lang="en-US" b="1" dirty="0"/>
              <a:t>willing to help</a:t>
            </a:r>
            <a:r>
              <a:rPr lang="en-US" dirty="0"/>
              <a:t> </a:t>
            </a:r>
            <a:r>
              <a:rPr lang="en-US" b="1" dirty="0"/>
              <a:t>you</a:t>
            </a:r>
            <a:r>
              <a:rPr lang="en-US" dirty="0"/>
              <a:t> find the resources – scholarships, grants, and loans – you need to attend college. What's more, people are willing to help you </a:t>
            </a:r>
            <a:r>
              <a:rPr lang="en-US" b="1" dirty="0"/>
              <a:t>for free</a:t>
            </a:r>
            <a:r>
              <a:rPr lang="en-US" dirty="0"/>
              <a:t>. Talk to the financial aid office for tips on how to start your search. </a:t>
            </a:r>
          </a:p>
          <a:p>
            <a:r>
              <a:rPr lang="en-US" dirty="0"/>
              <a:t>Adults with advanced degrees earn </a:t>
            </a:r>
            <a:r>
              <a:rPr lang="en-US" b="1" dirty="0"/>
              <a:t>four times more</a:t>
            </a:r>
            <a:r>
              <a:rPr lang="en-US" dirty="0"/>
              <a:t> than those with just a high school diploma. (</a:t>
            </a:r>
            <a:r>
              <a:rPr lang="en-US" i="1" dirty="0"/>
              <a:t>U.S. Census Bureau</a:t>
            </a:r>
            <a:r>
              <a:rPr lang="en-US" dirty="0"/>
              <a:t>) </a:t>
            </a:r>
          </a:p>
          <a:p>
            <a:r>
              <a:rPr lang="en-US" dirty="0"/>
              <a:t>Not only do college graduates earn more, but your future employers </a:t>
            </a:r>
            <a:r>
              <a:rPr lang="en-US" b="1" dirty="0"/>
              <a:t>expect</a:t>
            </a:r>
            <a:r>
              <a:rPr lang="en-US" dirty="0"/>
              <a:t> some college education. Ninety percent of the fastest growing jobs in the new information and service economy will </a:t>
            </a:r>
            <a:r>
              <a:rPr lang="en-US" b="1" dirty="0"/>
              <a:t>require</a:t>
            </a:r>
            <a:r>
              <a:rPr lang="en-US" dirty="0"/>
              <a:t> some postsecondary education. (</a:t>
            </a:r>
            <a:r>
              <a:rPr lang="en-US" i="1" dirty="0"/>
              <a:t>U.S. Department of Education</a:t>
            </a:r>
            <a:r>
              <a:rPr lang="en-US" dirty="0"/>
              <a:t>) </a:t>
            </a:r>
          </a:p>
          <a:p>
            <a:r>
              <a:rPr lang="en-US" dirty="0"/>
              <a:t>There are more benefits! College graduates are less likely to be unemployed and are more likely to be in better health and active in their communities than those with only a high school diploma. (</a:t>
            </a:r>
            <a:r>
              <a:rPr lang="en-US" i="1" dirty="0"/>
              <a:t>College Board</a:t>
            </a:r>
            <a:r>
              <a:rPr lang="en-US" dirty="0"/>
              <a:t>) </a:t>
            </a:r>
          </a:p>
        </p:txBody>
      </p:sp>
    </p:spTree>
    <p:extLst>
      <p:ext uri="{BB962C8B-B14F-4D97-AF65-F5344CB8AC3E}">
        <p14:creationId xmlns:p14="http://schemas.microsoft.com/office/powerpoint/2010/main" val="442182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bwMode="auto">
          <a:xfrm>
            <a:off x="685800" y="838200"/>
            <a:ext cx="7024744"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dirty="0" smtClean="0"/>
              <a:t>Your rights and responsibilities</a:t>
            </a:r>
          </a:p>
        </p:txBody>
      </p:sp>
      <p:sp>
        <p:nvSpPr>
          <p:cNvPr id="47107" name="Content Placeholder 2"/>
          <p:cNvSpPr>
            <a:spLocks noGrp="1"/>
          </p:cNvSpPr>
          <p:nvPr>
            <p:ph sz="half" idx="4294967295"/>
          </p:nvPr>
        </p:nvSpPr>
        <p:spPr bwMode="auto">
          <a:xfrm>
            <a:off x="609600" y="1905000"/>
            <a:ext cx="3962400" cy="45259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en-US" sz="2000" b="1" dirty="0" smtClean="0"/>
              <a:t>Right to ask:</a:t>
            </a:r>
          </a:p>
          <a:p>
            <a:r>
              <a:rPr lang="en-US" sz="2000" dirty="0" smtClean="0"/>
              <a:t>Costs and refund policies</a:t>
            </a:r>
          </a:p>
          <a:p>
            <a:r>
              <a:rPr lang="en-US" sz="2000" dirty="0" smtClean="0"/>
              <a:t>Percentage of students who complete the program; percentage of students placed in jobs</a:t>
            </a:r>
          </a:p>
          <a:p>
            <a:r>
              <a:rPr lang="en-US" sz="2000" dirty="0" smtClean="0"/>
              <a:t>What financial help is available</a:t>
            </a:r>
          </a:p>
          <a:p>
            <a:r>
              <a:rPr lang="en-US" sz="2000" dirty="0" smtClean="0"/>
              <a:t>Them to explain the various elements in your financial aid package</a:t>
            </a:r>
          </a:p>
        </p:txBody>
      </p:sp>
      <p:sp>
        <p:nvSpPr>
          <p:cNvPr id="47108" name="Content Placeholder 3"/>
          <p:cNvSpPr>
            <a:spLocks noGrp="1"/>
          </p:cNvSpPr>
          <p:nvPr>
            <p:ph sz="half" idx="4294967295"/>
          </p:nvPr>
        </p:nvSpPr>
        <p:spPr bwMode="auto">
          <a:xfrm>
            <a:off x="4572000" y="1905000"/>
            <a:ext cx="4114800" cy="45259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en-US" sz="2000" b="1" dirty="0" smtClean="0"/>
              <a:t>Responsibility to:</a:t>
            </a:r>
          </a:p>
          <a:p>
            <a:r>
              <a:rPr lang="en-US" sz="2000" dirty="0" smtClean="0"/>
              <a:t>Research the colleges </a:t>
            </a:r>
          </a:p>
          <a:p>
            <a:r>
              <a:rPr lang="en-US" sz="2000" dirty="0" smtClean="0"/>
              <a:t>Know and comply with all application deadlines</a:t>
            </a:r>
          </a:p>
          <a:p>
            <a:r>
              <a:rPr lang="en-US" sz="2000" dirty="0" smtClean="0"/>
              <a:t>Respond promptly and provide all information</a:t>
            </a:r>
          </a:p>
          <a:p>
            <a:r>
              <a:rPr lang="en-US" sz="2000" dirty="0" smtClean="0"/>
              <a:t>Read and keep copies of all forms</a:t>
            </a:r>
          </a:p>
          <a:p>
            <a:r>
              <a:rPr lang="en-US" sz="2000" dirty="0" smtClean="0"/>
              <a:t>Complete loan entrance and exit counseling</a:t>
            </a:r>
          </a:p>
          <a:p>
            <a:r>
              <a:rPr lang="en-US" sz="2000" dirty="0" smtClean="0"/>
              <a:t>Repay your student loans</a:t>
            </a:r>
          </a:p>
        </p:txBody>
      </p:sp>
    </p:spTree>
    <p:extLst>
      <p:ext uri="{BB962C8B-B14F-4D97-AF65-F5344CB8AC3E}">
        <p14:creationId xmlns:p14="http://schemas.microsoft.com/office/powerpoint/2010/main" val="1496860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Don’t Let College Costs Keep You From Earning a Degree</a:t>
            </a:r>
            <a:r>
              <a:rPr lang="en-US" b="1" dirty="0" smtClean="0"/>
              <a:t>!</a:t>
            </a:r>
            <a:endParaRPr lang="en-US" dirty="0"/>
          </a:p>
        </p:txBody>
      </p:sp>
      <p:sp>
        <p:nvSpPr>
          <p:cNvPr id="3" name="Content Placeholder 2"/>
          <p:cNvSpPr>
            <a:spLocks noGrp="1"/>
          </p:cNvSpPr>
          <p:nvPr>
            <p:ph idx="1"/>
          </p:nvPr>
        </p:nvSpPr>
        <p:spPr>
          <a:xfrm>
            <a:off x="1043492" y="2323652"/>
            <a:ext cx="6777317" cy="4077148"/>
          </a:xfrm>
        </p:spPr>
        <p:txBody>
          <a:bodyPr>
            <a:normAutofit fontScale="70000" lnSpcReduction="20000"/>
          </a:bodyPr>
          <a:lstStyle/>
          <a:p>
            <a:r>
              <a:rPr lang="en-US" dirty="0" smtClean="0"/>
              <a:t>If applied for Financial Aid, talk to the Financial Aid Office</a:t>
            </a:r>
            <a:r>
              <a:rPr lang="en-US" sz="2600" dirty="0" smtClean="0"/>
              <a:t> if </a:t>
            </a:r>
            <a:r>
              <a:rPr lang="en-US" sz="2600" dirty="0"/>
              <a:t>you have a change in:</a:t>
            </a:r>
          </a:p>
          <a:p>
            <a:pPr lvl="1"/>
            <a:r>
              <a:rPr lang="en-US" dirty="0"/>
              <a:t>Dependency Status</a:t>
            </a:r>
          </a:p>
          <a:p>
            <a:pPr lvl="1"/>
            <a:r>
              <a:rPr lang="en-US" dirty="0"/>
              <a:t>Marital Status</a:t>
            </a:r>
          </a:p>
          <a:p>
            <a:pPr lvl="1"/>
            <a:r>
              <a:rPr lang="en-US" dirty="0"/>
              <a:t>Income and Assets</a:t>
            </a:r>
          </a:p>
          <a:p>
            <a:pPr lvl="1"/>
            <a:r>
              <a:rPr lang="en-US" dirty="0"/>
              <a:t>Child Support</a:t>
            </a:r>
          </a:p>
          <a:p>
            <a:pPr lvl="1"/>
            <a:r>
              <a:rPr lang="en-US" dirty="0"/>
              <a:t>Number in Household or College</a:t>
            </a:r>
          </a:p>
          <a:p>
            <a:pPr lvl="1"/>
            <a:r>
              <a:rPr lang="en-US" dirty="0"/>
              <a:t>Private elementary/secondary school tuition</a:t>
            </a:r>
          </a:p>
          <a:p>
            <a:pPr lvl="1"/>
            <a:r>
              <a:rPr lang="en-US" dirty="0"/>
              <a:t>Medical or dental expenses </a:t>
            </a:r>
            <a:r>
              <a:rPr lang="en-US" dirty="0" smtClean="0"/>
              <a:t>(</a:t>
            </a:r>
            <a:r>
              <a:rPr lang="en-US" dirty="0"/>
              <a:t>not covered by insurance</a:t>
            </a:r>
            <a:r>
              <a:rPr lang="en-US" dirty="0" smtClean="0"/>
              <a:t>)</a:t>
            </a:r>
          </a:p>
          <a:p>
            <a:pPr marL="365760" lvl="1" indent="0">
              <a:buNone/>
            </a:pPr>
            <a:endParaRPr lang="en-US" dirty="0" smtClean="0"/>
          </a:p>
          <a:p>
            <a:r>
              <a:rPr lang="en-US" dirty="0" smtClean="0"/>
              <a:t>If </a:t>
            </a:r>
            <a:r>
              <a:rPr lang="en-US" dirty="0"/>
              <a:t>you have exhausted scholarships and grants and still need additional money to pay your college costs, </a:t>
            </a:r>
            <a:r>
              <a:rPr lang="en-US" u="sng" dirty="0">
                <a:hlinkClick r:id="rId2"/>
              </a:rPr>
              <a:t>Federal education loans</a:t>
            </a:r>
            <a:r>
              <a:rPr lang="en-US" dirty="0"/>
              <a:t> may be a good option for you. Unlike grants and scholarships, loans must be paid back </a:t>
            </a:r>
            <a:r>
              <a:rPr lang="en-US" dirty="0" smtClean="0"/>
              <a:t>with interest. </a:t>
            </a:r>
          </a:p>
          <a:p>
            <a:pPr marL="68580" indent="0">
              <a:buNone/>
            </a:pPr>
            <a:endParaRPr lang="en-US" dirty="0"/>
          </a:p>
          <a:p>
            <a:r>
              <a:rPr lang="en-US" dirty="0"/>
              <a:t>Before accepting a loan, however, consider the following</a:t>
            </a:r>
            <a:r>
              <a:rPr lang="en-US" dirty="0" smtClean="0"/>
              <a:t>:</a:t>
            </a:r>
            <a:endParaRPr lang="en-US" dirty="0"/>
          </a:p>
        </p:txBody>
      </p:sp>
    </p:spTree>
    <p:extLst>
      <p:ext uri="{BB962C8B-B14F-4D97-AF65-F5344CB8AC3E}">
        <p14:creationId xmlns:p14="http://schemas.microsoft.com/office/powerpoint/2010/main" val="158219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Only Borrow What You </a:t>
            </a:r>
            <a:r>
              <a:rPr lang="en-US" b="1" dirty="0" smtClean="0"/>
              <a:t>Need</a:t>
            </a:r>
            <a:endParaRPr lang="en-US" dirty="0"/>
          </a:p>
        </p:txBody>
      </p:sp>
      <p:sp>
        <p:nvSpPr>
          <p:cNvPr id="3" name="Content Placeholder 2"/>
          <p:cNvSpPr>
            <a:spLocks noGrp="1"/>
          </p:cNvSpPr>
          <p:nvPr>
            <p:ph idx="1"/>
          </p:nvPr>
        </p:nvSpPr>
        <p:spPr/>
        <p:txBody>
          <a:bodyPr/>
          <a:lstStyle/>
          <a:p>
            <a:r>
              <a:rPr lang="en-US" dirty="0" smtClean="0"/>
              <a:t>While </a:t>
            </a:r>
            <a:r>
              <a:rPr lang="en-US" dirty="0"/>
              <a:t>loans are a critical way to help finance a postsecondary education, </a:t>
            </a:r>
            <a:r>
              <a:rPr lang="en-US" u="sng" dirty="0"/>
              <a:t>only </a:t>
            </a:r>
            <a:r>
              <a:rPr lang="en-US" dirty="0"/>
              <a:t>borrow what you need and amounts you can pay back once your education is complete. </a:t>
            </a:r>
            <a:r>
              <a:rPr lang="en-US" dirty="0" smtClean="0"/>
              <a:t>Borrow wisely.</a:t>
            </a:r>
          </a:p>
          <a:p>
            <a:r>
              <a:rPr lang="en-US" dirty="0"/>
              <a:t>Learn </a:t>
            </a:r>
            <a:r>
              <a:rPr lang="en-US" dirty="0" smtClean="0"/>
              <a:t>more </a:t>
            </a:r>
            <a:r>
              <a:rPr lang="en-US" dirty="0"/>
              <a:t>a</a:t>
            </a:r>
            <a:r>
              <a:rPr lang="en-US" dirty="0" smtClean="0"/>
              <a:t>bout </a:t>
            </a:r>
            <a:r>
              <a:rPr lang="en-US" dirty="0"/>
              <a:t>y</a:t>
            </a:r>
            <a:r>
              <a:rPr lang="en-US" dirty="0" smtClean="0"/>
              <a:t>our </a:t>
            </a:r>
            <a:r>
              <a:rPr lang="en-US" dirty="0"/>
              <a:t>r</a:t>
            </a:r>
            <a:r>
              <a:rPr lang="en-US" dirty="0" smtClean="0"/>
              <a:t>esponsibilities </a:t>
            </a:r>
            <a:r>
              <a:rPr lang="en-US" dirty="0"/>
              <a:t>f</a:t>
            </a:r>
            <a:r>
              <a:rPr lang="en-US" dirty="0" smtClean="0"/>
              <a:t>irst.</a:t>
            </a:r>
            <a:r>
              <a:rPr lang="en-US" b="1" dirty="0"/>
              <a:t> </a:t>
            </a:r>
            <a:r>
              <a:rPr lang="en-US" b="1" dirty="0" smtClean="0"/>
              <a:t> </a:t>
            </a:r>
            <a:r>
              <a:rPr lang="en-US" dirty="0" smtClean="0"/>
              <a:t>Learn more about the repayment process so that you know what your obligations are.</a:t>
            </a:r>
            <a:endParaRPr lang="en-US" dirty="0"/>
          </a:p>
        </p:txBody>
      </p:sp>
    </p:spTree>
    <p:extLst>
      <p:ext uri="{BB962C8B-B14F-4D97-AF65-F5344CB8AC3E}">
        <p14:creationId xmlns:p14="http://schemas.microsoft.com/office/powerpoint/2010/main" val="322899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85800"/>
            <a:ext cx="7024744" cy="1143000"/>
          </a:xfrm>
        </p:spPr>
        <p:txBody>
          <a:bodyPr>
            <a:normAutofit/>
          </a:bodyPr>
          <a:lstStyle/>
          <a:p>
            <a:r>
              <a:rPr lang="en-US" sz="3600" dirty="0" smtClean="0"/>
              <a:t>Know the </a:t>
            </a:r>
            <a:r>
              <a:rPr lang="en-US" sz="3600" dirty="0"/>
              <a:t>T</a:t>
            </a:r>
            <a:r>
              <a:rPr lang="en-US" sz="3600" dirty="0" smtClean="0"/>
              <a:t>erminology</a:t>
            </a:r>
            <a:endParaRPr lang="en-US" sz="3600" dirty="0"/>
          </a:p>
        </p:txBody>
      </p:sp>
      <p:sp>
        <p:nvSpPr>
          <p:cNvPr id="3" name="Content Placeholder 2"/>
          <p:cNvSpPr>
            <a:spLocks noGrp="1"/>
          </p:cNvSpPr>
          <p:nvPr>
            <p:ph sz="quarter" idx="13"/>
          </p:nvPr>
        </p:nvSpPr>
        <p:spPr>
          <a:xfrm>
            <a:off x="990600" y="2057400"/>
            <a:ext cx="3419856" cy="4419600"/>
          </a:xfrm>
        </p:spPr>
        <p:txBody>
          <a:bodyPr>
            <a:noAutofit/>
          </a:bodyPr>
          <a:lstStyle/>
          <a:p>
            <a:r>
              <a:rPr lang="en-US" sz="1100" b="1" dirty="0" smtClean="0"/>
              <a:t>Debit</a:t>
            </a:r>
            <a:endParaRPr lang="en-US" sz="1100" b="1" dirty="0"/>
          </a:p>
          <a:p>
            <a:pPr marL="68580" indent="0">
              <a:buNone/>
            </a:pPr>
            <a:r>
              <a:rPr lang="en-US" sz="1100" dirty="0"/>
              <a:t>A purchase authorized by you in which a retailer uses money electronically withdrawn from your checking account as payment for goods and services. You initiate the purchase by using your debit card, generally tied to your checking account. Does not contribute to your credit rating.</a:t>
            </a:r>
          </a:p>
          <a:p>
            <a:r>
              <a:rPr lang="en-US" sz="1100" b="1" dirty="0" smtClean="0"/>
              <a:t>Interest </a:t>
            </a:r>
            <a:endParaRPr lang="en-US" sz="1100" b="1" dirty="0"/>
          </a:p>
          <a:p>
            <a:pPr marL="68580" indent="0">
              <a:buNone/>
            </a:pPr>
            <a:r>
              <a:rPr lang="en-US" sz="1100" dirty="0"/>
              <a:t>The periodic fee charged by the lender to borrow money. Interest charges are repaid in addition to the principal of the loan. </a:t>
            </a:r>
            <a:endParaRPr lang="en-US" sz="1100" dirty="0" smtClean="0"/>
          </a:p>
          <a:p>
            <a:r>
              <a:rPr lang="en-US" sz="1100" b="1" dirty="0" smtClean="0"/>
              <a:t>Buyer’s Remorse/Impulse Purchases</a:t>
            </a:r>
            <a:endParaRPr lang="en-US" sz="1100" b="1" dirty="0"/>
          </a:p>
          <a:p>
            <a:pPr marL="68580" indent="0">
              <a:buNone/>
            </a:pPr>
            <a:r>
              <a:rPr lang="en-US" sz="1100" dirty="0"/>
              <a:t>Regretted purchases usually bought in the heat of an emotional moment.</a:t>
            </a:r>
          </a:p>
          <a:p>
            <a:r>
              <a:rPr lang="en-US" sz="1100" b="1" dirty="0" smtClean="0"/>
              <a:t>Checking Account</a:t>
            </a:r>
            <a:endParaRPr lang="en-US" sz="1100" b="1" dirty="0"/>
          </a:p>
          <a:p>
            <a:pPr marL="68580" indent="0">
              <a:buNone/>
            </a:pPr>
            <a:r>
              <a:rPr lang="en-US" sz="1100" dirty="0"/>
              <a:t>The most common way to pay your bills. You write a check, use a debit card or authorize a transfer of funds and that money is deducted from your checking account.</a:t>
            </a:r>
          </a:p>
          <a:p>
            <a:pPr marL="68580" indent="0">
              <a:buNone/>
            </a:pPr>
            <a:endParaRPr lang="en-US" sz="1000" dirty="0"/>
          </a:p>
        </p:txBody>
      </p:sp>
      <p:sp>
        <p:nvSpPr>
          <p:cNvPr id="4" name="Content Placeholder 3"/>
          <p:cNvSpPr>
            <a:spLocks noGrp="1"/>
          </p:cNvSpPr>
          <p:nvPr>
            <p:ph sz="quarter" idx="14"/>
          </p:nvPr>
        </p:nvSpPr>
        <p:spPr>
          <a:xfrm>
            <a:off x="4645152" y="2057400"/>
            <a:ext cx="3419856" cy="4419600"/>
          </a:xfrm>
        </p:spPr>
        <p:txBody>
          <a:bodyPr>
            <a:normAutofit/>
          </a:bodyPr>
          <a:lstStyle/>
          <a:p>
            <a:r>
              <a:rPr lang="en-US" sz="1100" b="1" dirty="0" smtClean="0"/>
              <a:t>Overdraft </a:t>
            </a:r>
            <a:r>
              <a:rPr lang="en-US" sz="1100" b="1" dirty="0"/>
              <a:t>P</a:t>
            </a:r>
            <a:r>
              <a:rPr lang="en-US" sz="1100" b="1" dirty="0" smtClean="0"/>
              <a:t>rotection </a:t>
            </a:r>
            <a:endParaRPr lang="en-US" sz="1100" b="1" dirty="0"/>
          </a:p>
          <a:p>
            <a:pPr marL="68580" indent="0">
              <a:buNone/>
            </a:pPr>
            <a:r>
              <a:rPr lang="en-US" sz="1100" dirty="0"/>
              <a:t>By opting in for overdraft protection, you authorize your bank to cover charges even if you don’t have money in your account. Fees for overdraft protection transactions can be very expensive. </a:t>
            </a:r>
            <a:endParaRPr lang="en-US" sz="1100" dirty="0" smtClean="0"/>
          </a:p>
          <a:p>
            <a:r>
              <a:rPr lang="en-US" sz="1100" b="1" dirty="0" smtClean="0"/>
              <a:t>Credit Report</a:t>
            </a:r>
            <a:endParaRPr lang="en-US" sz="1100" b="1" dirty="0"/>
          </a:p>
          <a:p>
            <a:pPr marL="68580" indent="0">
              <a:buNone/>
            </a:pPr>
            <a:r>
              <a:rPr lang="en-US" sz="1100" dirty="0"/>
              <a:t>A visual summary of how you handle credit. It’s typically viewed by lenders, apartment rental managers, insurance companies and employers as a symbol of your reliability.</a:t>
            </a:r>
          </a:p>
          <a:p>
            <a:r>
              <a:rPr lang="en-US" sz="1100" b="1" dirty="0" smtClean="0"/>
              <a:t>Credit Score</a:t>
            </a:r>
            <a:endParaRPr lang="en-US" sz="1100" b="1" dirty="0"/>
          </a:p>
          <a:p>
            <a:pPr marL="68580" indent="0">
              <a:buNone/>
            </a:pPr>
            <a:r>
              <a:rPr lang="en-US" sz="1100" dirty="0"/>
              <a:t>A number assigned to your credit report to indicate your overall credit worthiness on a scale from 350 (poor rating) to 850 (excellent).</a:t>
            </a:r>
          </a:p>
          <a:p>
            <a:pPr marL="68580" indent="0">
              <a:buNone/>
            </a:pPr>
            <a:endParaRPr lang="en-US" sz="1050" dirty="0" smtClean="0"/>
          </a:p>
          <a:p>
            <a:pPr marL="68580" indent="0">
              <a:buNone/>
            </a:pPr>
            <a:endParaRPr lang="en-US" sz="1050" dirty="0"/>
          </a:p>
          <a:p>
            <a:pPr marL="68580" indent="0">
              <a:buNone/>
            </a:pPr>
            <a:r>
              <a:rPr lang="en-US" sz="1050" dirty="0" smtClean="0"/>
              <a:t>Consider </a:t>
            </a:r>
            <a:r>
              <a:rPr lang="en-US" sz="1050" dirty="0"/>
              <a:t>using the ECMC’s Financial Awareness </a:t>
            </a:r>
            <a:r>
              <a:rPr lang="en-US" sz="1050" dirty="0" smtClean="0"/>
              <a:t>Basics Glossary at</a:t>
            </a:r>
            <a:r>
              <a:rPr lang="en-US" sz="1050" dirty="0"/>
              <a:t>: </a:t>
            </a:r>
            <a:r>
              <a:rPr lang="en-US" sz="1050" dirty="0" smtClean="0">
                <a:solidFill>
                  <a:srgbClr val="0070C0"/>
                </a:solidFill>
                <a:latin typeface="Arial" pitchFamily="34" charset="0"/>
                <a:cs typeface="Arial" pitchFamily="34" charset="0"/>
                <a:hlinkClick r:id="rId2"/>
              </a:rPr>
              <a:t>http://www.ecmc.org/details/financial-glossary.html</a:t>
            </a:r>
            <a:endParaRPr lang="en-US" sz="1050" dirty="0" smtClean="0">
              <a:solidFill>
                <a:srgbClr val="0070C0"/>
              </a:solidFill>
              <a:latin typeface="Arial" pitchFamily="34" charset="0"/>
              <a:cs typeface="Arial" pitchFamily="34" charset="0"/>
            </a:endParaRPr>
          </a:p>
          <a:p>
            <a:pPr marL="68580" indent="0">
              <a:buNone/>
            </a:pPr>
            <a:endParaRPr lang="en-US" sz="1050" dirty="0">
              <a:latin typeface="Arial" pitchFamily="34" charset="0"/>
              <a:cs typeface="Arial" pitchFamily="34" charset="0"/>
            </a:endParaRPr>
          </a:p>
        </p:txBody>
      </p:sp>
    </p:spTree>
    <p:extLst>
      <p:ext uri="{BB962C8B-B14F-4D97-AF65-F5344CB8AC3E}">
        <p14:creationId xmlns:p14="http://schemas.microsoft.com/office/powerpoint/2010/main" val="167497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mtClean="0"/>
              <a:t>Protect against identity theft</a:t>
            </a:r>
          </a:p>
        </p:txBody>
      </p:sp>
      <p:sp>
        <p:nvSpPr>
          <p:cNvPr id="51203"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r>
              <a:rPr lang="en-US" sz="2400" dirty="0" smtClean="0"/>
              <a:t>Keep your SSN, DOB, Driver’s license, passwords and PINs confidential</a:t>
            </a:r>
          </a:p>
          <a:p>
            <a:r>
              <a:rPr lang="en-US" sz="2400" dirty="0" smtClean="0"/>
              <a:t>Never give out personal or financial information over the phone or via e-mail</a:t>
            </a:r>
          </a:p>
          <a:p>
            <a:r>
              <a:rPr lang="en-US" sz="2400" dirty="0" smtClean="0"/>
              <a:t>Be careful sharing personal information</a:t>
            </a:r>
          </a:p>
          <a:p>
            <a:r>
              <a:rPr lang="en-US" sz="2400" dirty="0" smtClean="0"/>
              <a:t>Make sure </a:t>
            </a:r>
            <a:r>
              <a:rPr lang="en-US" sz="2400" smtClean="0"/>
              <a:t>Web </a:t>
            </a:r>
            <a:r>
              <a:rPr lang="en-US" sz="2400" smtClean="0"/>
              <a:t>sites </a:t>
            </a:r>
            <a:r>
              <a:rPr lang="en-US" sz="2400" dirty="0" smtClean="0"/>
              <a:t>are secure before providing information</a:t>
            </a:r>
          </a:p>
          <a:p>
            <a:r>
              <a:rPr lang="en-US" sz="2400" dirty="0" smtClean="0"/>
              <a:t>Get your free credit report annually</a:t>
            </a:r>
          </a:p>
          <a:p>
            <a:pPr lvl="1"/>
            <a:r>
              <a:rPr lang="en-US" sz="2000" dirty="0" smtClean="0">
                <a:hlinkClick r:id="rId3"/>
              </a:rPr>
              <a:t>www.annualcreditreport.com</a:t>
            </a:r>
            <a:endParaRPr lang="en-US" sz="2000" dirty="0" smtClean="0"/>
          </a:p>
          <a:p>
            <a:r>
              <a:rPr lang="en-US" sz="2400" dirty="0" smtClean="0"/>
              <a:t>Shred all documents</a:t>
            </a:r>
          </a:p>
          <a:p>
            <a:r>
              <a:rPr lang="en-US" sz="2400" dirty="0" smtClean="0"/>
              <a:t>Learn more at: </a:t>
            </a:r>
            <a:r>
              <a:rPr lang="en-US" sz="2000" dirty="0" smtClean="0">
                <a:hlinkClick r:id="rId4"/>
              </a:rPr>
              <a:t>www.ftc.gov/idtheft</a:t>
            </a:r>
            <a:r>
              <a:rPr lang="en-US" sz="2000" dirty="0" smtClean="0"/>
              <a:t> </a:t>
            </a:r>
          </a:p>
          <a:p>
            <a:endParaRPr lang="en-US" sz="2000" dirty="0" smtClean="0"/>
          </a:p>
        </p:txBody>
      </p:sp>
    </p:spTree>
    <p:extLst>
      <p:ext uri="{BB962C8B-B14F-4D97-AF65-F5344CB8AC3E}">
        <p14:creationId xmlns:p14="http://schemas.microsoft.com/office/powerpoint/2010/main" val="20292056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7664"/>
            <a:ext cx="7611034" cy="1143000"/>
          </a:xfrm>
        </p:spPr>
        <p:txBody>
          <a:bodyPr/>
          <a:lstStyle/>
          <a:p>
            <a:pPr algn="ctr"/>
            <a:r>
              <a:rPr lang="en-US" dirty="0" smtClean="0"/>
              <a:t>Additional Resources</a:t>
            </a:r>
            <a:endParaRPr lang="en-US" dirty="0"/>
          </a:p>
        </p:txBody>
      </p:sp>
      <p:sp>
        <p:nvSpPr>
          <p:cNvPr id="3" name="Content Placeholder 2"/>
          <p:cNvSpPr>
            <a:spLocks noGrp="1"/>
          </p:cNvSpPr>
          <p:nvPr>
            <p:ph idx="1"/>
          </p:nvPr>
        </p:nvSpPr>
        <p:spPr>
          <a:xfrm>
            <a:off x="457200" y="2323652"/>
            <a:ext cx="8229600" cy="4077148"/>
          </a:xfrm>
        </p:spPr>
        <p:txBody>
          <a:bodyPr>
            <a:normAutofit fontScale="92500" lnSpcReduction="10000"/>
          </a:bodyPr>
          <a:lstStyle/>
          <a:p>
            <a:pPr marL="68580" indent="0">
              <a:buNone/>
            </a:pPr>
            <a:r>
              <a:rPr lang="en-US" dirty="0" smtClean="0"/>
              <a:t>ECMC-</a:t>
            </a:r>
          </a:p>
          <a:p>
            <a:pPr marL="68580" indent="0">
              <a:buNone/>
            </a:pPr>
            <a:r>
              <a:rPr lang="en-US" sz="2000" dirty="0" smtClean="0">
                <a:hlinkClick r:id="rId2"/>
              </a:rPr>
              <a:t>http://ecmc.org</a:t>
            </a:r>
            <a:endParaRPr lang="en-US" sz="2000" dirty="0" smtClean="0"/>
          </a:p>
          <a:p>
            <a:pPr marL="68580" indent="0">
              <a:buNone/>
            </a:pPr>
            <a:r>
              <a:rPr lang="en-US" sz="2000" dirty="0" smtClean="0">
                <a:hlinkClick r:id="rId3"/>
              </a:rPr>
              <a:t>http</a:t>
            </a:r>
            <a:r>
              <a:rPr lang="en-US" sz="2000" dirty="0">
                <a:hlinkClick r:id="rId3"/>
              </a:rPr>
              <a:t>://</a:t>
            </a:r>
            <a:r>
              <a:rPr lang="en-US" sz="2000" dirty="0" smtClean="0">
                <a:hlinkClick r:id="rId3"/>
              </a:rPr>
              <a:t>www.ecmc.org/overview/financial-awareness-basics.html</a:t>
            </a:r>
            <a:endParaRPr lang="en-US" sz="2000" dirty="0" smtClean="0"/>
          </a:p>
          <a:p>
            <a:pPr marL="68580" indent="0">
              <a:buNone/>
            </a:pPr>
            <a:endParaRPr lang="en-US" sz="2000" dirty="0" smtClean="0"/>
          </a:p>
          <a:p>
            <a:pPr marL="68580" indent="0">
              <a:buNone/>
            </a:pPr>
            <a:r>
              <a:rPr lang="en-US" dirty="0" smtClean="0"/>
              <a:t>Higher One-</a:t>
            </a:r>
          </a:p>
          <a:p>
            <a:pPr marL="68580" indent="0">
              <a:buNone/>
            </a:pPr>
            <a:r>
              <a:rPr lang="en-US" dirty="0" smtClean="0">
                <a:hlinkClick r:id="rId4"/>
              </a:rPr>
              <a:t>http</a:t>
            </a:r>
            <a:r>
              <a:rPr lang="en-US" dirty="0">
                <a:hlinkClick r:id="rId4"/>
              </a:rPr>
              <a:t>://</a:t>
            </a:r>
            <a:r>
              <a:rPr lang="en-US" dirty="0" smtClean="0">
                <a:hlinkClick r:id="rId4"/>
              </a:rPr>
              <a:t>www.myonemoney.com/inside-edge</a:t>
            </a:r>
            <a:endParaRPr lang="en-US" dirty="0" smtClean="0"/>
          </a:p>
          <a:p>
            <a:pPr marL="68580" indent="0">
              <a:buNone/>
            </a:pPr>
            <a:endParaRPr lang="en-US" sz="2000" dirty="0"/>
          </a:p>
          <a:p>
            <a:pPr marL="68580" indent="0">
              <a:buNone/>
            </a:pPr>
            <a:r>
              <a:rPr lang="en-US" dirty="0" smtClean="0"/>
              <a:t>Federal Trade Commission-</a:t>
            </a:r>
          </a:p>
          <a:p>
            <a:pPr marL="68580" indent="0">
              <a:buNone/>
            </a:pPr>
            <a:r>
              <a:rPr lang="en-US" sz="2000" dirty="0">
                <a:hlinkClick r:id="rId5"/>
              </a:rPr>
              <a:t>http://</a:t>
            </a:r>
            <a:r>
              <a:rPr lang="en-US" sz="2000" dirty="0" smtClean="0">
                <a:hlinkClick r:id="rId5"/>
              </a:rPr>
              <a:t>www.consumer.ftc.gov/features/feature-0014-identity-theft</a:t>
            </a:r>
            <a:endParaRPr lang="en-US" sz="2000" dirty="0" smtClean="0"/>
          </a:p>
          <a:p>
            <a:pPr marL="68580" indent="0">
              <a:buNone/>
            </a:pPr>
            <a:endParaRPr lang="en-US" sz="2000" dirty="0"/>
          </a:p>
          <a:p>
            <a:pPr marL="68580" indent="0">
              <a:buNone/>
            </a:pPr>
            <a:r>
              <a:rPr lang="en-US" sz="2000" dirty="0" smtClean="0"/>
              <a:t>Practical Money Skills-</a:t>
            </a:r>
          </a:p>
          <a:p>
            <a:pPr marL="68580" indent="0">
              <a:buNone/>
            </a:pPr>
            <a:r>
              <a:rPr lang="en-US" sz="2000" dirty="0">
                <a:hlinkClick r:id="rId6"/>
              </a:rPr>
              <a:t>http://practicalmoneyskills.com</a:t>
            </a:r>
            <a:r>
              <a:rPr lang="en-US" sz="2000" dirty="0" smtClean="0">
                <a:hlinkClick r:id="rId6"/>
              </a:rPr>
              <a:t>/</a:t>
            </a:r>
            <a:endParaRPr lang="en-US" sz="2000" dirty="0" smtClean="0"/>
          </a:p>
          <a:p>
            <a:pPr marL="68580" indent="0">
              <a:buNone/>
            </a:pPr>
            <a:endParaRPr lang="en-US" sz="2000" dirty="0" smtClean="0"/>
          </a:p>
          <a:p>
            <a:pPr marL="68580" indent="0">
              <a:buNone/>
            </a:pPr>
            <a:endParaRPr lang="en-US" sz="2000" dirty="0"/>
          </a:p>
        </p:txBody>
      </p:sp>
    </p:spTree>
    <p:extLst>
      <p:ext uri="{BB962C8B-B14F-4D97-AF65-F5344CB8AC3E}">
        <p14:creationId xmlns:p14="http://schemas.microsoft.com/office/powerpoint/2010/main" val="1219092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225</TotalTime>
  <Words>1632</Words>
  <Application>Microsoft Office PowerPoint</Application>
  <PresentationFormat>On-screen Show (4:3)</PresentationFormat>
  <Paragraphs>133</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Austin</vt:lpstr>
      <vt:lpstr>Financial Literacy</vt:lpstr>
      <vt:lpstr>Budgeting</vt:lpstr>
      <vt:lpstr>Education Pays</vt:lpstr>
      <vt:lpstr>Your rights and responsibilities</vt:lpstr>
      <vt:lpstr>Don’t Let College Costs Keep You From Earning a Degree!</vt:lpstr>
      <vt:lpstr>Only Borrow What You Need</vt:lpstr>
      <vt:lpstr>Know the Terminology</vt:lpstr>
      <vt:lpstr>Protect against identity theft</vt:lpstr>
      <vt:lpstr>Additional Resources</vt:lpstr>
    </vt:vector>
  </TitlesOfParts>
  <Company>wvmccd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dc:title>
  <dc:creator>Elizabeth Ochoa</dc:creator>
  <cp:lastModifiedBy>Elizabeth Ochoa </cp:lastModifiedBy>
  <cp:revision>16</cp:revision>
  <cp:lastPrinted>2012-11-29T00:51:58Z</cp:lastPrinted>
  <dcterms:created xsi:type="dcterms:W3CDTF">2012-11-28T16:51:29Z</dcterms:created>
  <dcterms:modified xsi:type="dcterms:W3CDTF">2013-06-28T19:21:48Z</dcterms:modified>
</cp:coreProperties>
</file>