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9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4" r:id="rId16"/>
    <p:sldId id="268" r:id="rId17"/>
    <p:sldId id="269" r:id="rId18"/>
    <p:sldId id="270" r:id="rId19"/>
    <p:sldId id="271" r:id="rId20"/>
    <p:sldId id="281" r:id="rId21"/>
    <p:sldId id="272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9"/>
    <p:restoredTop sz="97199"/>
  </p:normalViewPr>
  <p:slideViewPr>
    <p:cSldViewPr snapToGrid="0" snapToObjects="1">
      <p:cViewPr varScale="1">
        <p:scale>
          <a:sx n="146" d="100"/>
          <a:sy n="146" d="100"/>
        </p:scale>
        <p:origin x="192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West%20Valley&#160;College%20Educational%20Master%20Plan%20Survey%20Fall%202020.xlsx" TargetMode="External"/><Relationship Id="rId1" Type="http://schemas.openxmlformats.org/officeDocument/2006/relationships/themeOverride" Target="../theme/themeOverrid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would you describe yourself? (Select all that apply)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2'!$C$3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2'!$A$4:$A$10</c:f>
              <c:strCache>
                <c:ptCount val="7"/>
                <c:pt idx="0">
                  <c:v>American Indian or Alaska Native</c:v>
                </c:pt>
                <c:pt idx="1">
                  <c:v>Native Hawaiian or other Pacific Islander</c:v>
                </c:pt>
                <c:pt idx="2">
                  <c:v>Black or African American</c:v>
                </c:pt>
                <c:pt idx="3">
                  <c:v>Another race or races (please specify)</c:v>
                </c:pt>
                <c:pt idx="4">
                  <c:v>Hispanic or Latinx</c:v>
                </c:pt>
                <c:pt idx="5">
                  <c:v>Asian or Asian American</c:v>
                </c:pt>
                <c:pt idx="6">
                  <c:v>White or Caucasian</c:v>
                </c:pt>
              </c:strCache>
            </c:strRef>
          </c:cat>
          <c:val>
            <c:numRef>
              <c:f>'Question 2'!$C$4:$C$10</c:f>
              <c:numCache>
                <c:formatCode>General</c:formatCode>
                <c:ptCount val="7"/>
                <c:pt idx="0">
                  <c:v>20</c:v>
                </c:pt>
                <c:pt idx="1">
                  <c:v>22</c:v>
                </c:pt>
                <c:pt idx="2">
                  <c:v>38</c:v>
                </c:pt>
                <c:pt idx="3">
                  <c:v>80</c:v>
                </c:pt>
                <c:pt idx="4">
                  <c:v>205</c:v>
                </c:pt>
                <c:pt idx="5">
                  <c:v>272</c:v>
                </c:pt>
                <c:pt idx="6">
                  <c:v>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86-1C48-AA07-B0A774A33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would you prefer to attend classes during shelter-in-place (COVID)? (check all that apply)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6'!$C$3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6'!$A$4:$A$7</c:f>
              <c:strCache>
                <c:ptCount val="4"/>
                <c:pt idx="0">
                  <c:v>Other (please specify)</c:v>
                </c:pt>
                <c:pt idx="1">
                  <c:v>Asynchronous (recorded) class meetings, meaning lectures and updates are recorded, and made available for students to watch on their own schedule</c:v>
                </c:pt>
                <c:pt idx="2">
                  <c:v>Synchronous (live) class meetings, meaning a set time to connect online each week and hold a class session for all students at the same time</c:v>
                </c:pt>
                <c:pt idx="3">
                  <c:v>Combination of synchronous and asynchronous meetings where students have the option to attend, but also have the flexibility to watch a recorded version on their own schedule</c:v>
                </c:pt>
              </c:strCache>
            </c:strRef>
          </c:cat>
          <c:val>
            <c:numRef>
              <c:f>'Question 6'!$C$4:$C$7</c:f>
              <c:numCache>
                <c:formatCode>General</c:formatCode>
                <c:ptCount val="4"/>
                <c:pt idx="0">
                  <c:v>29</c:v>
                </c:pt>
                <c:pt idx="1">
                  <c:v>219</c:v>
                </c:pt>
                <c:pt idx="2">
                  <c:v>310</c:v>
                </c:pt>
                <c:pt idx="3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E-F04F-8B74-2CDE8BB87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How would you prefer to attend classes when shelter-in-place is lifted? (check all that apply)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7'!$C$3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7'!$A$4:$A$8</c:f>
              <c:strCache>
                <c:ptCount val="5"/>
                <c:pt idx="0">
                  <c:v>Other (please specify)</c:v>
                </c:pt>
                <c:pt idx="1">
                  <c:v>Asynchronous (recorded) class meetings, meaning lectures and updates are recorded, and made available for students to watch on their own schedule</c:v>
                </c:pt>
                <c:pt idx="2">
                  <c:v>Synchronous (live) class meetings, meaning a set time to connect online each week and hold a class session for all students at the same time</c:v>
                </c:pt>
                <c:pt idx="3">
                  <c:v>Combination of synchronous and asynchronous meetings where students have the option to attend, but also have the flexibility to watch a recorded version on their own schedule</c:v>
                </c:pt>
                <c:pt idx="4">
                  <c:v>On campus, in a classroom or laboratory</c:v>
                </c:pt>
              </c:strCache>
            </c:strRef>
          </c:cat>
          <c:val>
            <c:numRef>
              <c:f>'Question 7'!$C$4:$C$8</c:f>
              <c:numCache>
                <c:formatCode>General</c:formatCode>
                <c:ptCount val="5"/>
                <c:pt idx="0">
                  <c:v>35</c:v>
                </c:pt>
                <c:pt idx="1">
                  <c:v>165</c:v>
                </c:pt>
                <c:pt idx="2">
                  <c:v>205</c:v>
                </c:pt>
                <c:pt idx="3">
                  <c:v>346</c:v>
                </c:pt>
                <c:pt idx="4">
                  <c:v>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E-7E43-8173-6EE196470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Given the current Covid-19 situation, I am most likely to re-enroll at the College if: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8'!$C$3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8'!$A$4:$A$6</c:f>
              <c:strCache>
                <c:ptCount val="3"/>
                <c:pt idx="0">
                  <c:v>Courses are taught as before, mostly face-to-face with some online (fully reopen campus)</c:v>
                </c:pt>
                <c:pt idx="1">
                  <c:v>Courses are taught fully online (do not reopen campus)</c:v>
                </c:pt>
                <c:pt idx="2">
                  <c:v>Most courses are taught online, but some face-to-face (partially reopen campus)</c:v>
                </c:pt>
              </c:strCache>
            </c:strRef>
          </c:cat>
          <c:val>
            <c:numRef>
              <c:f>'Question 8'!$C$4:$C$6</c:f>
              <c:numCache>
                <c:formatCode>General</c:formatCode>
                <c:ptCount val="3"/>
                <c:pt idx="0">
                  <c:v>127</c:v>
                </c:pt>
                <c:pt idx="1">
                  <c:v>284</c:v>
                </c:pt>
                <c:pt idx="2">
                  <c:v>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8-5746-9BFF-6F62E3398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Please indicate when you would prefer to take classes? (Check all that apply)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11'!$C$3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11'!$A$4:$A$8</c:f>
              <c:strCache>
                <c:ptCount val="5"/>
                <c:pt idx="0">
                  <c:v>Morning (7AM - noon)</c:v>
                </c:pt>
                <c:pt idx="1">
                  <c:v>Afternoon (12-4:30 PM)</c:v>
                </c:pt>
                <c:pt idx="2">
                  <c:v>Evenings (4:30 or later)</c:v>
                </c:pt>
                <c:pt idx="3">
                  <c:v>Weekends</c:v>
                </c:pt>
                <c:pt idx="4">
                  <c:v>Other (please specify)</c:v>
                </c:pt>
              </c:strCache>
            </c:strRef>
          </c:cat>
          <c:val>
            <c:numRef>
              <c:f>'Question 11'!$C$4:$C$8</c:f>
              <c:numCache>
                <c:formatCode>General</c:formatCode>
                <c:ptCount val="5"/>
                <c:pt idx="0">
                  <c:v>426</c:v>
                </c:pt>
                <c:pt idx="1">
                  <c:v>398</c:v>
                </c:pt>
                <c:pt idx="2">
                  <c:v>250</c:v>
                </c:pt>
                <c:pt idx="3">
                  <c:v>75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F-194C-B72C-EAC0414C7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When do you prefer to start classing in the morning?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12'!$B$3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12'!$A$4:$A$8</c:f>
              <c:strCache>
                <c:ptCount val="5"/>
                <c:pt idx="0">
                  <c:v>7:30 AM</c:v>
                </c:pt>
                <c:pt idx="1">
                  <c:v>8:00 AM</c:v>
                </c:pt>
                <c:pt idx="2">
                  <c:v>8:30 AM</c:v>
                </c:pt>
                <c:pt idx="3">
                  <c:v>9:00 AM</c:v>
                </c:pt>
                <c:pt idx="4">
                  <c:v>I don't take morning classes.</c:v>
                </c:pt>
              </c:strCache>
            </c:strRef>
          </c:cat>
          <c:val>
            <c:numRef>
              <c:f>'Question 12'!$B$4:$B$8</c:f>
              <c:numCache>
                <c:formatCode>0.00%</c:formatCode>
                <c:ptCount val="5"/>
                <c:pt idx="0">
                  <c:v>6.0999999999999999E-2</c:v>
                </c:pt>
                <c:pt idx="1">
                  <c:v>0.10680000000000001</c:v>
                </c:pt>
                <c:pt idx="2">
                  <c:v>0.1026</c:v>
                </c:pt>
                <c:pt idx="3">
                  <c:v>0.51600000000000001</c:v>
                </c:pt>
                <c:pt idx="4">
                  <c:v>0.21360000000000001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5-A442-B70B-808CE9500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When do you prefer to start classes in the evening?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13'!$B$3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13'!$A$4:$A$11</c:f>
              <c:strCache>
                <c:ptCount val="8"/>
                <c:pt idx="0">
                  <c:v>4:30 PM</c:v>
                </c:pt>
                <c:pt idx="1">
                  <c:v>5:00 PM</c:v>
                </c:pt>
                <c:pt idx="2">
                  <c:v>5:30 PM</c:v>
                </c:pt>
                <c:pt idx="3">
                  <c:v>6:00 PM</c:v>
                </c:pt>
                <c:pt idx="4">
                  <c:v>6:30 PM</c:v>
                </c:pt>
                <c:pt idx="5">
                  <c:v>7:00 PM</c:v>
                </c:pt>
                <c:pt idx="6">
                  <c:v>8:00 PM</c:v>
                </c:pt>
                <c:pt idx="7">
                  <c:v>I don't take evening classes</c:v>
                </c:pt>
              </c:strCache>
            </c:strRef>
          </c:cat>
          <c:val>
            <c:numRef>
              <c:f>'Question 13'!$B$4:$B$11</c:f>
              <c:numCache>
                <c:formatCode>0.00%</c:formatCode>
                <c:ptCount val="8"/>
                <c:pt idx="0">
                  <c:v>0.20899999999999999</c:v>
                </c:pt>
                <c:pt idx="1">
                  <c:v>9.4E-2</c:v>
                </c:pt>
                <c:pt idx="2">
                  <c:v>3.5099999999999999E-2</c:v>
                </c:pt>
                <c:pt idx="3">
                  <c:v>0.15429999999999999</c:v>
                </c:pt>
                <c:pt idx="4">
                  <c:v>7.4299999999999991E-2</c:v>
                </c:pt>
                <c:pt idx="5">
                  <c:v>4.6300000000000001E-2</c:v>
                </c:pt>
                <c:pt idx="6">
                  <c:v>2.3800000000000002E-2</c:v>
                </c:pt>
                <c:pt idx="7">
                  <c:v>0.36330000000000001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32-4046-BDDD-6B4F2E7CE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For how many semesters have you been a student at West Valley College?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16'!$B$3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16'!$A$4:$A$9</c:f>
              <c:strCache>
                <c:ptCount val="6"/>
                <c:pt idx="0">
                  <c:v>This is my first semeter</c:v>
                </c:pt>
                <c:pt idx="1">
                  <c:v>2-3 
semesters</c:v>
                </c:pt>
                <c:pt idx="2">
                  <c:v>4-6 
semesters</c:v>
                </c:pt>
                <c:pt idx="3">
                  <c:v>7-10 semesters</c:v>
                </c:pt>
                <c:pt idx="4">
                  <c:v>11-20 semesters</c:v>
                </c:pt>
                <c:pt idx="5">
                  <c:v>More than 20 semesters</c:v>
                </c:pt>
              </c:strCache>
            </c:strRef>
          </c:cat>
          <c:val>
            <c:numRef>
              <c:f>'Question 16'!$B$4:$B$9</c:f>
              <c:numCache>
                <c:formatCode>0.00%</c:formatCode>
                <c:ptCount val="6"/>
                <c:pt idx="0">
                  <c:v>0.3795</c:v>
                </c:pt>
                <c:pt idx="1">
                  <c:v>0.29220000000000002</c:v>
                </c:pt>
                <c:pt idx="2">
                  <c:v>0.21049999999999999</c:v>
                </c:pt>
                <c:pt idx="3">
                  <c:v>6.6500000000000004E-2</c:v>
                </c:pt>
                <c:pt idx="4">
                  <c:v>3.5999999999999997E-2</c:v>
                </c:pt>
                <c:pt idx="5">
                  <c:v>1.52E-2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1-DB46-B223-B754ED7DF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How difficult is it to get into the courses you need or want to take?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17'!$C$3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17'!$A$4:$A$7</c:f>
              <c:strCache>
                <c:ptCount val="4"/>
                <c:pt idx="0">
                  <c:v>Very easy</c:v>
                </c:pt>
                <c:pt idx="1">
                  <c:v>Somewhat easy</c:v>
                </c:pt>
                <c:pt idx="2">
                  <c:v>Somewhat difficult</c:v>
                </c:pt>
                <c:pt idx="3">
                  <c:v>Very difficult</c:v>
                </c:pt>
              </c:strCache>
            </c:strRef>
          </c:cat>
          <c:val>
            <c:numRef>
              <c:f>'Question 17'!$C$4:$C$7</c:f>
              <c:numCache>
                <c:formatCode>0.00%</c:formatCode>
                <c:ptCount val="4"/>
                <c:pt idx="0">
                  <c:v>0.32869999999999999</c:v>
                </c:pt>
                <c:pt idx="1">
                  <c:v>0.46100000000000002</c:v>
                </c:pt>
                <c:pt idx="2">
                  <c:v>0.19359999999999999</c:v>
                </c:pt>
                <c:pt idx="3">
                  <c:v>1.67E-2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6-CE4A-A71D-DC73C03CD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Would any of the following supports benefit you as a supplement to your Math and English courses?  (choose all that apply)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18'!$C$3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18'!$A$4:$A$11</c:f>
              <c:strCache>
                <c:ptCount val="8"/>
                <c:pt idx="0">
                  <c:v>More online tutorials on class materials</c:v>
                </c:pt>
                <c:pt idx="1">
                  <c:v>More connection to your classmates</c:v>
                </c:pt>
                <c:pt idx="2">
                  <c:v>Drop-in tutoring</c:v>
                </c:pt>
                <c:pt idx="3">
                  <c:v>Organized (or facilitated) study groups</c:v>
                </c:pt>
                <c:pt idx="4">
                  <c:v>More time with the instructor</c:v>
                </c:pt>
                <c:pt idx="5">
                  <c:v>Better internet access from home</c:v>
                </c:pt>
                <c:pt idx="6">
                  <c:v>Better computer access</c:v>
                </c:pt>
                <c:pt idx="7">
                  <c:v>Other (please specify)</c:v>
                </c:pt>
              </c:strCache>
            </c:strRef>
          </c:cat>
          <c:val>
            <c:numRef>
              <c:f>'Question 18'!$C$4:$C$11</c:f>
              <c:numCache>
                <c:formatCode>General</c:formatCode>
                <c:ptCount val="8"/>
                <c:pt idx="0">
                  <c:v>297</c:v>
                </c:pt>
                <c:pt idx="1">
                  <c:v>234</c:v>
                </c:pt>
                <c:pt idx="2">
                  <c:v>226</c:v>
                </c:pt>
                <c:pt idx="3">
                  <c:v>221</c:v>
                </c:pt>
                <c:pt idx="4">
                  <c:v>211</c:v>
                </c:pt>
                <c:pt idx="5">
                  <c:v>142</c:v>
                </c:pt>
                <c:pt idx="6">
                  <c:v>76</c:v>
                </c:pt>
                <c:pt idx="7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A-B94E-B5FB-664386B16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'19'!$A$2</c:f>
          <c:strCache>
            <c:ptCount val="1"/>
            <c:pt idx="0">
              <c:v>How would you rate your experience in...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'19'!$K$3</c:f>
              <c:strCache>
                <c:ptCount val="1"/>
                <c:pt idx="0">
                  <c:v>Weighted Average (1-Very Poor, 2-Poor, 3-Good, 4-Excellent)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'19'!$A$4:$A$11</c:f>
              <c:strCache>
                <c:ptCount val="8"/>
                <c:pt idx="0">
                  <c:v>Applying to West Valley College</c:v>
                </c:pt>
                <c:pt idx="1">
                  <c:v>Accessing tutoring support in the Success Center</c:v>
                </c:pt>
                <c:pt idx="2">
                  <c:v>Registering for classes</c:v>
                </c:pt>
                <c:pt idx="3">
                  <c:v>Applying for and receiving financial aid</c:v>
                </c:pt>
                <c:pt idx="4">
                  <c:v>Communicating with your instructors</c:v>
                </c:pt>
                <c:pt idx="5">
                  <c:v>Accessing Library services such as Books for Food, digital databases, checking out books, study spaces, using computers in the library, checking out laptops and other technology</c:v>
                </c:pt>
                <c:pt idx="6">
                  <c:v>Getting counseling appointments</c:v>
                </c:pt>
                <c:pt idx="7">
                  <c:v>Receiving advisement and support from a counselor</c:v>
                </c:pt>
              </c:strCache>
            </c:strRef>
          </c:cat>
          <c:val>
            <c:numRef>
              <c:f>'19'!$K$4:$K$11</c:f>
              <c:numCache>
                <c:formatCode>_(* #,##0.00_);_(* \(#,##0.00\);_(* "-"??_);_(@_)</c:formatCode>
                <c:ptCount val="8"/>
                <c:pt idx="0">
                  <c:v>3.4860335195530729</c:v>
                </c:pt>
                <c:pt idx="1">
                  <c:v>3.3148614609571792</c:v>
                </c:pt>
                <c:pt idx="2">
                  <c:v>3.3463687150837993</c:v>
                </c:pt>
                <c:pt idx="3">
                  <c:v>3.1271820448877805</c:v>
                </c:pt>
                <c:pt idx="4">
                  <c:v>3.4132581100141044</c:v>
                </c:pt>
                <c:pt idx="5">
                  <c:v>3.3663157894736844</c:v>
                </c:pt>
                <c:pt idx="6">
                  <c:v>3.2907662082514735</c:v>
                </c:pt>
                <c:pt idx="7">
                  <c:v>3.2909441233140653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D1-5A4A-87D9-35C12AFE1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/>
              <a:t>Have you taken at least one course in the past two years from another college or university?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'20'!$A$4:$A$5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'20'!$C$4:$C$5</c:f>
              <c:numCache>
                <c:formatCode>General</c:formatCode>
                <c:ptCount val="2"/>
                <c:pt idx="0">
                  <c:v>201</c:v>
                </c:pt>
                <c:pt idx="1">
                  <c:v>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A-D94C-8AAD-76D2239EA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400"/>
            </a:pPr>
            <a:r>
              <a:rPr lang="en-US" sz="1400" dirty="0"/>
              <a:t>You indicated that have taken at least one course in the past two years from another college or university. At which colleges or universities did you take these courses?</a:t>
            </a:r>
          </a:p>
          <a:p>
            <a:pPr>
              <a:defRPr sz="1400"/>
            </a:pPr>
            <a:r>
              <a:rPr lang="en-US" sz="1400" dirty="0"/>
              <a:t>(Check all that apply)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'22'!$C$3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'22'!$A$4:$A$13</c:f>
              <c:strCache>
                <c:ptCount val="10"/>
                <c:pt idx="0">
                  <c:v>Other colleges attended</c:v>
                </c:pt>
                <c:pt idx="1">
                  <c:v>Pacific Oaks College</c:v>
                </c:pt>
                <c:pt idx="2">
                  <c:v>Ohlone College</c:v>
                </c:pt>
                <c:pt idx="3">
                  <c:v>Cañada College</c:v>
                </c:pt>
                <c:pt idx="4">
                  <c:v>Evergreen College</c:v>
                </c:pt>
                <c:pt idx="5">
                  <c:v>San Jose State</c:v>
                </c:pt>
                <c:pt idx="6">
                  <c:v>Foothill College</c:v>
                </c:pt>
                <c:pt idx="7">
                  <c:v>San José City College</c:v>
                </c:pt>
                <c:pt idx="8">
                  <c:v>De Anza College</c:v>
                </c:pt>
                <c:pt idx="9">
                  <c:v>Mission College</c:v>
                </c:pt>
              </c:strCache>
            </c:strRef>
          </c:cat>
          <c:val>
            <c:numRef>
              <c:f>'22'!$C$4:$C$13</c:f>
              <c:numCache>
                <c:formatCode>General</c:formatCode>
                <c:ptCount val="10"/>
                <c:pt idx="0">
                  <c:v>68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7</c:v>
                </c:pt>
                <c:pt idx="5">
                  <c:v>13</c:v>
                </c:pt>
                <c:pt idx="6">
                  <c:v>16</c:v>
                </c:pt>
                <c:pt idx="7">
                  <c:v>20</c:v>
                </c:pt>
                <c:pt idx="8">
                  <c:v>39</c:v>
                </c:pt>
                <c:pt idx="9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28-EC48-B859-5D38DED57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dirty="0"/>
              <a:t>Why did you take courses at another college or university? (Check all that apply)</a:t>
            </a:r>
            <a:r>
              <a:rPr lang="en-US" baseline="0" dirty="0"/>
              <a:t> </a:t>
            </a:r>
          </a:p>
          <a:p>
            <a:pPr>
              <a:defRPr/>
            </a:pPr>
            <a:r>
              <a:rPr lang="en-US" b="0" i="1" baseline="0" dirty="0"/>
              <a:t>Respondents selected 266 reasons</a:t>
            </a:r>
            <a:endParaRPr lang="en-US" b="0" i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'23'!$C$3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'23'!$A$4:$A$11</c:f>
              <c:strCache>
                <c:ptCount val="8"/>
                <c:pt idx="0">
                  <c:v>Other (please specify)</c:v>
                </c:pt>
                <c:pt idx="1">
                  <c:v>Easier parking at the other college</c:v>
                </c:pt>
                <c:pt idx="2">
                  <c:v>Class was not offered online at West Valley College</c:v>
                </c:pt>
                <c:pt idx="3">
                  <c:v>I couldn't get into the class at West Valley College</c:v>
                </c:pt>
                <c:pt idx="4">
                  <c:v>I attend a 4-year College or University as my primary educational Institution</c:v>
                </c:pt>
                <c:pt idx="5">
                  <c:v>More convenient location / Easier travel</c:v>
                </c:pt>
                <c:pt idx="6">
                  <c:v>More convenient time</c:v>
                </c:pt>
                <c:pt idx="7">
                  <c:v>Class wasn't offered at West Valley College</c:v>
                </c:pt>
              </c:strCache>
            </c:strRef>
          </c:cat>
          <c:val>
            <c:numRef>
              <c:f>'23'!$C$4:$C$11</c:f>
              <c:numCache>
                <c:formatCode>General</c:formatCode>
                <c:ptCount val="8"/>
                <c:pt idx="0">
                  <c:v>51</c:v>
                </c:pt>
                <c:pt idx="1">
                  <c:v>0</c:v>
                </c:pt>
                <c:pt idx="2">
                  <c:v>18</c:v>
                </c:pt>
                <c:pt idx="3">
                  <c:v>23</c:v>
                </c:pt>
                <c:pt idx="4">
                  <c:v>32</c:v>
                </c:pt>
                <c:pt idx="5">
                  <c:v>34</c:v>
                </c:pt>
                <c:pt idx="6">
                  <c:v>49</c:v>
                </c:pt>
                <c:pt idx="7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8-2843-BB4F-18CF474B4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dirty="0"/>
              <a:t>When do you teach classes (instructional faculty) or </a:t>
            </a:r>
          </a:p>
          <a:p>
            <a:pPr>
              <a:defRPr/>
            </a:pPr>
            <a:r>
              <a:rPr lang="en-US" dirty="0"/>
              <a:t>provide services (non instructional faculty)?  </a:t>
            </a:r>
          </a:p>
          <a:p>
            <a:pPr>
              <a:defRPr/>
            </a:pPr>
            <a:r>
              <a:rPr lang="en-US" sz="1400" b="0" i="1" dirty="0"/>
              <a:t>(Check all that apply)</a:t>
            </a:r>
            <a:r>
              <a:rPr lang="en-US" sz="1400" b="0" i="1" baseline="0" dirty="0"/>
              <a:t>  </a:t>
            </a:r>
          </a:p>
          <a:p>
            <a:pPr>
              <a:defRPr/>
            </a:pPr>
            <a:r>
              <a:rPr lang="en-US" sz="1400" b="0" i="1" baseline="0" dirty="0"/>
              <a:t>204 Staff members responded</a:t>
            </a:r>
            <a:endParaRPr lang="en-US" sz="1400" b="0" i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'24'!$C$3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'24'!$A$4:$A$8</c:f>
              <c:strCache>
                <c:ptCount val="5"/>
                <c:pt idx="0">
                  <c:v>Other (please specify)</c:v>
                </c:pt>
                <c:pt idx="1">
                  <c:v>Weekends</c:v>
                </c:pt>
                <c:pt idx="2">
                  <c:v>Evenings (4:30 - 10 PM)</c:v>
                </c:pt>
                <c:pt idx="3">
                  <c:v>Afternoon (12-4:30 PM)</c:v>
                </c:pt>
                <c:pt idx="4">
                  <c:v>Morning (7AM - noon)</c:v>
                </c:pt>
              </c:strCache>
            </c:strRef>
          </c:cat>
          <c:val>
            <c:numRef>
              <c:f>'24'!$C$4:$C$8</c:f>
              <c:numCache>
                <c:formatCode>General</c:formatCode>
                <c:ptCount val="5"/>
                <c:pt idx="0">
                  <c:v>16</c:v>
                </c:pt>
                <c:pt idx="1">
                  <c:v>15</c:v>
                </c:pt>
                <c:pt idx="2">
                  <c:v>46</c:v>
                </c:pt>
                <c:pt idx="3">
                  <c:v>89</c:v>
                </c:pt>
                <c:pt idx="4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AF-ED45-81A5-281950A04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'25'!$A$2</c:f>
          <c:strCache>
            <c:ptCount val="1"/>
            <c:pt idx="0">
              <c:v>How many years have you been with the College or District?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'25'!$H$4:$H$8</c:f>
              <c:strCache>
                <c:ptCount val="5"/>
                <c:pt idx="0">
                  <c:v>Less than 1 Year</c:v>
                </c:pt>
                <c:pt idx="1">
                  <c:v>1-3 Years</c:v>
                </c:pt>
                <c:pt idx="2">
                  <c:v>4-6 Years</c:v>
                </c:pt>
                <c:pt idx="3">
                  <c:v>7-10 Years</c:v>
                </c:pt>
                <c:pt idx="4">
                  <c:v>10+ Years</c:v>
                </c:pt>
              </c:strCache>
            </c:strRef>
          </c:cat>
          <c:val>
            <c:numRef>
              <c:f>'25'!$I$4:$I$8</c:f>
              <c:numCache>
                <c:formatCode>0.0%</c:formatCode>
                <c:ptCount val="5"/>
                <c:pt idx="0">
                  <c:v>5.0799999999999998E-2</c:v>
                </c:pt>
                <c:pt idx="1">
                  <c:v>0.17510000000000001</c:v>
                </c:pt>
                <c:pt idx="2">
                  <c:v>0.1525</c:v>
                </c:pt>
                <c:pt idx="3">
                  <c:v>5.6399999999999992E-2</c:v>
                </c:pt>
                <c:pt idx="4">
                  <c:v>0.56499999999999995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4-5545-AC72-3EBB5B8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0.7000000000000000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select a response for each statement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'26'!$M$3</c:f>
              <c:strCache>
                <c:ptCount val="1"/>
                <c:pt idx="0">
                  <c:v>Weighted Average (1-Strongly Disagree, 2-Disagree, 3-Neither Agree nor Disagree, 4-Agree, 5-Strongly Agree)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'26'!$A$4:$A$7</c:f>
              <c:strCache>
                <c:ptCount val="4"/>
                <c:pt idx="0">
                  <c:v>I am familiar with the College's effort to update its Educational Master Plan</c:v>
                </c:pt>
                <c:pt idx="1">
                  <c:v>Informative data to help me be effective in my job is easily available on the college or district websites or elsewhere</c:v>
                </c:pt>
                <c:pt idx="2">
                  <c:v>Information and communication about college activities is sufficient for me to be effective in my job</c:v>
                </c:pt>
                <c:pt idx="3">
                  <c:v>Information and communication about college activities is sufficient for me to be a thoughtful member of the college community</c:v>
                </c:pt>
              </c:strCache>
            </c:strRef>
          </c:cat>
          <c:val>
            <c:numRef>
              <c:f>'26'!$M$4:$M$7</c:f>
              <c:numCache>
                <c:formatCode>_(* #,##0.00_);_(* \(#,##0.00\);_(* "-"??_);_(@_)</c:formatCode>
                <c:ptCount val="4"/>
                <c:pt idx="0">
                  <c:v>3.842931937172775</c:v>
                </c:pt>
                <c:pt idx="1">
                  <c:v>3.0423280423280423</c:v>
                </c:pt>
                <c:pt idx="2">
                  <c:v>3.7591623036649215</c:v>
                </c:pt>
                <c:pt idx="3">
                  <c:v>3.7894736842105261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D-4B42-BF74-B6ACC5A87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5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'27'!$A$2</c:f>
          <c:strCache>
            <c:ptCount val="1"/>
            <c:pt idx="0">
              <c:v>Please answer the following questions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'27'!$K$3</c:f>
              <c:strCache>
                <c:ptCount val="1"/>
                <c:pt idx="0">
                  <c:v>Weighted Average (1-Poor, 2-Average, 3-Good, 4-Excellent)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'27'!$A$4:$A$10</c:f>
              <c:strCache>
                <c:ptCount val="7"/>
                <c:pt idx="0">
                  <c:v>How would you describe your professional or educational experience at the College?</c:v>
                </c:pt>
                <c:pt idx="1">
                  <c:v>How would you rate the friendliness and helpfulness of staff?</c:v>
                </c:pt>
                <c:pt idx="2">
                  <c:v>How would you rate the friendliness and helpfulness of faculty?</c:v>
                </c:pt>
                <c:pt idx="3">
                  <c:v>How would you rate the College's efforts to promote student success?</c:v>
                </c:pt>
                <c:pt idx="4">
                  <c:v>How would you rate the open space on campus?</c:v>
                </c:pt>
                <c:pt idx="5">
                  <c:v>How would you rate the classrooms?</c:v>
                </c:pt>
                <c:pt idx="6">
                  <c:v>How would you rate the quality and accessibility of technology?</c:v>
                </c:pt>
              </c:strCache>
            </c:strRef>
          </c:cat>
          <c:val>
            <c:numRef>
              <c:f>'27'!$K$4:$K$10</c:f>
              <c:numCache>
                <c:formatCode>_(* #,##0.0_);_(* \(#,##0.0\);_(* "-"??_);_(@_)</c:formatCode>
                <c:ptCount val="7"/>
                <c:pt idx="0">
                  <c:v>3.31442663378545</c:v>
                </c:pt>
                <c:pt idx="1">
                  <c:v>3.4559193954659948</c:v>
                </c:pt>
                <c:pt idx="2">
                  <c:v>3.4269377382465058</c:v>
                </c:pt>
                <c:pt idx="3">
                  <c:v>3.3815620998719589</c:v>
                </c:pt>
                <c:pt idx="4">
                  <c:v>3.5944272445820435</c:v>
                </c:pt>
                <c:pt idx="5">
                  <c:v>3.2062706270627062</c:v>
                </c:pt>
                <c:pt idx="6">
                  <c:v>3.1114369501466275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28-E64C-ABB2-574561229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/>
            </a:pPr>
            <a:r>
              <a:rPr lang="en-US" sz="1600"/>
              <a:t>Before Covid-19, what was your usual transportation to and from campus?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'30'!$B$3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'30'!$A$4:$A$13</c:f>
              <c:strCache>
                <c:ptCount val="10"/>
                <c:pt idx="0">
                  <c:v>Other (please specify)</c:v>
                </c:pt>
                <c:pt idx="1">
                  <c:v>Ridesharing (Lyft, Uber)</c:v>
                </c:pt>
                <c:pt idx="2">
                  <c:v>Motorcycle</c:v>
                </c:pt>
                <c:pt idx="3">
                  <c:v>Walk</c:v>
                </c:pt>
                <c:pt idx="4">
                  <c:v>Carpool</c:v>
                </c:pt>
                <c:pt idx="5">
                  <c:v>Bicycle</c:v>
                </c:pt>
                <c:pt idx="6">
                  <c:v>Electric car</c:v>
                </c:pt>
                <c:pt idx="7">
                  <c:v>I got a ride</c:v>
                </c:pt>
                <c:pt idx="8">
                  <c:v>Bus</c:v>
                </c:pt>
                <c:pt idx="9">
                  <c:v>Car</c:v>
                </c:pt>
              </c:strCache>
            </c:strRef>
          </c:cat>
          <c:val>
            <c:numRef>
              <c:f>'30'!$B$4:$B$13</c:f>
              <c:numCache>
                <c:formatCode>0.00%</c:formatCode>
                <c:ptCount val="10"/>
                <c:pt idx="0">
                  <c:v>7.2300000000000003E-2</c:v>
                </c:pt>
                <c:pt idx="1">
                  <c:v>5.0000000000000001E-3</c:v>
                </c:pt>
                <c:pt idx="2">
                  <c:v>6.1999999999999998E-3</c:v>
                </c:pt>
                <c:pt idx="3">
                  <c:v>7.4999999999999997E-3</c:v>
                </c:pt>
                <c:pt idx="4">
                  <c:v>1.2500000000000001E-2</c:v>
                </c:pt>
                <c:pt idx="5">
                  <c:v>1.8700000000000001E-2</c:v>
                </c:pt>
                <c:pt idx="6">
                  <c:v>0.02</c:v>
                </c:pt>
                <c:pt idx="7">
                  <c:v>6.1100000000000002E-2</c:v>
                </c:pt>
                <c:pt idx="8">
                  <c:v>6.2300000000000001E-2</c:v>
                </c:pt>
                <c:pt idx="9">
                  <c:v>0.73439999999999994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83-EF44-BE59-E65D990EE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On average, how long would it take to commute from your home to the campus on VTA (regional bus system)?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'31'!$B$3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'31'!$A$4:$A$11</c:f>
              <c:strCache>
                <c:ptCount val="8"/>
                <c:pt idx="0">
                  <c:v>I don't know</c:v>
                </c:pt>
                <c:pt idx="1">
                  <c:v>There is no practical way for me to take VTA to campus</c:v>
                </c:pt>
                <c:pt idx="2">
                  <c:v>15 Minutes</c:v>
                </c:pt>
                <c:pt idx="3">
                  <c:v>30 Minutes</c:v>
                </c:pt>
                <c:pt idx="4">
                  <c:v>45 Minutes</c:v>
                </c:pt>
                <c:pt idx="5">
                  <c:v>1 Hour</c:v>
                </c:pt>
                <c:pt idx="6">
                  <c:v>1.25 Hours</c:v>
                </c:pt>
                <c:pt idx="7">
                  <c:v>1.5 Hours or Longer</c:v>
                </c:pt>
              </c:strCache>
            </c:strRef>
          </c:cat>
          <c:val>
            <c:numRef>
              <c:f>'31'!$B$4:$B$11</c:f>
              <c:numCache>
                <c:formatCode>0.00%</c:formatCode>
                <c:ptCount val="8"/>
                <c:pt idx="0">
                  <c:v>0.38679999999999998</c:v>
                </c:pt>
                <c:pt idx="1">
                  <c:v>0.112</c:v>
                </c:pt>
                <c:pt idx="2">
                  <c:v>8.6500000000000007E-2</c:v>
                </c:pt>
                <c:pt idx="3">
                  <c:v>0.14760000000000001</c:v>
                </c:pt>
                <c:pt idx="4">
                  <c:v>8.9099999999999999E-2</c:v>
                </c:pt>
                <c:pt idx="5">
                  <c:v>8.0199999999999994E-2</c:v>
                </c:pt>
                <c:pt idx="6">
                  <c:v>4.07E-2</c:v>
                </c:pt>
                <c:pt idx="7">
                  <c:v>5.7299999999999997E-2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82-3C49-B795-2877D531E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/>
            </a:pPr>
            <a:r>
              <a:rPr lang="en-US" sz="1600"/>
              <a:t>What is the maximum number of blocks you would walk to take a bus to campus?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'32'!$B$3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'32'!$A$4:$A$13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10+</c:v>
                </c:pt>
              </c:strCache>
            </c:strRef>
          </c:cat>
          <c:val>
            <c:numRef>
              <c:f>'32'!$B$4:$B$13</c:f>
              <c:numCache>
                <c:formatCode>0.00%</c:formatCode>
                <c:ptCount val="10"/>
                <c:pt idx="0">
                  <c:v>0.15509999999999999</c:v>
                </c:pt>
                <c:pt idx="1">
                  <c:v>0.14580000000000001</c:v>
                </c:pt>
                <c:pt idx="2">
                  <c:v>0.2056</c:v>
                </c:pt>
                <c:pt idx="3">
                  <c:v>0.12709999999999999</c:v>
                </c:pt>
                <c:pt idx="4">
                  <c:v>0.13830000000000001</c:v>
                </c:pt>
                <c:pt idx="5">
                  <c:v>4.1099999999999998E-2</c:v>
                </c:pt>
                <c:pt idx="6">
                  <c:v>2.9899999999999999E-2</c:v>
                </c:pt>
                <c:pt idx="7">
                  <c:v>3.5499999999999997E-2</c:v>
                </c:pt>
                <c:pt idx="8">
                  <c:v>1.3100000000000001E-2</c:v>
                </c:pt>
                <c:pt idx="9">
                  <c:v>0.1084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A-AF42-A21A-8AE98A805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Blocks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6DB93-3098-BC47-BC93-0744A251BC24}" type="datetimeFigureOut">
              <a:rPr lang="en-US" smtClean="0"/>
              <a:t>12/1/20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E5C6E-9CC2-9646-B9FB-02767CB0D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8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11D0-F791-7E4B-ADD2-4BCC5F121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E881B-8BC8-4949-A155-AB41619B02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768A5-AB70-8D41-B51D-5FD2F578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3B18-17EC-484C-9CE1-9A62646C9021}" type="datetime1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2B8F-AE02-AA4D-A322-3909039A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A6E58-1DC8-8341-97B7-3BB01476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3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98E3-D551-6345-96A7-BFF7A2D21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C667F-E37F-AF46-A85A-F5CC8917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284"/>
            <a:ext cx="10515600" cy="5054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F3E7F-8F92-B546-B4EE-07C97F46E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8BAF0-5B95-5E4F-AC9B-80388B12818A}" type="datetime1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93B12-799D-D54E-9104-48F4BB1CC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66477-A38A-C94D-AC30-D6861B326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6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D3CF-9D3B-034E-A834-2E6ACCB4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F6626-06F8-4446-9558-88F61D72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9DFAE-D570-C14B-A854-27267DB7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FAFC-9E01-9F48-9501-3D7226846057}" type="datetime1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A4D89-C2D5-0E4B-865B-D41661024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4656A-F437-914D-9886-9EE86C73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6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15700-6F74-CF4D-8D7F-EE0DDA4F7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D3667-63A5-CD46-A38B-017581D27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2565D-996D-BD49-9FAF-9D09DDA4B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99165-14EC-4B46-9020-1D7070FC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AE56E-2C33-434E-8B38-144A73AFB887}" type="datetime1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9432D-AA4C-F148-BF0A-C7ED17A24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459B2-B7FE-BA41-9E74-80CE3057A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7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07C5-20A9-5A44-8D9B-0684FE30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90118-E166-824F-BBEB-9605769BB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6B7F0-E3E2-CB4F-B86A-EF9A5E932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8FDD20-E473-6143-AE8D-D902FAF69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52AB9D-BA0C-B440-9CC3-047A2C693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26BDC-583C-0D4B-85BA-253A9D1D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D8DB-306D-7C4C-AC28-51B7024826C3}" type="datetime1">
              <a:rPr lang="en-US" smtClean="0"/>
              <a:t>12/1/20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AFCBA-22E7-B549-866E-27EB9225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AE0AB-7927-2447-ABB3-ED2C01DF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24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BFB7-7C72-4942-8B65-9AE70B39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487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CDAF8-DA93-CB47-8AFB-F7722EA6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DE8E-AD4D-8F43-BB42-85D3DA7EF303}" type="datetime1">
              <a:rPr lang="en-US" smtClean="0"/>
              <a:t>12/1/20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EBA3D-A868-2A40-8F87-F322985CC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169503-4C48-A043-9EB7-AEC6303D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17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EB3014-9568-E848-85B2-BC75CC0D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3, 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24BE-E178-2B4A-878E-E3D1977A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F04798-EED5-5F4A-8F8A-B62524709049}"/>
              </a:ext>
            </a:extLst>
          </p:cNvPr>
          <p:cNvSpPr txBox="1"/>
          <p:nvPr userDrawn="1"/>
        </p:nvSpPr>
        <p:spPr>
          <a:xfrm>
            <a:off x="10373360" y="6496521"/>
            <a:ext cx="6703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Question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6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2E830-33AA-7A4C-A449-2A66DFF6A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F4675-3D49-AB42-A290-BEF6A9361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22A33-EB7F-494A-80C9-77C451C40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A17C3-5911-B84C-AC2A-8F78D402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80764-79F9-4640-9786-D5F58DE5B587}" type="datetime1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026D5-DFB0-9947-8C5E-FE653EC4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66AA4-820F-6C4E-B0A0-E10C9EDB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9245-81DB-2142-B3B5-880465CB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3A4D62-5229-2D46-BC29-26AF9811D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CA3A1-EEF2-CF4D-B0C6-86F979BB5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3004C-F9D9-4B4C-A016-5C18B2DB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7CA3-A0F7-2C42-9B2D-90AABA571992}" type="datetime1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28D33-AE8F-5747-9ACD-5CE180B45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1F1D4-1A41-F947-8520-AAC4FF82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6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75F4-1876-314A-AE5D-80CEA1B5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73191-420F-D34A-9059-C809FC528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29A6B-A0D6-2F4E-91EC-F57C3D31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3981E-E7FE-AA42-B93C-5184F1769B3A}" type="datetime1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5A883-E243-D845-9C0F-7A7264A0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FD21E-859E-C14B-B4E8-C8E511166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9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7DD877-AA96-214D-8E5D-07B6B7837C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3E8CD6-5A9F-2A41-B671-0282B776D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793C4-9AC4-2E4E-8B9C-C6151305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CC811-3F1D-C143-A15F-5F27CFD70CC3}" type="datetime1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8CEB7-DC9F-A942-9F02-04461F70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27145-FE7E-CE49-ADE5-4715D030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F74EB1-619B-E146-B12A-47EC1202E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7A9C4-0249-5142-A9AE-A6593E53C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97033"/>
            <a:ext cx="10515600" cy="5079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6AEB1-5BE9-D746-9420-2C4B41B99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2CE79-6F0D-4041-AC91-5D1A53EF863F}" type="datetime1">
              <a:rPr lang="en-US" smtClean="0"/>
              <a:t>12/1/20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09403-1947-8A4C-8B17-A1BEF3371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C9754-1DE3-EC41-AAE5-0CB79B59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07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FE69-1D21-1A4E-A16E-254E3367D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0795" y="4458877"/>
            <a:ext cx="6444005" cy="1072299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4800" dirty="0"/>
              <a:t>WVC EMP College </a:t>
            </a:r>
            <a:br>
              <a:rPr lang="en-US" sz="4800" dirty="0"/>
            </a:br>
            <a:r>
              <a:rPr lang="en-US" sz="4800" dirty="0"/>
              <a:t>Survey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23AEC-8D61-7D42-8995-0C9F0DFCD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7670" y="5614324"/>
            <a:ext cx="3117130" cy="658878"/>
          </a:xfrm>
        </p:spPr>
        <p:txBody>
          <a:bodyPr anchor="t">
            <a:normAutofit/>
          </a:bodyPr>
          <a:lstStyle/>
          <a:p>
            <a:pPr algn="r"/>
            <a:r>
              <a:rPr lang="en-US" dirty="0"/>
              <a:t>December 3,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B7975-54AA-46C4-83CC-13BF2C7400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0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5283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0F2793-593F-A240-9E92-E729EFA6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802D17-72C7-9A45-985A-C5B09A1A9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/>
              <a:t>What was the biggest surprise to you in these results?</a:t>
            </a:r>
          </a:p>
          <a:p>
            <a:endParaRPr lang="en-US" dirty="0"/>
          </a:p>
          <a:p>
            <a:r>
              <a:rPr lang="en-US" dirty="0"/>
              <a:t>What were your most compelling “take-aways” from these results?</a:t>
            </a:r>
          </a:p>
        </p:txBody>
      </p:sp>
      <p:pic>
        <p:nvPicPr>
          <p:cNvPr id="1026" name="Picture 2" descr="West Valley College - Home | Facebook">
            <a:extLst>
              <a:ext uri="{FF2B5EF4-FFF2-40B4-BE49-F238E27FC236}">
                <a16:creationId xmlns:a16="http://schemas.microsoft.com/office/drawing/2014/main" id="{FFA228E8-BCB8-F141-878D-2E128D42BA5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2572544"/>
            <a:ext cx="2857500" cy="2857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2F5448-5E05-F441-9E20-9F236212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1F672-13CB-A644-83D2-211B9A017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9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303DD3-4700-064F-9728-C6BE90522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834276"/>
              </p:ext>
            </p:extLst>
          </p:nvPr>
        </p:nvGraphicFramePr>
        <p:xfrm>
          <a:off x="5723718" y="1488168"/>
          <a:ext cx="5400000" cy="388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DBE19BD6-25A4-6D46-8E5D-A255116BE4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549152"/>
              </p:ext>
            </p:extLst>
          </p:nvPr>
        </p:nvGraphicFramePr>
        <p:xfrm>
          <a:off x="1020934" y="1246144"/>
          <a:ext cx="3480046" cy="436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1418">
                  <a:extLst>
                    <a:ext uri="{9D8B030D-6E8A-4147-A177-3AD203B41FA5}">
                      <a16:colId xmlns:a16="http://schemas.microsoft.com/office/drawing/2014/main" val="2898817310"/>
                    </a:ext>
                  </a:extLst>
                </a:gridCol>
                <a:gridCol w="818628">
                  <a:extLst>
                    <a:ext uri="{9D8B030D-6E8A-4147-A177-3AD203B41FA5}">
                      <a16:colId xmlns:a16="http://schemas.microsoft.com/office/drawing/2014/main" val="2347165674"/>
                    </a:ext>
                  </a:extLst>
                </a:gridCol>
              </a:tblGrid>
              <a:tr h="545714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u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Respondent Breakdown</a:t>
                      </a:r>
                      <a:endParaRPr lang="en-US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411632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Students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783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991373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Faculty (FT) 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90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8338730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Faculty (PT)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30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325843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Classified (FT) 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51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6263478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Classified (PT)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12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442960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Admin/Managers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21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8597551"/>
                  </a:ext>
                </a:extLst>
              </a:tr>
              <a:tr h="54571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TOTAL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rgbClr val="222222"/>
                          </a:solidFill>
                          <a:latin typeface="Calibri" panose="020F0502020204030204" pitchFamily="34" charset="0"/>
                        </a:rPr>
                        <a:t>987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3727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071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FC1D9D-A855-6340-B3AB-2EBADFF0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finish this sentence: West Valley College stands out from other colleges because... </a:t>
            </a:r>
            <a:r>
              <a:rPr lang="en-US" sz="2200" i="1" dirty="0"/>
              <a:t>(There were more than 800 responses)</a:t>
            </a:r>
            <a:endParaRPr lang="en-US"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DE055E-4C27-2F4D-9D29-0BCA4E9F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3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19FD9C-3035-9B45-AE8E-E70853AA1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960" y="1066013"/>
            <a:ext cx="8960079" cy="551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268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27371B-7DFD-484C-83C3-3524018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4110"/>
            <a:ext cx="5936370" cy="3466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Student Questions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0158DC-D392-1C4E-B3E1-CB5495ADC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4180354"/>
            <a:ext cx="5649289" cy="12799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10D96-C9DD-3E4F-8DDE-DD6EA079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1" y="6032122"/>
            <a:ext cx="457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200" kern="1200">
              <a:solidFill>
                <a:srgbClr val="FFFFFF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D271-417C-984F-A8D2-5488C9D7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47" y="5940364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8844951-7827-47D4-8276-7DDE1FA7D85A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4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37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AAC3C3-FC66-6841-846A-5C51EAA9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634640"/>
              </p:ext>
            </p:extLst>
          </p:nvPr>
        </p:nvGraphicFramePr>
        <p:xfrm>
          <a:off x="124899" y="501650"/>
          <a:ext cx="5400000" cy="585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3437532"/>
              </p:ext>
            </p:extLst>
          </p:nvPr>
        </p:nvGraphicFramePr>
        <p:xfrm>
          <a:off x="6096000" y="501650"/>
          <a:ext cx="5971101" cy="585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398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5A00D4-F11F-E341-A1D5-226ED16A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805829"/>
              </p:ext>
            </p:extLst>
          </p:nvPr>
        </p:nvGraphicFramePr>
        <p:xfrm>
          <a:off x="2039332" y="834272"/>
          <a:ext cx="8113336" cy="518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396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FDEDB1-2383-4544-B56D-E16B2049C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199513"/>
              </p:ext>
            </p:extLst>
          </p:nvPr>
        </p:nvGraphicFramePr>
        <p:xfrm>
          <a:off x="280121" y="136525"/>
          <a:ext cx="5711079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6546578"/>
              </p:ext>
            </p:extLst>
          </p:nvPr>
        </p:nvGraphicFramePr>
        <p:xfrm>
          <a:off x="6440858" y="1365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D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633367"/>
              </p:ext>
            </p:extLst>
          </p:nvPr>
        </p:nvGraphicFramePr>
        <p:xfrm>
          <a:off x="3821945" y="355539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708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11F32C-C928-7C4F-92A6-5E619C75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1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498868"/>
              </p:ext>
            </p:extLst>
          </p:nvPr>
        </p:nvGraphicFramePr>
        <p:xfrm>
          <a:off x="1760738" y="914400"/>
          <a:ext cx="8670524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9781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E766DA-78BD-7640-AE7B-400867A19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963634"/>
              </p:ext>
            </p:extLst>
          </p:nvPr>
        </p:nvGraphicFramePr>
        <p:xfrm>
          <a:off x="1636450" y="816746"/>
          <a:ext cx="8919100" cy="5224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6420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58E156-90AE-2943-A7C5-16240713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128853"/>
              </p:ext>
            </p:extLst>
          </p:nvPr>
        </p:nvGraphicFramePr>
        <p:xfrm>
          <a:off x="1562470" y="754602"/>
          <a:ext cx="9067060" cy="534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363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64B39D-7748-CD43-9966-4A5EF2A01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91D47E8-7F35-4046-9692-76B09B52A3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507488"/>
              </p:ext>
            </p:extLst>
          </p:nvPr>
        </p:nvGraphicFramePr>
        <p:xfrm>
          <a:off x="1233996" y="248576"/>
          <a:ext cx="9724008" cy="610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2550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49ADF3-5E01-D249-AF13-088A0D02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028436"/>
              </p:ext>
            </p:extLst>
          </p:nvPr>
        </p:nvGraphicFramePr>
        <p:xfrm>
          <a:off x="238021" y="315912"/>
          <a:ext cx="3947480" cy="622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1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9849311"/>
              </p:ext>
            </p:extLst>
          </p:nvPr>
        </p:nvGraphicFramePr>
        <p:xfrm>
          <a:off x="4543720" y="315912"/>
          <a:ext cx="6766880" cy="622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6610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23864B-6E55-2F41-A3A3-176C79B43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980269"/>
              </p:ext>
            </p:extLst>
          </p:nvPr>
        </p:nvGraphicFramePr>
        <p:xfrm>
          <a:off x="518474" y="358219"/>
          <a:ext cx="6969550" cy="6141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A25DE3-D296-4A48-A97A-618F3A6A95F4}"/>
              </a:ext>
            </a:extLst>
          </p:cNvPr>
          <p:cNvSpPr txBox="1"/>
          <p:nvPr/>
        </p:nvSpPr>
        <p:spPr>
          <a:xfrm>
            <a:off x="7692272" y="358219"/>
            <a:ext cx="4242062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Other - Examples</a:t>
            </a:r>
            <a:endParaRPr lang="en-US" sz="1400" dirty="0"/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This class, Effective writing, was not offered at West Valley College at Summer Semester.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Wanted to live somewhere else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That was my first college before deciding I didn’t like being there.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 went to train with the foothill soccer team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 was finishing my Bachelor's Degree.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Computer Science degree available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Did not like the professor that teaches this subject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Was an accounting major and those classes weren’t offered at WVC. But I’m a fashion major now so good riddance De Anza.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because It convinced for me to do online and its on my own time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Failed one class too many times and it is last requirement before I can transfer.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I’m only at West Valley College because De Anza wasn’t offering the classes I needed.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 attend Five Branches University primarily. However, sometimes I could not get into a class at west valley so I took that elsewhere.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Different major and I went straight out of high school</a:t>
            </a:r>
          </a:p>
        </p:txBody>
      </p:sp>
    </p:spTree>
    <p:extLst>
      <p:ext uri="{BB962C8B-B14F-4D97-AF65-F5344CB8AC3E}">
        <p14:creationId xmlns:p14="http://schemas.microsoft.com/office/powerpoint/2010/main" val="1323997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27371B-7DFD-484C-83C3-3524018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4110"/>
            <a:ext cx="5936370" cy="3466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Faculty, Staff, Administrator Questions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0158DC-D392-1C4E-B3E1-CB5495ADC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4180354"/>
            <a:ext cx="5649289" cy="12799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10D96-C9DD-3E4F-8DDE-DD6EA079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1" y="6032122"/>
            <a:ext cx="457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200" kern="1200">
              <a:solidFill>
                <a:srgbClr val="FFFFFF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D271-417C-984F-A8D2-5488C9D7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47" y="5940364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8844951-7827-47D4-8276-7DDE1FA7D85A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14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45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96FABF-AB2C-6847-BC84-EC22FEA3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434771"/>
              </p:ext>
            </p:extLst>
          </p:nvPr>
        </p:nvGraphicFramePr>
        <p:xfrm>
          <a:off x="2213499" y="754602"/>
          <a:ext cx="7765002" cy="534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0856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5CAAAC-8F07-3E46-9CC0-F2F4CB8A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E561718-DE2E-D24B-81AB-0B1348B923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3502323"/>
              </p:ext>
            </p:extLst>
          </p:nvPr>
        </p:nvGraphicFramePr>
        <p:xfrm>
          <a:off x="1858392" y="1007616"/>
          <a:ext cx="8475216" cy="484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7218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9CDCCC-2966-2043-9162-DD7EA27C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17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022CF2-9AD9-FA42-B32B-BF352B3D2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426070"/>
              </p:ext>
            </p:extLst>
          </p:nvPr>
        </p:nvGraphicFramePr>
        <p:xfrm>
          <a:off x="1512163" y="843379"/>
          <a:ext cx="9167674" cy="517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5424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72B44A-A5BE-A843-8757-E8E136A77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41B19CB-540D-3F4E-A4E2-998CE1D0B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823019"/>
              </p:ext>
            </p:extLst>
          </p:nvPr>
        </p:nvGraphicFramePr>
        <p:xfrm>
          <a:off x="1734105" y="878889"/>
          <a:ext cx="8723790" cy="510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3765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27371B-7DFD-484C-83C3-3524018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4110"/>
            <a:ext cx="5936370" cy="3466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 Respondents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0158DC-D392-1C4E-B3E1-CB5495ADC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4180354"/>
            <a:ext cx="5649289" cy="12799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10D96-C9DD-3E4F-8DDE-DD6EA079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1" y="6032122"/>
            <a:ext cx="457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200" kern="1200">
              <a:solidFill>
                <a:srgbClr val="FFFFFF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1D271-417C-984F-A8D2-5488C9D7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47" y="5940364"/>
            <a:ext cx="548640" cy="548640"/>
          </a:xfrm>
          <a:prstGeom prst="ellipse">
            <a:avLst/>
          </a:prstGeom>
          <a:solidFill>
            <a:srgbClr val="80808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8844951-7827-47D4-8276-7DDE1FA7D85A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19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96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A5E3F7-16A8-3A47-BC14-1310325D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 the top 5 areas that you believe are </a:t>
            </a:r>
            <a:r>
              <a:rPr lang="en-US" u="sng" dirty="0"/>
              <a:t>the greatest strengths</a:t>
            </a:r>
            <a:r>
              <a:rPr lang="en-US" dirty="0"/>
              <a:t> of the College? (Select 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A129E-AB59-6C4C-9ADD-AEA5A71F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4BC4BB-0433-9D46-AF0D-14AF6AFFA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036582"/>
              </p:ext>
            </p:extLst>
          </p:nvPr>
        </p:nvGraphicFramePr>
        <p:xfrm>
          <a:off x="320511" y="1432876"/>
          <a:ext cx="5486400" cy="46501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75747">
                  <a:extLst>
                    <a:ext uri="{9D8B030D-6E8A-4147-A177-3AD203B41FA5}">
                      <a16:colId xmlns:a16="http://schemas.microsoft.com/office/drawing/2014/main" val="710790410"/>
                    </a:ext>
                  </a:extLst>
                </a:gridCol>
                <a:gridCol w="1010653">
                  <a:extLst>
                    <a:ext uri="{9D8B030D-6E8A-4147-A177-3AD203B41FA5}">
                      <a16:colId xmlns:a16="http://schemas.microsoft.com/office/drawing/2014/main" val="556624867"/>
                    </a:ext>
                  </a:extLst>
                </a:gridCol>
              </a:tblGrid>
              <a:tr h="4040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Student Responses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# 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289160209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Helpfulness of staff and support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230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1263951547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Online learning technology (Canvas)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228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2232204963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Availability of classes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226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2172831890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Ease of registration/enrollment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193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4203614746"/>
                  </a:ext>
                </a:extLst>
              </a:tr>
              <a:tr h="531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Welcoming and well-maintained appearance of campus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182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2221526647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Student services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176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4043907200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Counseling services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171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1011064038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Faculty support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150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313540855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Online student support services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131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1923256931"/>
                  </a:ext>
                </a:extLst>
              </a:tr>
              <a:tr h="40405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College website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126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457200" marT="91440" marB="91440" anchor="ctr"/>
                </a:tc>
                <a:extLst>
                  <a:ext uri="{0D108BD9-81ED-4DB2-BD59-A6C34878D82A}">
                    <a16:rowId xmlns:a16="http://schemas.microsoft.com/office/drawing/2014/main" val="311760749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19E34D-5073-8841-92A4-AD36B41AF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804957"/>
              </p:ext>
            </p:extLst>
          </p:nvPr>
        </p:nvGraphicFramePr>
        <p:xfrm>
          <a:off x="6240543" y="1467711"/>
          <a:ext cx="5486400" cy="457199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475748">
                  <a:extLst>
                    <a:ext uri="{9D8B030D-6E8A-4147-A177-3AD203B41FA5}">
                      <a16:colId xmlns:a16="http://schemas.microsoft.com/office/drawing/2014/main" val="2159399611"/>
                    </a:ext>
                  </a:extLst>
                </a:gridCol>
                <a:gridCol w="1010652">
                  <a:extLst>
                    <a:ext uri="{9D8B030D-6E8A-4147-A177-3AD203B41FA5}">
                      <a16:colId xmlns:a16="http://schemas.microsoft.com/office/drawing/2014/main" val="12629780"/>
                    </a:ext>
                  </a:extLst>
                </a:gridCol>
              </a:tblGrid>
              <a:tr h="4156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Non-Student Responses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#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423740191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Welcoming and well-maintained appearance of campus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90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2738804324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Helpfulness of staff and support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80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1489036221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Faculty expertise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67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3530591891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Student services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62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3446842339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Fellow students and colleagues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55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518840547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Faculty support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64441713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Online learning technology (Canvas)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36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9980939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Tutoring services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1657178462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Counseling services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32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336238924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Parking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28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365760" marT="91440" marB="91440" anchor="ctr"/>
                </a:tc>
                <a:extLst>
                  <a:ext uri="{0D108BD9-81ED-4DB2-BD59-A6C34878D82A}">
                    <a16:rowId xmlns:a16="http://schemas.microsoft.com/office/drawing/2014/main" val="1183864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758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A5E3F7-16A8-3A47-BC14-1310325D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 the top 5 areas that you believe are </a:t>
            </a:r>
            <a:r>
              <a:rPr lang="en-US" u="sng" dirty="0"/>
              <a:t>in need of improvement</a:t>
            </a:r>
            <a:r>
              <a:rPr lang="en-US" dirty="0"/>
              <a:t> at the College? (Select 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A129E-AB59-6C4C-9ADD-AEA5A71F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4BC4BB-0433-9D46-AF0D-14AF6AFFA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66041"/>
              </p:ext>
            </p:extLst>
          </p:nvPr>
        </p:nvGraphicFramePr>
        <p:xfrm>
          <a:off x="6240542" y="1451731"/>
          <a:ext cx="5486400" cy="47486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75747">
                  <a:extLst>
                    <a:ext uri="{9D8B030D-6E8A-4147-A177-3AD203B41FA5}">
                      <a16:colId xmlns:a16="http://schemas.microsoft.com/office/drawing/2014/main" val="710790410"/>
                    </a:ext>
                  </a:extLst>
                </a:gridCol>
                <a:gridCol w="1010653">
                  <a:extLst>
                    <a:ext uri="{9D8B030D-6E8A-4147-A177-3AD203B41FA5}">
                      <a16:colId xmlns:a16="http://schemas.microsoft.com/office/drawing/2014/main" val="556624867"/>
                    </a:ext>
                  </a:extLst>
                </a:gridCol>
              </a:tblGrid>
              <a:tr h="3766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Non-Student Responses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# 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182880" marT="91440" marB="91440" anchor="ctr"/>
                </a:tc>
                <a:extLst>
                  <a:ext uri="{0D108BD9-81ED-4DB2-BD59-A6C34878D82A}">
                    <a16:rowId xmlns:a16="http://schemas.microsoft.com/office/drawing/2014/main" val="289160209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Ease of registration/enrollment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62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1263951547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Strategies to ease high cost of textbooks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50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2232204963"/>
                  </a:ext>
                </a:extLst>
              </a:tr>
              <a:tr h="737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Career technical programs that prepare students for growing job markets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50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2172831890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College website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47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4203614746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Student access to technology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47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2221526647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Counseling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46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4043907200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Classroom technology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43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1011064038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Availability of classes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37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313540855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Faculty support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32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1923256931"/>
                  </a:ext>
                </a:extLst>
              </a:tr>
              <a:tr h="3766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>
                          <a:solidFill>
                            <a:srgbClr val="333333"/>
                          </a:solidFill>
                          <a:effectLst/>
                        </a:rPr>
                        <a:t>Student collaborative work spaces</a:t>
                      </a:r>
                      <a:endParaRPr lang="en-US" sz="14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182880"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rgbClr val="333333"/>
                          </a:solidFill>
                          <a:effectLst/>
                        </a:rPr>
                        <a:t>27</a:t>
                      </a:r>
                      <a:endParaRPr lang="en-US" sz="14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311760749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19E34D-5073-8841-92A4-AD36B41AF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825515"/>
              </p:ext>
            </p:extLst>
          </p:nvPr>
        </p:nvGraphicFramePr>
        <p:xfrm>
          <a:off x="329940" y="1451731"/>
          <a:ext cx="5486400" cy="47659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475748">
                  <a:extLst>
                    <a:ext uri="{9D8B030D-6E8A-4147-A177-3AD203B41FA5}">
                      <a16:colId xmlns:a16="http://schemas.microsoft.com/office/drawing/2014/main" val="2159399611"/>
                    </a:ext>
                  </a:extLst>
                </a:gridCol>
                <a:gridCol w="1010652">
                  <a:extLst>
                    <a:ext uri="{9D8B030D-6E8A-4147-A177-3AD203B41FA5}">
                      <a16:colId xmlns:a16="http://schemas.microsoft.com/office/drawing/2014/main" val="12629780"/>
                    </a:ext>
                  </a:extLst>
                </a:gridCol>
              </a:tblGrid>
              <a:tr h="4156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Student Responses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#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91440" marB="91440" anchor="ctr"/>
                </a:tc>
                <a:extLst>
                  <a:ext uri="{0D108BD9-81ED-4DB2-BD59-A6C34878D82A}">
                    <a16:rowId xmlns:a16="http://schemas.microsoft.com/office/drawing/2014/main" val="423740191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Strategies to ease high cost of textbooks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2738804324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Availability of classes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168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1489036221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Parking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3530591891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College website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122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3446842339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Student gathering spaces (online)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518840547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Online learning technology (Canvas)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64441713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Ease of registration/enrollment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9980939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Career technical programs that prepare students for growing job markets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101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1657178462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Online student support services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336238924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Counseling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95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274320" marT="91440" marB="91440" anchor="ctr"/>
                </a:tc>
                <a:extLst>
                  <a:ext uri="{0D108BD9-81ED-4DB2-BD59-A6C34878D82A}">
                    <a16:rowId xmlns:a16="http://schemas.microsoft.com/office/drawing/2014/main" val="1183864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066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25E3A-E601-AA4F-A3FB-D95EDA24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1E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869934"/>
              </p:ext>
            </p:extLst>
          </p:nvPr>
        </p:nvGraphicFramePr>
        <p:xfrm>
          <a:off x="398276" y="149880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1F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099996"/>
              </p:ext>
            </p:extLst>
          </p:nvPr>
        </p:nvGraphicFramePr>
        <p:xfrm>
          <a:off x="6393724" y="918949"/>
          <a:ext cx="5400000" cy="5251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2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350640"/>
              </p:ext>
            </p:extLst>
          </p:nvPr>
        </p:nvGraphicFramePr>
        <p:xfrm>
          <a:off x="398276" y="357793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9531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5B7A46E-7AD4-CA47-B068-674101FB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8199"/>
          </a:xfrm>
        </p:spPr>
        <p:txBody>
          <a:bodyPr>
            <a:noAutofit/>
          </a:bodyPr>
          <a:lstStyle/>
          <a:p>
            <a:r>
              <a:rPr lang="en-US" sz="3200" dirty="0"/>
              <a:t>Question 33: Please list any academic programs or courses that are not currently offered at the College that you would like to see added.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74CFB7-1D5E-2244-8D12-0BAADBB93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57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/>
              <a:t>This open-ended question elicited hundreds of varied suggestions, from Arabic to Wildlife Rescue, without any specific program getting at least 15 responses. The most frequent responses were in the areas of</a:t>
            </a:r>
          </a:p>
          <a:p>
            <a:pPr marL="0" indent="0">
              <a:buNone/>
            </a:pPr>
            <a:endParaRPr lang="en-US" sz="2400" i="1" dirty="0"/>
          </a:p>
          <a:p>
            <a:pPr marL="742950" lvl="1" indent="-285750"/>
            <a:r>
              <a:rPr lang="en-US" dirty="0"/>
              <a:t>Business</a:t>
            </a:r>
          </a:p>
          <a:p>
            <a:pPr marL="742950" lvl="1" indent="-285750"/>
            <a:r>
              <a:rPr lang="en-US" dirty="0"/>
              <a:t>Computers/IT </a:t>
            </a:r>
          </a:p>
          <a:p>
            <a:pPr marL="742950" lvl="1" indent="-285750"/>
            <a:r>
              <a:rPr lang="en-US" dirty="0"/>
              <a:t>Health sciences</a:t>
            </a:r>
          </a:p>
          <a:p>
            <a:pPr marL="742950" lvl="1" indent="-285750"/>
            <a:r>
              <a:rPr lang="en-US" dirty="0"/>
              <a:t>Engineering</a:t>
            </a:r>
          </a:p>
          <a:p>
            <a:pPr marL="742950" lvl="1" indent="-285750"/>
            <a:r>
              <a:rPr lang="en-US" dirty="0"/>
              <a:t>Ethnic Studies </a:t>
            </a:r>
          </a:p>
          <a:p>
            <a:pPr marL="742950" lvl="1" indent="-285750"/>
            <a:r>
              <a:rPr lang="en-US" dirty="0"/>
              <a:t>Design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7A9E8-9020-B348-A8A2-2A982725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67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5B407C-E695-0049-BB16-A325DB445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61329"/>
          </a:xfrm>
        </p:spPr>
        <p:txBody>
          <a:bodyPr>
            <a:noAutofit/>
          </a:bodyPr>
          <a:lstStyle/>
          <a:p>
            <a:r>
              <a:rPr lang="en-US" sz="3200" dirty="0"/>
              <a:t>Question 34: Please list any student services programs or resources that are not currently offered at the College that you would like to see added.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77A649-C4BD-C849-9610-BB6EFF195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3289"/>
            <a:ext cx="10515600" cy="4745623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/>
              <a:t>This question drew about a hundred different responses. The most frequent responses were</a:t>
            </a:r>
          </a:p>
          <a:p>
            <a:pPr marL="0" indent="0">
              <a:buNone/>
            </a:pPr>
            <a:endParaRPr lang="en-US" sz="2400" i="1" dirty="0"/>
          </a:p>
          <a:p>
            <a:pPr lvl="1"/>
            <a:r>
              <a:rPr lang="en-US" dirty="0"/>
              <a:t>Mentoring</a:t>
            </a:r>
          </a:p>
          <a:p>
            <a:pPr lvl="1"/>
            <a:r>
              <a:rPr lang="en-US" dirty="0"/>
              <a:t>Internships</a:t>
            </a:r>
          </a:p>
          <a:p>
            <a:pPr lvl="1"/>
            <a:r>
              <a:rPr lang="en-US" dirty="0"/>
              <a:t>More support for undocumented students</a:t>
            </a:r>
          </a:p>
          <a:p>
            <a:pPr lvl="1"/>
            <a:r>
              <a:rPr lang="en-US" dirty="0"/>
              <a:t>More food support</a:t>
            </a:r>
          </a:p>
          <a:p>
            <a:pPr lvl="1"/>
            <a:r>
              <a:rPr lang="en-US" dirty="0"/>
              <a:t>Housing support</a:t>
            </a:r>
          </a:p>
          <a:p>
            <a:pPr lvl="1"/>
            <a:r>
              <a:rPr lang="en-US" dirty="0"/>
              <a:t>Increased counseling/career guidance</a:t>
            </a:r>
          </a:p>
          <a:p>
            <a:pPr lvl="1"/>
            <a:r>
              <a:rPr lang="en-US" dirty="0"/>
              <a:t>More online/technology support</a:t>
            </a:r>
          </a:p>
          <a:p>
            <a:pPr lvl="1"/>
            <a:r>
              <a:rPr lang="en-US" dirty="0"/>
              <a:t>More tutoring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AFE3F-3EE1-5247-A783-7C842F6FE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1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0515CE-29DA-DB42-8FF9-2DA6438B1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79916"/>
          </a:xfrm>
        </p:spPr>
        <p:txBody>
          <a:bodyPr>
            <a:noAutofit/>
          </a:bodyPr>
          <a:lstStyle/>
          <a:p>
            <a:r>
              <a:rPr lang="en-US" sz="3200" dirty="0"/>
              <a:t>Question 37: What do you think is the single most critical consideration for the College planning committee as it plans for success of the College and its students for the next 5-10 years?</a:t>
            </a:r>
            <a:br>
              <a:rPr lang="en-US" sz="3200" dirty="0"/>
            </a:br>
            <a:br>
              <a:rPr lang="en-US" sz="1100" dirty="0"/>
            </a:br>
            <a:r>
              <a:rPr lang="en-US" sz="2000" i="1" dirty="0"/>
              <a:t>There were more than 400 unduplicated responses to this question. Among the more frequent responses were</a:t>
            </a:r>
            <a:br>
              <a:rPr lang="en-US" sz="2000" i="1" dirty="0"/>
            </a:b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ECC253-AE58-D344-B919-F6461BC5B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0752"/>
            <a:ext cx="10515600" cy="3875102"/>
          </a:xfrm>
        </p:spPr>
        <p:txBody>
          <a:bodyPr numCol="2">
            <a:noAutofit/>
          </a:bodyPr>
          <a:lstStyle/>
          <a:p>
            <a:pPr lvl="0"/>
            <a:r>
              <a:rPr lang="en-US" sz="2000"/>
              <a:t>Accessibility</a:t>
            </a:r>
          </a:p>
          <a:p>
            <a:pPr lvl="0"/>
            <a:r>
              <a:rPr lang="en-US" sz="2000"/>
              <a:t>Anti-racism, social justice, and equity plans</a:t>
            </a:r>
          </a:p>
          <a:p>
            <a:pPr lvl="0"/>
            <a:r>
              <a:rPr lang="en-US" sz="2000"/>
              <a:t>Enhance online education, even in the post-COVID time</a:t>
            </a:r>
          </a:p>
          <a:p>
            <a:pPr lvl="0"/>
            <a:r>
              <a:rPr lang="en-US" sz="2000"/>
              <a:t>Clear educational paths to achieve students’ intended career goals</a:t>
            </a:r>
          </a:p>
          <a:p>
            <a:pPr lvl="0"/>
            <a:r>
              <a:rPr lang="en-US" sz="2000"/>
              <a:t>Link courses and programs better with viable jobs and careers</a:t>
            </a:r>
          </a:p>
          <a:p>
            <a:pPr lvl="0"/>
            <a:r>
              <a:rPr lang="en-US" sz="2000"/>
              <a:t>Meet workforce needs</a:t>
            </a:r>
          </a:p>
          <a:p>
            <a:pPr lvl="0"/>
            <a:r>
              <a:rPr lang="en-US" sz="2000"/>
              <a:t>Give more attention to CTE programs that lead to jobs</a:t>
            </a:r>
          </a:p>
          <a:p>
            <a:pPr lvl="0"/>
            <a:r>
              <a:rPr lang="en-US" sz="2000"/>
              <a:t>Enhance mental well-being</a:t>
            </a:r>
          </a:p>
          <a:p>
            <a:pPr lvl="0"/>
            <a:r>
              <a:rPr lang="en-US" sz="2000"/>
              <a:t>Better communication</a:t>
            </a:r>
          </a:p>
          <a:p>
            <a:pPr lvl="0"/>
            <a:r>
              <a:rPr lang="en-US" sz="2000"/>
              <a:t>Respond better to the current COVID situation and plan for the post-COVID world</a:t>
            </a:r>
          </a:p>
          <a:p>
            <a:pPr lvl="0"/>
            <a:r>
              <a:rPr lang="en-US" sz="2000"/>
              <a:t>Continue to improve technology</a:t>
            </a:r>
          </a:p>
          <a:p>
            <a:pPr lvl="0"/>
            <a:r>
              <a:rPr lang="en-US" sz="2000"/>
              <a:t>Keep the welcoming environment of the campus</a:t>
            </a:r>
          </a:p>
          <a:p>
            <a:pPr lvl="0"/>
            <a:r>
              <a:rPr lang="en-US" sz="2000"/>
              <a:t>Find ways to engage students more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B0AD1-BFBE-F94A-A821-FE16CF34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07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0F2793-593F-A240-9E92-E729EFA6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802D17-72C7-9A45-985A-C5B09A1A9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/>
              <a:t>What was the biggest surprise to you in these results?</a:t>
            </a:r>
          </a:p>
          <a:p>
            <a:endParaRPr lang="en-US" dirty="0"/>
          </a:p>
          <a:p>
            <a:r>
              <a:rPr lang="en-US" dirty="0"/>
              <a:t>What were your most compelling “take-aways” from these results?</a:t>
            </a:r>
          </a:p>
          <a:p>
            <a:endParaRPr lang="en-US" dirty="0"/>
          </a:p>
          <a:p>
            <a:r>
              <a:rPr lang="en-US" dirty="0"/>
              <a:t>What are you curious about?</a:t>
            </a:r>
          </a:p>
        </p:txBody>
      </p:sp>
      <p:pic>
        <p:nvPicPr>
          <p:cNvPr id="1026" name="Picture 2" descr="West Valley College - Home | Facebook">
            <a:extLst>
              <a:ext uri="{FF2B5EF4-FFF2-40B4-BE49-F238E27FC236}">
                <a16:creationId xmlns:a16="http://schemas.microsoft.com/office/drawing/2014/main" id="{FFA228E8-BCB8-F141-878D-2E128D42BA5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130" y="2000250"/>
            <a:ext cx="2857500" cy="2857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1F672-13CB-A644-83D2-211B9A017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40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2556</TotalTime>
  <Words>1175</Words>
  <Application>Microsoft Macintosh PowerPoint</Application>
  <PresentationFormat>Widescreen</PresentationFormat>
  <Paragraphs>219</Paragraphs>
  <Slides>27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WVC EMP College  Survey Results</vt:lpstr>
      <vt:lpstr>Discussion Questions</vt:lpstr>
      <vt:lpstr>PowerPoint Presentation</vt:lpstr>
      <vt:lpstr>Please finish this sentence: West Valley College stands out from other colleges because... (There were more than 800 responses)</vt:lpstr>
      <vt:lpstr>Student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Faculty, Staff, Administrator Questions</vt:lpstr>
      <vt:lpstr>PowerPoint Presentation</vt:lpstr>
      <vt:lpstr>PowerPoint Presentation</vt:lpstr>
      <vt:lpstr>PowerPoint Presentation</vt:lpstr>
      <vt:lpstr>PowerPoint Presentation</vt:lpstr>
      <vt:lpstr>All Respondents</vt:lpstr>
      <vt:lpstr>Select the top 5 areas that you believe are the greatest strengths of the College? (Select 5)</vt:lpstr>
      <vt:lpstr>Select the top 5 areas that you believe are in need of improvement at the College? (Select 5)</vt:lpstr>
      <vt:lpstr>PowerPoint Presentation</vt:lpstr>
      <vt:lpstr>Question 33: Please list any academic programs or courses that are not currently offered at the College that you would like to see added.</vt:lpstr>
      <vt:lpstr>Question 34: Please list any student services programs or resources that are not currently offered at the College that you would like to see added. </vt:lpstr>
      <vt:lpstr>Question 37: What do you think is the single most critical consideration for the College planning committee as it plans for success of the College and its students for the next 5-10 years?  There were more than 400 unduplicated responses to this question. Among the more frequent responses were </vt:lpstr>
      <vt:lpstr>Discussion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WVC EMP Survey Results</dc:title>
  <dc:creator>Dan Rosenberg</dc:creator>
  <cp:lastModifiedBy>Dan Rosenberg</cp:lastModifiedBy>
  <cp:revision>24</cp:revision>
  <dcterms:created xsi:type="dcterms:W3CDTF">2020-11-27T21:59:48Z</dcterms:created>
  <dcterms:modified xsi:type="dcterms:W3CDTF">2020-12-02T05:46:26Z</dcterms:modified>
</cp:coreProperties>
</file>