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73" r:id="rId1"/>
  </p:sldMasterIdLst>
  <p:notesMasterIdLst>
    <p:notesMasterId r:id="rId23"/>
  </p:notesMasterIdLst>
  <p:sldIdLst>
    <p:sldId id="256" r:id="rId2"/>
    <p:sldId id="283" r:id="rId3"/>
    <p:sldId id="257" r:id="rId4"/>
    <p:sldId id="258" r:id="rId5"/>
    <p:sldId id="259" r:id="rId6"/>
    <p:sldId id="260" r:id="rId7"/>
    <p:sldId id="261" r:id="rId8"/>
    <p:sldId id="275" r:id="rId9"/>
    <p:sldId id="262" r:id="rId10"/>
    <p:sldId id="276" r:id="rId11"/>
    <p:sldId id="277" r:id="rId12"/>
    <p:sldId id="265" r:id="rId13"/>
    <p:sldId id="278" r:id="rId14"/>
    <p:sldId id="279" r:id="rId15"/>
    <p:sldId id="269" r:id="rId16"/>
    <p:sldId id="280" r:id="rId17"/>
    <p:sldId id="281" r:id="rId18"/>
    <p:sldId id="263" r:id="rId19"/>
    <p:sldId id="264" r:id="rId20"/>
    <p:sldId id="282" r:id="rId21"/>
    <p:sldId id="2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0"/>
    <p:restoredTop sz="94694"/>
  </p:normalViewPr>
  <p:slideViewPr>
    <p:cSldViewPr snapToGrid="0" snapToObjects="1">
      <p:cViewPr varScale="1">
        <p:scale>
          <a:sx n="106" d="100"/>
          <a:sy n="106" d="100"/>
        </p:scale>
        <p:origin x="18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/Users/danrosenberg/Dropbox/Documents/_Consulting/_WVC%202020/Surveys/Program%20Advisory%20Committees/WVC%20Prgm%20Advisors%20Survey%20Result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Program%20Advisory%20Committees/WVC%20Prgm%20Advisors%20Survey%20Result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Program%20Advisory%20Committees/WVC%20Prgm%20Advisors%20Survey%20Result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Program%20Advisory%20Committees/WVC%20Prgm%20Advisors%20Survey%20Results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Program%20Advisory%20Committees/WVC%20Prgm%20Advisors%20Survey%20Results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Program%20Advisory%20Committees/WVC%20Prgm%20Advisors%20Survey%20Results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danrosenberg/Dropbox/Documents/_Consulting/_WVC%202020/Surveys/Program%20Advisory%20Committees/WVC%20Prgm%20Advisors%20Survey%20Results.xlsx" TargetMode="External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Please check the West Valley College Advisory Committee below of which you are a member (check only one):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'Question 1'!$C$3</c:f>
              <c:strCache>
                <c:ptCount val="1"/>
                <c:pt idx="0">
                  <c:v>#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1'!$A$4:$A$17</c:f>
              <c:strCache>
                <c:ptCount val="14"/>
                <c:pt idx="0">
                  <c:v>Pilates</c:v>
                </c:pt>
                <c:pt idx="1">
                  <c:v>Personal Fitness Trainer</c:v>
                </c:pt>
                <c:pt idx="2">
                  <c:v>Park management, Geospatial, &amp; Aviation</c:v>
                </c:pt>
                <c:pt idx="3">
                  <c:v>Paralegal</c:v>
                </c:pt>
                <c:pt idx="4">
                  <c:v>Interior Design</c:v>
                </c:pt>
                <c:pt idx="5">
                  <c:v>Health Care Technology</c:v>
                </c:pt>
                <c:pt idx="6">
                  <c:v>Fashion Design</c:v>
                </c:pt>
                <c:pt idx="7">
                  <c:v>Data Science</c:v>
                </c:pt>
                <c:pt idx="8">
                  <c:v>Court Reporting</c:v>
                </c:pt>
                <c:pt idx="9">
                  <c:v>Child Studies &amp; Elementary Education</c:v>
                </c:pt>
                <c:pt idx="10">
                  <c:v>Business Accounting &amp; Real Estate</c:v>
                </c:pt>
                <c:pt idx="11">
                  <c:v>Biotechnology</c:v>
                </c:pt>
                <c:pt idx="12">
                  <c:v>Architecture</c:v>
                </c:pt>
                <c:pt idx="13">
                  <c:v>Administration of Justice</c:v>
                </c:pt>
              </c:strCache>
            </c:strRef>
          </c:cat>
          <c:val>
            <c:numRef>
              <c:f>'Question 1'!$C$4:$C$17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7</c:v>
                </c:pt>
                <c:pt idx="3">
                  <c:v>4</c:v>
                </c:pt>
                <c:pt idx="4">
                  <c:v>6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11</c:v>
                </c:pt>
                <c:pt idx="9">
                  <c:v>4</c:v>
                </c:pt>
                <c:pt idx="10">
                  <c:v>4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9-B140-9929-DE82CBD39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I have served on this West Valley College Advisory Committee as a member for: (check only one)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'Question 2'!$C$3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2'!$A$4:$A$6</c:f>
              <c:strCache>
                <c:ptCount val="3"/>
                <c:pt idx="0">
                  <c:v>Fewer than 3 years</c:v>
                </c:pt>
                <c:pt idx="1">
                  <c:v>3-10 years</c:v>
                </c:pt>
                <c:pt idx="2">
                  <c:v>More than 10 years</c:v>
                </c:pt>
              </c:strCache>
            </c:strRef>
          </c:cat>
          <c:val>
            <c:numRef>
              <c:f>'Question 2'!$C$4:$C$6</c:f>
              <c:numCache>
                <c:formatCode>General</c:formatCode>
                <c:ptCount val="3"/>
                <c:pt idx="0">
                  <c:v>23</c:v>
                </c:pt>
                <c:pt idx="1">
                  <c:v>22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AF-2145-A4E2-87B813703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overlap val="-8"/>
        <c:axId val="905560608"/>
        <c:axId val="1385135152"/>
      </c:barChart>
      <c:catAx>
        <c:axId val="9055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My business/employment is primarily in (or closest to) which of the following areas? (check all that apply)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'Question 3'!$C$3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3'!$A$4:$A$21</c:f>
              <c:strCache>
                <c:ptCount val="18"/>
                <c:pt idx="0">
                  <c:v>Other (please specify)</c:v>
                </c:pt>
                <c:pt idx="1">
                  <c:v>Sunnyvale</c:v>
                </c:pt>
                <c:pt idx="2">
                  <c:v>Scotts Valley</c:v>
                </c:pt>
                <c:pt idx="3">
                  <c:v>Saratoga</c:v>
                </c:pt>
                <c:pt idx="4">
                  <c:v>Santa Cruz</c:v>
                </c:pt>
                <c:pt idx="5">
                  <c:v>Santa Clara</c:v>
                </c:pt>
                <c:pt idx="6">
                  <c:v>San Jose</c:v>
                </c:pt>
                <c:pt idx="7">
                  <c:v>Palo Alto</c:v>
                </c:pt>
                <c:pt idx="8">
                  <c:v>Mountain View</c:v>
                </c:pt>
                <c:pt idx="9">
                  <c:v>Morgan Hill</c:v>
                </c:pt>
                <c:pt idx="10">
                  <c:v>Milpitas</c:v>
                </c:pt>
                <c:pt idx="11">
                  <c:v>Los Gatos</c:v>
                </c:pt>
                <c:pt idx="12">
                  <c:v>Los Altos</c:v>
                </c:pt>
                <c:pt idx="13">
                  <c:v>Hollister</c:v>
                </c:pt>
                <c:pt idx="14">
                  <c:v>Gilroy</c:v>
                </c:pt>
                <c:pt idx="15">
                  <c:v>Fremont</c:v>
                </c:pt>
                <c:pt idx="16">
                  <c:v>Cupertino</c:v>
                </c:pt>
                <c:pt idx="17">
                  <c:v>Campbell</c:v>
                </c:pt>
              </c:strCache>
            </c:strRef>
          </c:cat>
          <c:val>
            <c:numRef>
              <c:f>'Question 3'!$C$4:$C$21</c:f>
              <c:numCache>
                <c:formatCode>General</c:formatCode>
                <c:ptCount val="18"/>
                <c:pt idx="0">
                  <c:v>11</c:v>
                </c:pt>
                <c:pt idx="1">
                  <c:v>5</c:v>
                </c:pt>
                <c:pt idx="2">
                  <c:v>1</c:v>
                </c:pt>
                <c:pt idx="3">
                  <c:v>8</c:v>
                </c:pt>
                <c:pt idx="4">
                  <c:v>2</c:v>
                </c:pt>
                <c:pt idx="5">
                  <c:v>10</c:v>
                </c:pt>
                <c:pt idx="6">
                  <c:v>25</c:v>
                </c:pt>
                <c:pt idx="7">
                  <c:v>7</c:v>
                </c:pt>
                <c:pt idx="8">
                  <c:v>6</c:v>
                </c:pt>
                <c:pt idx="9">
                  <c:v>2</c:v>
                </c:pt>
                <c:pt idx="10">
                  <c:v>5</c:v>
                </c:pt>
                <c:pt idx="11">
                  <c:v>10</c:v>
                </c:pt>
                <c:pt idx="12">
                  <c:v>5</c:v>
                </c:pt>
                <c:pt idx="13">
                  <c:v>0</c:v>
                </c:pt>
                <c:pt idx="14">
                  <c:v>2</c:v>
                </c:pt>
                <c:pt idx="15">
                  <c:v>3</c:v>
                </c:pt>
                <c:pt idx="16">
                  <c:v>7</c:v>
                </c:pt>
                <c:pt idx="17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3D-9249-B5C9-E3AC30C252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4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Please rate the following comments on the scale provided.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'Question 5'!$B$9</c:f>
              <c:strCache>
                <c:ptCount val="1"/>
                <c:pt idx="0">
                  <c:v>1-Strongly Disagree, 2-Disagree, 3-Agree, 4-Strongly Agree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5'!$A$4:$A$7</c:f>
              <c:strCache>
                <c:ptCount val="4"/>
                <c:pt idx="0">
                  <c:v>Employers view West Valley College as a high quality institution.</c:v>
                </c:pt>
                <c:pt idx="1">
                  <c:v>West Valley College has strong business and industry partnerships.</c:v>
                </c:pt>
                <c:pt idx="2">
                  <c:v>West Valley College readily adapts to change.</c:v>
                </c:pt>
                <c:pt idx="3">
                  <c:v>West Valley College is a strong leader/partner in economic development for the region.</c:v>
                </c:pt>
              </c:strCache>
            </c:strRef>
          </c:cat>
          <c:val>
            <c:numRef>
              <c:f>'Question 5'!$M$4:$M$7</c:f>
              <c:numCache>
                <c:formatCode>General</c:formatCode>
                <c:ptCount val="4"/>
                <c:pt idx="0">
                  <c:v>3.38</c:v>
                </c:pt>
                <c:pt idx="1">
                  <c:v>3.23</c:v>
                </c:pt>
                <c:pt idx="2">
                  <c:v>3.22</c:v>
                </c:pt>
                <c:pt idx="3">
                  <c:v>3.08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83-EB40-B692-B803B6B5F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ax val="4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Please rate the following comments on the scale provided.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'Question 7'!$B$13</c:f>
              <c:strCache>
                <c:ptCount val="1"/>
                <c:pt idx="0">
                  <c:v>1-Strongly Disagree, 2-Disagree, 3-Agree, 4-Strongly Agree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7'!$A$4:$A$11</c:f>
              <c:strCache>
                <c:ptCount val="8"/>
                <c:pt idx="0">
                  <c:v>West Valley College’s instructional / technical programs are up-to-date and meet employer needs.</c:v>
                </c:pt>
                <c:pt idx="1">
                  <c:v>West Valley College programs under our Advisory Committee have current and relevant equipment, technology, and software that reflect today’s workplace.</c:v>
                </c:pt>
                <c:pt idx="2">
                  <c:v>Employers in our industry provide internships and/or externships to students enrolled in West Valley College programs.</c:v>
                </c:pt>
                <c:pt idx="3">
                  <c:v>Local employers in our industry are eager to hire West Valley College graduates.</c:v>
                </c:pt>
                <c:pt idx="4">
                  <c:v>West Valley College technical programs are of similar or higher quality than those in nearby community colleges and private colleges.</c:v>
                </c:pt>
                <c:pt idx="5">
                  <c:v>West Valley College programs in our field/industry that no longer meet job demand are reduced or eliminated.</c:v>
                </c:pt>
                <c:pt idx="6">
                  <c:v>New programs are initiated by West Valley College in response to emerging community employer needs.</c:v>
                </c:pt>
                <c:pt idx="7">
                  <c:v>West Valley College program graduates perform well in the workplace.</c:v>
                </c:pt>
              </c:strCache>
            </c:strRef>
          </c:cat>
          <c:val>
            <c:numRef>
              <c:f>'Question 7'!$M$4:$M$11</c:f>
              <c:numCache>
                <c:formatCode>General</c:formatCode>
                <c:ptCount val="8"/>
                <c:pt idx="0">
                  <c:v>3.3</c:v>
                </c:pt>
                <c:pt idx="1">
                  <c:v>3.26</c:v>
                </c:pt>
                <c:pt idx="2">
                  <c:v>3.4</c:v>
                </c:pt>
                <c:pt idx="3">
                  <c:v>3.38</c:v>
                </c:pt>
                <c:pt idx="4">
                  <c:v>3.35</c:v>
                </c:pt>
                <c:pt idx="5">
                  <c:v>3</c:v>
                </c:pt>
                <c:pt idx="6">
                  <c:v>3.21</c:v>
                </c:pt>
                <c:pt idx="7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78-E646-BAE1-F31E787D8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ax val="4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Please rate the following comments on the scale provided.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'Question 10'!$B$12</c:f>
              <c:strCache>
                <c:ptCount val="1"/>
                <c:pt idx="0">
                  <c:v>1-Strongly Disagree, 2-Disagree, 3-Agree, 4-Strongly Agree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10'!$A$4:$A$10</c:f>
              <c:strCache>
                <c:ptCount val="7"/>
                <c:pt idx="0">
                  <c:v>West Valley College faculty are current in their technical field.</c:v>
                </c:pt>
                <c:pt idx="1">
                  <c:v>Employers are used effectively in such areas as: Career Fairs, guest speakers, mentors, job shadowing, etc. to support College instructional programs.</c:v>
                </c:pt>
                <c:pt idx="2">
                  <c:v>Employers who send employees to West Valley College receive feedback that the enrollment process is clear and user-friendly.</c:v>
                </c:pt>
                <c:pt idx="3">
                  <c:v>Employers in our industry provide tuition assistance for West Valley College program students.</c:v>
                </c:pt>
                <c:pt idx="4">
                  <c:v>Class schedules at West Valley College are convenient for our entry-level employees who want to return to school for additional training, a certificate, or a degree.</c:v>
                </c:pt>
                <c:pt idx="5">
                  <c:v>Our employees who are students at West Valley College have access to the support services they need regardless of the campus location they attend.</c:v>
                </c:pt>
                <c:pt idx="6">
                  <c:v>There are additional prospective student populations that could be recruited to the College.</c:v>
                </c:pt>
              </c:strCache>
            </c:strRef>
          </c:cat>
          <c:val>
            <c:numRef>
              <c:f>'Question 10'!$M$4:$M$10</c:f>
              <c:numCache>
                <c:formatCode>General</c:formatCode>
                <c:ptCount val="7"/>
                <c:pt idx="0">
                  <c:v>3.28</c:v>
                </c:pt>
                <c:pt idx="1">
                  <c:v>3.16</c:v>
                </c:pt>
                <c:pt idx="2">
                  <c:v>3.13</c:v>
                </c:pt>
                <c:pt idx="3">
                  <c:v>2.76</c:v>
                </c:pt>
                <c:pt idx="4">
                  <c:v>3.14</c:v>
                </c:pt>
                <c:pt idx="5">
                  <c:v>3.5</c:v>
                </c:pt>
                <c:pt idx="6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35-B64A-8DDE-608809708F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Please rate the following comments on the scale provided.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'Question 13'!$B$11</c:f>
              <c:strCache>
                <c:ptCount val="1"/>
                <c:pt idx="0">
                  <c:v>1-Strongly Disagree, 2-Disagree, 3-Agree, 4-Strongly Agree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13'!$A$4:$A$9</c:f>
              <c:strCache>
                <c:ptCount val="6"/>
                <c:pt idx="0">
                  <c:v>The West Valley College Program Advisory Committee of which I am a member meets at least twice annually.</c:v>
                </c:pt>
                <c:pt idx="1">
                  <c:v>The Committee is chaired by a community member (who is not a West Valley College employee).</c:v>
                </c:pt>
                <c:pt idx="2">
                  <c:v>The Committee has nearly full attendance at its meetings.</c:v>
                </c:pt>
                <c:pt idx="3">
                  <c:v>The Committee membership represents a broad base of employers in this industry / field of study from across the region.</c:v>
                </c:pt>
                <c:pt idx="4">
                  <c:v>The Committee establishes goals and a work plan for itself each year, and evaluates its progress throughout the year. Input from our Advisory Committee is sought by the College, valued, and used to improve / strengthen programs.</c:v>
                </c:pt>
                <c:pt idx="5">
                  <c:v>Data about West Valley College enrollment, student success, and graduate job placement is clear and provided to our Program Advisory Committee annually.</c:v>
                </c:pt>
              </c:strCache>
            </c:strRef>
          </c:cat>
          <c:val>
            <c:numRef>
              <c:f>'Question 13'!$M$4:$M$9</c:f>
              <c:numCache>
                <c:formatCode>General</c:formatCode>
                <c:ptCount val="6"/>
                <c:pt idx="0">
                  <c:v>2.89</c:v>
                </c:pt>
                <c:pt idx="1">
                  <c:v>2.0699999999999998</c:v>
                </c:pt>
                <c:pt idx="2">
                  <c:v>3.3</c:v>
                </c:pt>
                <c:pt idx="3">
                  <c:v>3.34</c:v>
                </c:pt>
                <c:pt idx="4">
                  <c:v>3.19</c:v>
                </c:pt>
                <c:pt idx="5">
                  <c:v>3.32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10-A945-A08C-1F41D5B34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3"/>
        <c:axId val="905560608"/>
        <c:axId val="1385135152"/>
      </c:barChart>
      <c:catAx>
        <c:axId val="90556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1385135152"/>
        <c:crosses val="autoZero"/>
        <c:auto val="1"/>
        <c:lblAlgn val="ctr"/>
        <c:lblOffset val="100"/>
        <c:noMultiLvlLbl val="0"/>
      </c:catAx>
      <c:valAx>
        <c:axId val="1385135152"/>
        <c:scaling>
          <c:orientation val="minMax"/>
          <c:max val="4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05560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6DB93-3098-BC47-BC93-0744A251BC24}" type="datetimeFigureOut">
              <a:rPr lang="en-US" smtClean="0"/>
              <a:t>11/30/20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E5C6E-9CC2-9646-B9FB-02767CB0D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38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25960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3319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7360"/>
            <a:ext cx="10515600" cy="4439603"/>
          </a:xfrm>
        </p:spPr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8842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71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0415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8"/>
            <a:ext cx="10515600" cy="10842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3199"/>
            <a:ext cx="5157787" cy="34464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3199"/>
            <a:ext cx="5183188" cy="3446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2950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13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2645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8234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7299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2857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61999"/>
            <a:ext cx="2628900" cy="5414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61999"/>
            <a:ext cx="7734300" cy="54149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0410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2526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hd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FE69-1D21-1A4E-A16E-254E3367D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383" y="1612218"/>
            <a:ext cx="5486401" cy="2306638"/>
          </a:xfrm>
        </p:spPr>
        <p:txBody>
          <a:bodyPr anchor="t">
            <a:noAutofit/>
          </a:bodyPr>
          <a:lstStyle/>
          <a:p>
            <a:r>
              <a:rPr lang="en-US" sz="4400" dirty="0"/>
              <a:t>WVC Program Advisory Committee Survey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423AEC-8D61-7D42-8995-0C9F0DFCD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499" y="5626781"/>
            <a:ext cx="3222171" cy="686933"/>
          </a:xfrm>
        </p:spPr>
        <p:txBody>
          <a:bodyPr>
            <a:normAutofit/>
          </a:bodyPr>
          <a:lstStyle/>
          <a:p>
            <a:r>
              <a:rPr lang="en-US" dirty="0"/>
              <a:t>December 3,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E8589-8BFB-E14A-8945-0750FC06083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/>
          <a:lstStyle/>
          <a:p>
            <a:fld id="{28844951-7827-47D4-8276-7DDE1FA7D85A}" type="slidenum">
              <a:rPr lang="en-US" smtClean="0"/>
              <a:pPr/>
              <a:t>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5B7975-54AA-46C4-83CC-13BF2C7400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l="20825"/>
          <a:stretch/>
        </p:blipFill>
        <p:spPr>
          <a:xfrm>
            <a:off x="6096000" y="10"/>
            <a:ext cx="6083807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283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A1254-8E3D-4D42-99B2-E9F97415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3319"/>
          </a:xfrm>
        </p:spPr>
        <p:txBody>
          <a:bodyPr/>
          <a:lstStyle/>
          <a:p>
            <a:r>
              <a:rPr lang="en-US" dirty="0"/>
              <a:t>Respondent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DD55D-FD88-2B46-A00D-E07542585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7360"/>
            <a:ext cx="10515600" cy="4439603"/>
          </a:xfrm>
        </p:spPr>
        <p:txBody>
          <a:bodyPr/>
          <a:lstStyle/>
          <a:p>
            <a:r>
              <a:rPr lang="en-US" dirty="0"/>
              <a:t>Response Rate: 31% (46 of 150)</a:t>
            </a:r>
          </a:p>
          <a:p>
            <a:r>
              <a:rPr lang="en-US" dirty="0"/>
              <a:t>Distribution:  13 of the 14 committees were represented</a:t>
            </a:r>
          </a:p>
          <a:p>
            <a:r>
              <a:rPr lang="en-US" dirty="0"/>
              <a:t>Short, moderate, and lengthy service on committees all represented </a:t>
            </a:r>
          </a:p>
        </p:txBody>
      </p:sp>
    </p:spTree>
    <p:extLst>
      <p:ext uri="{BB962C8B-B14F-4D97-AF65-F5344CB8AC3E}">
        <p14:creationId xmlns:p14="http://schemas.microsoft.com/office/powerpoint/2010/main" val="177350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394745"/>
              </p:ext>
            </p:extLst>
          </p:nvPr>
        </p:nvGraphicFramePr>
        <p:xfrm>
          <a:off x="2166257" y="744863"/>
          <a:ext cx="7837026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4359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4265019"/>
              </p:ext>
            </p:extLst>
          </p:nvPr>
        </p:nvGraphicFramePr>
        <p:xfrm>
          <a:off x="2449286" y="674914"/>
          <a:ext cx="7293428" cy="5508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3427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8394919"/>
              </p:ext>
            </p:extLst>
          </p:nvPr>
        </p:nvGraphicFramePr>
        <p:xfrm>
          <a:off x="2394857" y="587829"/>
          <a:ext cx="7402286" cy="5682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5456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F15BA6-3E5B-E545-AC88-18B8491F0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Please list 3 words that describe West Valley College's image in the community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5384D30-B99C-C14B-898E-2D34F8FA0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494" y="1604356"/>
            <a:ext cx="6949011" cy="469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011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1878376"/>
              </p:ext>
            </p:extLst>
          </p:nvPr>
        </p:nvGraphicFramePr>
        <p:xfrm>
          <a:off x="2024743" y="667309"/>
          <a:ext cx="8142514" cy="5548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2503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FFC9E-F11E-4010-8ABF-DB4A573C0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3319"/>
          </a:xfrm>
        </p:spPr>
        <p:txBody>
          <a:bodyPr>
            <a:normAutofit/>
          </a:bodyPr>
          <a:lstStyle/>
          <a:p>
            <a:r>
              <a:rPr lang="en-US" dirty="0"/>
              <a:t>Q6: WVC Image and General Reputation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449147-D9CC-4D7D-BB37-97EF2A7D7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7360"/>
            <a:ext cx="10515600" cy="4439603"/>
          </a:xfrm>
        </p:spPr>
        <p:txBody>
          <a:bodyPr>
            <a:normAutofit/>
          </a:bodyPr>
          <a:lstStyle/>
          <a:p>
            <a:pPr marL="228600" indent="0">
              <a:buNone/>
            </a:pPr>
            <a:r>
              <a:rPr lang="en-US" sz="2000" i="1" dirty="0"/>
              <a:t>51 varied responses, including</a:t>
            </a:r>
          </a:p>
          <a:p>
            <a:r>
              <a:rPr lang="en-US" dirty="0"/>
              <a:t>Affordable, close to home</a:t>
            </a:r>
          </a:p>
          <a:p>
            <a:r>
              <a:rPr lang="en-US" dirty="0"/>
              <a:t>Good programs, good instructors </a:t>
            </a:r>
          </a:p>
          <a:p>
            <a:r>
              <a:rPr lang="en-US" dirty="0"/>
              <a:t>Open to younger and older students</a:t>
            </a:r>
          </a:p>
          <a:p>
            <a:r>
              <a:rPr lang="en-US" dirty="0"/>
              <a:t>Valuable resource to the community</a:t>
            </a:r>
          </a:p>
          <a:p>
            <a:r>
              <a:rPr lang="en-US" dirty="0"/>
              <a:t>Bureaucratic, slow to respond &amp; change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494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8566001"/>
              </p:ext>
            </p:extLst>
          </p:nvPr>
        </p:nvGraphicFramePr>
        <p:xfrm>
          <a:off x="1153886" y="539750"/>
          <a:ext cx="9884228" cy="577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756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957FB-BF30-4346-A021-0F807E64C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3319"/>
          </a:xfrm>
        </p:spPr>
        <p:txBody>
          <a:bodyPr>
            <a:normAutofit fontScale="90000"/>
          </a:bodyPr>
          <a:lstStyle/>
          <a:p>
            <a:r>
              <a:rPr lang="en-US" dirty="0"/>
              <a:t>Q8: New Jobs to Explore for WVC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3E27E-6C01-43A1-A01D-C729A7322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7360"/>
            <a:ext cx="10515600" cy="4439603"/>
          </a:xfrm>
        </p:spPr>
        <p:txBody>
          <a:bodyPr>
            <a:normAutofit/>
          </a:bodyPr>
          <a:lstStyle/>
          <a:p>
            <a:pPr marL="228600" indent="0">
              <a:buNone/>
            </a:pPr>
            <a:r>
              <a:rPr lang="en-US" sz="2000" i="1" dirty="0"/>
              <a:t>49 responses, including</a:t>
            </a:r>
          </a:p>
          <a:p>
            <a:r>
              <a:rPr lang="en-US" dirty="0"/>
              <a:t>Additional health fields (emergency services, patient care, surg tech)</a:t>
            </a:r>
          </a:p>
          <a:p>
            <a:r>
              <a:rPr lang="en-US" dirty="0"/>
              <a:t>Entrepreneurship, change management, organizational design</a:t>
            </a:r>
          </a:p>
          <a:p>
            <a:r>
              <a:rPr lang="en-US" dirty="0"/>
              <a:t>Remote product development &amp; production</a:t>
            </a:r>
          </a:p>
          <a:p>
            <a:r>
              <a:rPr lang="en-US" dirty="0"/>
              <a:t>Sustainability, renewable energy</a:t>
            </a:r>
          </a:p>
          <a:p>
            <a:r>
              <a:rPr lang="en-US" dirty="0"/>
              <a:t>Globalization, diversity, equity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134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2A5A7-D55B-4266-84E9-946E101C3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3319"/>
          </a:xfrm>
        </p:spPr>
        <p:txBody>
          <a:bodyPr>
            <a:normAutofit/>
          </a:bodyPr>
          <a:lstStyle/>
          <a:p>
            <a:r>
              <a:rPr lang="en-US" dirty="0"/>
              <a:t>Q9: Quality &amp; Effectiveness of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957E0-4A4C-449D-BF24-ABC75C3F4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7360"/>
            <a:ext cx="10515600" cy="4439603"/>
          </a:xfrm>
        </p:spPr>
        <p:txBody>
          <a:bodyPr>
            <a:normAutofit/>
          </a:bodyPr>
          <a:lstStyle/>
          <a:p>
            <a:pPr marL="228600" indent="0">
              <a:buNone/>
            </a:pPr>
            <a:r>
              <a:rPr lang="en-US" sz="2000" i="1" dirty="0"/>
              <a:t>43 responses, including</a:t>
            </a:r>
          </a:p>
          <a:p>
            <a:r>
              <a:rPr lang="en-US" dirty="0"/>
              <a:t>Develop new, improved, up-to-date courses</a:t>
            </a:r>
          </a:p>
          <a:p>
            <a:r>
              <a:rPr lang="en-US" dirty="0"/>
              <a:t>More community outreach</a:t>
            </a:r>
          </a:p>
          <a:p>
            <a:r>
              <a:rPr lang="en-US" dirty="0"/>
              <a:t>More experiential, project-based learning</a:t>
            </a:r>
          </a:p>
          <a:p>
            <a:r>
              <a:rPr lang="en-US" dirty="0"/>
              <a:t>More hands-on experience</a:t>
            </a:r>
          </a:p>
          <a:p>
            <a:r>
              <a:rPr lang="en-US" dirty="0"/>
              <a:t>Continue to link curriculum with current job requirements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967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9855103"/>
              </p:ext>
            </p:extLst>
          </p:nvPr>
        </p:nvGraphicFramePr>
        <p:xfrm>
          <a:off x="740229" y="522514"/>
          <a:ext cx="10711542" cy="5812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867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DF817-D34A-4FDD-B73E-D1C025DEA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3319"/>
          </a:xfrm>
        </p:spPr>
        <p:txBody>
          <a:bodyPr/>
          <a:lstStyle/>
          <a:p>
            <a:r>
              <a:rPr lang="en-US" dirty="0"/>
              <a:t>Q11: Prospective Student Populations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67EC3-FDA6-448A-B7C6-ADA06144E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7360"/>
            <a:ext cx="10515600" cy="4439603"/>
          </a:xfrm>
        </p:spPr>
        <p:txBody>
          <a:bodyPr>
            <a:normAutofit/>
          </a:bodyPr>
          <a:lstStyle/>
          <a:p>
            <a:pPr marL="228600" indent="0">
              <a:buNone/>
            </a:pPr>
            <a:r>
              <a:rPr lang="en-US" sz="2000" i="1" dirty="0"/>
              <a:t>20 responses, including</a:t>
            </a:r>
          </a:p>
          <a:p>
            <a:r>
              <a:rPr lang="en-US" dirty="0"/>
              <a:t>Underserved groups, including African-Americans, Latinx, women re-entering the workforce</a:t>
            </a:r>
          </a:p>
          <a:p>
            <a:r>
              <a:rPr lang="en-US" dirty="0"/>
              <a:t>Public school aides, paraprofessionals</a:t>
            </a:r>
          </a:p>
          <a:p>
            <a:r>
              <a:rPr lang="en-US" dirty="0"/>
              <a:t>More outreach to high school students</a:t>
            </a:r>
          </a:p>
          <a:p>
            <a:r>
              <a:rPr lang="en-US" dirty="0"/>
              <a:t>Create a brand for students to identify with</a:t>
            </a:r>
          </a:p>
          <a:p>
            <a:r>
              <a:rPr lang="en-US" dirty="0"/>
              <a:t>More flexible scheduling for working persons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684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E6A9-BE4C-4593-9BD9-49C3E8361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3319"/>
          </a:xfrm>
        </p:spPr>
        <p:txBody>
          <a:bodyPr>
            <a:normAutofit fontScale="90000"/>
          </a:bodyPr>
          <a:lstStyle/>
          <a:p>
            <a:r>
              <a:rPr lang="en-US" dirty="0"/>
              <a:t>Q12 Teaching, Learning, Recruitment,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8BC04-356D-4A66-A438-F25FF9DDD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7360"/>
            <a:ext cx="10515600" cy="4439603"/>
          </a:xfrm>
        </p:spPr>
        <p:txBody>
          <a:bodyPr>
            <a:normAutofit/>
          </a:bodyPr>
          <a:lstStyle/>
          <a:p>
            <a:pPr marL="228600" indent="0">
              <a:buNone/>
            </a:pPr>
            <a:r>
              <a:rPr lang="en-US" sz="2000" i="1" dirty="0"/>
              <a:t>9 additional comments, including</a:t>
            </a:r>
          </a:p>
          <a:p>
            <a:r>
              <a:rPr lang="en-US" dirty="0"/>
              <a:t>Target the younger generation, what appeals to them</a:t>
            </a:r>
          </a:p>
          <a:p>
            <a:r>
              <a:rPr lang="en-US" dirty="0"/>
              <a:t>Add more outreach workers with enthusiasm for WVC</a:t>
            </a:r>
          </a:p>
          <a:p>
            <a:r>
              <a:rPr lang="en-US" dirty="0"/>
              <a:t>Help people in the workforce, intimidated about college, apply to WVC</a:t>
            </a:r>
          </a:p>
          <a:p>
            <a:r>
              <a:rPr lang="en-US" dirty="0"/>
              <a:t>Provide more places for students to turn for help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540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C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5768114"/>
              </p:ext>
            </p:extLst>
          </p:nvPr>
        </p:nvGraphicFramePr>
        <p:xfrm>
          <a:off x="1219200" y="533400"/>
          <a:ext cx="97536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1407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41BA1-BCEF-4A1D-B7FA-8FCAA673D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3319"/>
          </a:xfrm>
        </p:spPr>
        <p:txBody>
          <a:bodyPr>
            <a:normAutofit/>
          </a:bodyPr>
          <a:lstStyle/>
          <a:p>
            <a:r>
              <a:rPr lang="en-US"/>
              <a:t>Q14: Other Info Helpful for PAC Members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06880-BA7D-438E-9BCB-3893A42BE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7360"/>
            <a:ext cx="10515600" cy="4439603"/>
          </a:xfrm>
        </p:spPr>
        <p:txBody>
          <a:bodyPr>
            <a:normAutofit/>
          </a:bodyPr>
          <a:lstStyle/>
          <a:p>
            <a:pPr marL="228600" indent="0">
              <a:buNone/>
            </a:pPr>
            <a:r>
              <a:rPr lang="en-US" sz="2000" i="1"/>
              <a:t>25 responses, including </a:t>
            </a:r>
          </a:p>
          <a:p>
            <a:r>
              <a:rPr lang="en-US"/>
              <a:t>Survey of what businesses need &amp; are looking for</a:t>
            </a:r>
          </a:p>
          <a:p>
            <a:r>
              <a:rPr lang="en-US"/>
              <a:t>How many students were employed before they graduated</a:t>
            </a:r>
          </a:p>
          <a:p>
            <a:r>
              <a:rPr lang="en-US"/>
              <a:t>More relevant discussions, not the same things every year</a:t>
            </a:r>
          </a:p>
          <a:p>
            <a:r>
              <a:rPr lang="en-US"/>
              <a:t>Where is the department not succeeding</a:t>
            </a:r>
          </a:p>
          <a:p>
            <a:r>
              <a:rPr lang="en-US"/>
              <a:t>How do students feel about the program they’re 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093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2B52B-D346-4945-9C5A-F865E2D45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3319"/>
          </a:xfrm>
        </p:spPr>
        <p:txBody>
          <a:bodyPr/>
          <a:lstStyle/>
          <a:p>
            <a:r>
              <a:rPr lang="en-US" dirty="0"/>
              <a:t>Q15: Additional Comments about PAC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EA393-4AAE-4C62-9653-B83EEBE09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7360"/>
            <a:ext cx="10515600" cy="4439603"/>
          </a:xfrm>
        </p:spPr>
        <p:txBody>
          <a:bodyPr>
            <a:normAutofit/>
          </a:bodyPr>
          <a:lstStyle/>
          <a:p>
            <a:pPr marL="228600" indent="0">
              <a:buNone/>
            </a:pPr>
            <a:r>
              <a:rPr lang="en-US" sz="2000" i="1" dirty="0"/>
              <a:t>17 responses, including</a:t>
            </a:r>
          </a:p>
          <a:p>
            <a:r>
              <a:rPr lang="en-US" dirty="0"/>
              <a:t>I like knowing our suggestions were put into practice</a:t>
            </a:r>
          </a:p>
          <a:p>
            <a:r>
              <a:rPr lang="en-US" dirty="0"/>
              <a:t>Good meetings with specific outcomes</a:t>
            </a:r>
          </a:p>
          <a:p>
            <a:r>
              <a:rPr lang="en-US" dirty="0"/>
              <a:t>Look more at what is working, what needs change</a:t>
            </a:r>
          </a:p>
          <a:p>
            <a:r>
              <a:rPr lang="en-US" dirty="0"/>
              <a:t>Use members more to inspire students</a:t>
            </a:r>
          </a:p>
          <a:p>
            <a:r>
              <a:rPr lang="en-US" dirty="0"/>
              <a:t>Being on the committee is the only engagement I have with WVC</a:t>
            </a:r>
          </a:p>
        </p:txBody>
      </p:sp>
    </p:spTree>
    <p:extLst>
      <p:ext uri="{BB962C8B-B14F-4D97-AF65-F5344CB8AC3E}">
        <p14:creationId xmlns:p14="http://schemas.microsoft.com/office/powerpoint/2010/main" val="3576939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74E5C-A6AD-4372-9F0C-D4B70C1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3319"/>
          </a:xfrm>
        </p:spPr>
        <p:txBody>
          <a:bodyPr/>
          <a:lstStyle/>
          <a:p>
            <a:r>
              <a:rPr lang="en-US" dirty="0"/>
              <a:t>Q16: Most Proud about WVC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2B0BC-93F9-4A64-9A28-233891805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7360"/>
            <a:ext cx="10515600" cy="4439603"/>
          </a:xfrm>
        </p:spPr>
        <p:txBody>
          <a:bodyPr>
            <a:normAutofit lnSpcReduction="10000"/>
          </a:bodyPr>
          <a:lstStyle/>
          <a:p>
            <a:pPr marL="228600" indent="0">
              <a:lnSpc>
                <a:spcPct val="120000"/>
              </a:lnSpc>
              <a:buNone/>
            </a:pPr>
            <a:r>
              <a:rPr lang="en-US" sz="2000" i="1" dirty="0"/>
              <a:t>32 responses, including</a:t>
            </a:r>
          </a:p>
          <a:p>
            <a:r>
              <a:rPr lang="en-US" dirty="0"/>
              <a:t>Excellent instructors, warm friendly people</a:t>
            </a:r>
          </a:p>
          <a:p>
            <a:r>
              <a:rPr lang="en-US" dirty="0"/>
              <a:t>How we try to get students into the workforce</a:t>
            </a:r>
          </a:p>
          <a:p>
            <a:r>
              <a:rPr lang="en-US" dirty="0"/>
              <a:t>How the court reporting program provided a career for 13 years for me, a person with a disability</a:t>
            </a:r>
          </a:p>
          <a:p>
            <a:r>
              <a:rPr lang="en-US" dirty="0"/>
              <a:t>Respected in the community</a:t>
            </a:r>
          </a:p>
          <a:p>
            <a:r>
              <a:rPr lang="en-US" dirty="0"/>
              <a:t>Ability to pivot to meet industry needs</a:t>
            </a:r>
          </a:p>
          <a:p>
            <a:r>
              <a:rPr lang="en-US" dirty="0"/>
              <a:t>The “grit” WVC students have</a:t>
            </a:r>
          </a:p>
        </p:txBody>
      </p:sp>
    </p:spTree>
    <p:extLst>
      <p:ext uri="{BB962C8B-B14F-4D97-AF65-F5344CB8AC3E}">
        <p14:creationId xmlns:p14="http://schemas.microsoft.com/office/powerpoint/2010/main" val="4228784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A9BE5-AED0-4E82-A029-F949F1748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3319"/>
          </a:xfrm>
        </p:spPr>
        <p:txBody>
          <a:bodyPr/>
          <a:lstStyle/>
          <a:p>
            <a:r>
              <a:rPr lang="en-US" dirty="0"/>
              <a:t>Q17: Future Trends with Most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BBC22-4BE2-4D35-A65E-30DF10EC9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7360"/>
            <a:ext cx="10515600" cy="4439603"/>
          </a:xfrm>
        </p:spPr>
        <p:txBody>
          <a:bodyPr>
            <a:normAutofit/>
          </a:bodyPr>
          <a:lstStyle/>
          <a:p>
            <a:pPr marL="228600" indent="0">
              <a:buNone/>
            </a:pPr>
            <a:r>
              <a:rPr lang="en-US" sz="2000" i="1" dirty="0"/>
              <a:t>30 responses, including</a:t>
            </a:r>
          </a:p>
          <a:p>
            <a:r>
              <a:rPr lang="en-US" dirty="0"/>
              <a:t>Continuing increase in online learning</a:t>
            </a:r>
          </a:p>
          <a:p>
            <a:r>
              <a:rPr lang="en-US" dirty="0"/>
              <a:t>Keeping up to date with advancing technology</a:t>
            </a:r>
          </a:p>
          <a:p>
            <a:r>
              <a:rPr lang="en-US" dirty="0"/>
              <a:t>Increasing dependence on social media to recruit</a:t>
            </a:r>
          </a:p>
          <a:p>
            <a:r>
              <a:rPr lang="en-US" dirty="0"/>
              <a:t>Including more equity and diversity in program design</a:t>
            </a:r>
          </a:p>
          <a:p>
            <a:r>
              <a:rPr lang="en-US" dirty="0"/>
              <a:t>Increasing need for affordable college education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870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3CF19-2AD5-48FA-AE94-72447344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3319"/>
          </a:xfrm>
        </p:spPr>
        <p:txBody>
          <a:bodyPr>
            <a:normAutofit/>
          </a:bodyPr>
          <a:lstStyle/>
          <a:p>
            <a:r>
              <a:rPr lang="en-US" dirty="0"/>
              <a:t>Q18: Actions to Better Serve Community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7D4F5-1ED7-4914-A092-F3FA6E6AE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7360"/>
            <a:ext cx="10515600" cy="4439603"/>
          </a:xfrm>
        </p:spPr>
        <p:txBody>
          <a:bodyPr>
            <a:normAutofit/>
          </a:bodyPr>
          <a:lstStyle/>
          <a:p>
            <a:pPr marL="228600" indent="0">
              <a:buNone/>
            </a:pPr>
            <a:r>
              <a:rPr lang="en-US" sz="2000" i="1" dirty="0"/>
              <a:t>22 responses, including</a:t>
            </a:r>
          </a:p>
          <a:p>
            <a:r>
              <a:rPr lang="en-US" dirty="0"/>
              <a:t>More outreach earlier to underserved high school students</a:t>
            </a:r>
          </a:p>
          <a:p>
            <a:r>
              <a:rPr lang="en-US" dirty="0"/>
              <a:t>Offer new classes quickly, with rapid prototyping delivery</a:t>
            </a:r>
          </a:p>
          <a:p>
            <a:r>
              <a:rPr lang="en-US" dirty="0"/>
              <a:t>Explore variety of jobs open to program graduates</a:t>
            </a:r>
          </a:p>
          <a:p>
            <a:r>
              <a:rPr lang="en-US" dirty="0"/>
              <a:t>More real-work project-based learning</a:t>
            </a:r>
          </a:p>
          <a:p>
            <a:r>
              <a:rPr lang="en-US" dirty="0"/>
              <a:t>Publish more stories about successful students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167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E5453-6C93-D14B-A5E8-53C47EBC7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2FA77-D1EB-634A-A5DC-375464596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/>
          </a:p>
          <a:p>
            <a:pPr lvl="1"/>
            <a:r>
              <a:rPr lang="en-US" sz="2800" b="1" i="1" dirty="0"/>
              <a:t>What was the biggest surprise to you in these results?</a:t>
            </a:r>
            <a:endParaRPr lang="en-US" sz="2800" dirty="0"/>
          </a:p>
          <a:p>
            <a:pPr lvl="1"/>
            <a:endParaRPr lang="en-US" sz="2800" b="1" i="1" dirty="0"/>
          </a:p>
          <a:p>
            <a:pPr lvl="1"/>
            <a:r>
              <a:rPr lang="en-US" sz="2800" b="1" i="1" dirty="0"/>
              <a:t>What were your most compelling "take-aways" from these results?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04134098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663</Words>
  <Application>Microsoft Macintosh PowerPoint</Application>
  <PresentationFormat>Widescreen</PresentationFormat>
  <Paragraphs>92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Avenir Next LT Pro</vt:lpstr>
      <vt:lpstr>Calibri</vt:lpstr>
      <vt:lpstr>Sabon Next LT</vt:lpstr>
      <vt:lpstr>Wingdings</vt:lpstr>
      <vt:lpstr>LuminousVTI</vt:lpstr>
      <vt:lpstr>WVC Program Advisory Committee Survey</vt:lpstr>
      <vt:lpstr>Respondent Summary</vt:lpstr>
      <vt:lpstr>PowerPoint Presentation</vt:lpstr>
      <vt:lpstr>PowerPoint Presentation</vt:lpstr>
      <vt:lpstr>PowerPoint Presentation</vt:lpstr>
      <vt:lpstr>Please list 3 words that describe West Valley College's image in the community</vt:lpstr>
      <vt:lpstr>PowerPoint Presentation</vt:lpstr>
      <vt:lpstr>Q6: WVC Image and General Reputation</vt:lpstr>
      <vt:lpstr>PowerPoint Presentation</vt:lpstr>
      <vt:lpstr>Q8: New Jobs to Explore for WVC Programs</vt:lpstr>
      <vt:lpstr>Q9: Quality &amp; Effectiveness of Programs</vt:lpstr>
      <vt:lpstr>PowerPoint Presentation</vt:lpstr>
      <vt:lpstr>Q11: Prospective Student Populations</vt:lpstr>
      <vt:lpstr>Q12 Teaching, Learning, Recruitment, Support</vt:lpstr>
      <vt:lpstr>PowerPoint Presentation</vt:lpstr>
      <vt:lpstr>Q14: Other Info Helpful for PAC Members</vt:lpstr>
      <vt:lpstr>Q15: Additional Comments about PAC</vt:lpstr>
      <vt:lpstr>Q16: Most Proud about WVC</vt:lpstr>
      <vt:lpstr>Q17: Future Trends with Most Impact</vt:lpstr>
      <vt:lpstr>Q18: Actions to Better Serve Community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WVC Program Advisory Committee Survey</dc:title>
  <dc:creator>Dan Rosenberg</dc:creator>
  <cp:lastModifiedBy>Dan Rosenberg</cp:lastModifiedBy>
  <cp:revision>8</cp:revision>
  <dcterms:created xsi:type="dcterms:W3CDTF">2020-11-27T21:23:52Z</dcterms:created>
  <dcterms:modified xsi:type="dcterms:W3CDTF">2020-12-01T06:17:31Z</dcterms:modified>
</cp:coreProperties>
</file>