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0" r:id="rId4"/>
    <p:sldId id="299" r:id="rId5"/>
    <p:sldId id="285" r:id="rId6"/>
    <p:sldId id="284" r:id="rId7"/>
    <p:sldId id="272" r:id="rId8"/>
    <p:sldId id="289" r:id="rId9"/>
    <p:sldId id="291" r:id="rId10"/>
    <p:sldId id="293" r:id="rId11"/>
    <p:sldId id="292" r:id="rId12"/>
    <p:sldId id="294" r:id="rId13"/>
    <p:sldId id="300" r:id="rId14"/>
    <p:sldId id="295" r:id="rId15"/>
    <p:sldId id="296" r:id="rId16"/>
    <p:sldId id="297" r:id="rId17"/>
    <p:sldId id="298" r:id="rId18"/>
    <p:sldId id="279" r:id="rId19"/>
    <p:sldId id="27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2" autoAdjust="0"/>
    <p:restoredTop sz="94660"/>
  </p:normalViewPr>
  <p:slideViewPr>
    <p:cSldViewPr snapToGrid="0">
      <p:cViewPr varScale="1">
        <p:scale>
          <a:sx n="99" d="100"/>
          <a:sy n="99" d="100"/>
        </p:scale>
        <p:origin x="9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B89C4-F22C-0D39-35F0-C8960E9078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E5E233F-5156-9170-3D8C-B1AC077BD2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A9E0159-2E98-09D2-5AA9-0EA7166606C2}"/>
              </a:ext>
            </a:extLst>
          </p:cNvPr>
          <p:cNvSpPr>
            <a:spLocks noGrp="1"/>
          </p:cNvSpPr>
          <p:nvPr>
            <p:ph type="dt" sz="half" idx="10"/>
          </p:nvPr>
        </p:nvSpPr>
        <p:spPr/>
        <p:txBody>
          <a:bodyPr/>
          <a:lstStyle/>
          <a:p>
            <a:fld id="{0EC42A9C-38EB-40B3-9CAD-F2285D8C427D}" type="datetimeFigureOut">
              <a:rPr lang="en-US" smtClean="0"/>
              <a:t>10/24/2023</a:t>
            </a:fld>
            <a:endParaRPr lang="en-US"/>
          </a:p>
        </p:txBody>
      </p:sp>
      <p:sp>
        <p:nvSpPr>
          <p:cNvPr id="5" name="Footer Placeholder 4">
            <a:extLst>
              <a:ext uri="{FF2B5EF4-FFF2-40B4-BE49-F238E27FC236}">
                <a16:creationId xmlns:a16="http://schemas.microsoft.com/office/drawing/2014/main" id="{C201C445-3C9B-36FF-C586-A1642406E9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19F208-DD44-714F-662F-9C2DCEFD4615}"/>
              </a:ext>
            </a:extLst>
          </p:cNvPr>
          <p:cNvSpPr>
            <a:spLocks noGrp="1"/>
          </p:cNvSpPr>
          <p:nvPr>
            <p:ph type="sldNum" sz="quarter" idx="12"/>
          </p:nvPr>
        </p:nvSpPr>
        <p:spPr/>
        <p:txBody>
          <a:bodyPr/>
          <a:lstStyle/>
          <a:p>
            <a:fld id="{6E899720-8147-4078-A0EC-F0359110890C}" type="slidenum">
              <a:rPr lang="en-US" smtClean="0"/>
              <a:t>‹#›</a:t>
            </a:fld>
            <a:endParaRPr lang="en-US"/>
          </a:p>
        </p:txBody>
      </p:sp>
    </p:spTree>
    <p:extLst>
      <p:ext uri="{BB962C8B-B14F-4D97-AF65-F5344CB8AC3E}">
        <p14:creationId xmlns:p14="http://schemas.microsoft.com/office/powerpoint/2010/main" val="146844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2AE9B-8C62-DAFC-0A3B-4DCF585450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DFC9FC-4814-9918-E33B-CF16819FB6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01C93A-FE67-5565-4EC4-3A0541B77497}"/>
              </a:ext>
            </a:extLst>
          </p:cNvPr>
          <p:cNvSpPr>
            <a:spLocks noGrp="1"/>
          </p:cNvSpPr>
          <p:nvPr>
            <p:ph type="dt" sz="half" idx="10"/>
          </p:nvPr>
        </p:nvSpPr>
        <p:spPr/>
        <p:txBody>
          <a:bodyPr/>
          <a:lstStyle/>
          <a:p>
            <a:fld id="{0EC42A9C-38EB-40B3-9CAD-F2285D8C427D}" type="datetimeFigureOut">
              <a:rPr lang="en-US" smtClean="0"/>
              <a:t>10/24/2023</a:t>
            </a:fld>
            <a:endParaRPr lang="en-US"/>
          </a:p>
        </p:txBody>
      </p:sp>
      <p:sp>
        <p:nvSpPr>
          <p:cNvPr id="5" name="Footer Placeholder 4">
            <a:extLst>
              <a:ext uri="{FF2B5EF4-FFF2-40B4-BE49-F238E27FC236}">
                <a16:creationId xmlns:a16="http://schemas.microsoft.com/office/drawing/2014/main" id="{F7C6D114-4E98-5752-B814-424BE26089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202AC1-AA2E-8045-7562-815C7CC5DB1A}"/>
              </a:ext>
            </a:extLst>
          </p:cNvPr>
          <p:cNvSpPr>
            <a:spLocks noGrp="1"/>
          </p:cNvSpPr>
          <p:nvPr>
            <p:ph type="sldNum" sz="quarter" idx="12"/>
          </p:nvPr>
        </p:nvSpPr>
        <p:spPr/>
        <p:txBody>
          <a:bodyPr/>
          <a:lstStyle/>
          <a:p>
            <a:fld id="{6E899720-8147-4078-A0EC-F0359110890C}" type="slidenum">
              <a:rPr lang="en-US" smtClean="0"/>
              <a:t>‹#›</a:t>
            </a:fld>
            <a:endParaRPr lang="en-US"/>
          </a:p>
        </p:txBody>
      </p:sp>
    </p:spTree>
    <p:extLst>
      <p:ext uri="{BB962C8B-B14F-4D97-AF65-F5344CB8AC3E}">
        <p14:creationId xmlns:p14="http://schemas.microsoft.com/office/powerpoint/2010/main" val="2386859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460AB-E1AC-0D72-19D9-F705BB74B1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67069A-0FD4-D621-D0C9-94590F0EEF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1991BF-1F34-98DD-8FEF-165AC3215649}"/>
              </a:ext>
            </a:extLst>
          </p:cNvPr>
          <p:cNvSpPr>
            <a:spLocks noGrp="1"/>
          </p:cNvSpPr>
          <p:nvPr>
            <p:ph type="dt" sz="half" idx="10"/>
          </p:nvPr>
        </p:nvSpPr>
        <p:spPr/>
        <p:txBody>
          <a:bodyPr/>
          <a:lstStyle/>
          <a:p>
            <a:fld id="{0EC42A9C-38EB-40B3-9CAD-F2285D8C427D}" type="datetimeFigureOut">
              <a:rPr lang="en-US" smtClean="0"/>
              <a:t>10/24/2023</a:t>
            </a:fld>
            <a:endParaRPr lang="en-US"/>
          </a:p>
        </p:txBody>
      </p:sp>
      <p:sp>
        <p:nvSpPr>
          <p:cNvPr id="5" name="Footer Placeholder 4">
            <a:extLst>
              <a:ext uri="{FF2B5EF4-FFF2-40B4-BE49-F238E27FC236}">
                <a16:creationId xmlns:a16="http://schemas.microsoft.com/office/drawing/2014/main" id="{E19D019C-B96B-D776-D8DC-A1B8F9EE33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1756A6-A49E-054F-B40D-5F552F3A83B9}"/>
              </a:ext>
            </a:extLst>
          </p:cNvPr>
          <p:cNvSpPr>
            <a:spLocks noGrp="1"/>
          </p:cNvSpPr>
          <p:nvPr>
            <p:ph type="sldNum" sz="quarter" idx="12"/>
          </p:nvPr>
        </p:nvSpPr>
        <p:spPr/>
        <p:txBody>
          <a:bodyPr/>
          <a:lstStyle/>
          <a:p>
            <a:fld id="{6E899720-8147-4078-A0EC-F0359110890C}" type="slidenum">
              <a:rPr lang="en-US" smtClean="0"/>
              <a:t>‹#›</a:t>
            </a:fld>
            <a:endParaRPr lang="en-US"/>
          </a:p>
        </p:txBody>
      </p:sp>
    </p:spTree>
    <p:extLst>
      <p:ext uri="{BB962C8B-B14F-4D97-AF65-F5344CB8AC3E}">
        <p14:creationId xmlns:p14="http://schemas.microsoft.com/office/powerpoint/2010/main" val="3840654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B4CF7-E463-D254-338F-0EEDEE2173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4C6211-A443-ADDA-8815-19603C11A5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3F1679-8176-9115-4E0A-ECB9B15A17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AFBAF6-BA5B-59F3-7596-DF4A6A16D905}"/>
              </a:ext>
            </a:extLst>
          </p:cNvPr>
          <p:cNvSpPr>
            <a:spLocks noGrp="1"/>
          </p:cNvSpPr>
          <p:nvPr>
            <p:ph type="dt" sz="half" idx="10"/>
          </p:nvPr>
        </p:nvSpPr>
        <p:spPr/>
        <p:txBody>
          <a:bodyPr/>
          <a:lstStyle/>
          <a:p>
            <a:fld id="{0EC42A9C-38EB-40B3-9CAD-F2285D8C427D}" type="datetimeFigureOut">
              <a:rPr lang="en-US" smtClean="0"/>
              <a:t>10/24/2023</a:t>
            </a:fld>
            <a:endParaRPr lang="en-US"/>
          </a:p>
        </p:txBody>
      </p:sp>
      <p:sp>
        <p:nvSpPr>
          <p:cNvPr id="6" name="Footer Placeholder 5">
            <a:extLst>
              <a:ext uri="{FF2B5EF4-FFF2-40B4-BE49-F238E27FC236}">
                <a16:creationId xmlns:a16="http://schemas.microsoft.com/office/drawing/2014/main" id="{E5DA5F05-208E-60A1-9AE1-D550AFC662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BEB8AA-55D7-CD3B-8F96-47E03A2EE2AA}"/>
              </a:ext>
            </a:extLst>
          </p:cNvPr>
          <p:cNvSpPr>
            <a:spLocks noGrp="1"/>
          </p:cNvSpPr>
          <p:nvPr>
            <p:ph type="sldNum" sz="quarter" idx="12"/>
          </p:nvPr>
        </p:nvSpPr>
        <p:spPr/>
        <p:txBody>
          <a:bodyPr/>
          <a:lstStyle/>
          <a:p>
            <a:fld id="{6E899720-8147-4078-A0EC-F0359110890C}" type="slidenum">
              <a:rPr lang="en-US" smtClean="0"/>
              <a:t>‹#›</a:t>
            </a:fld>
            <a:endParaRPr lang="en-US"/>
          </a:p>
        </p:txBody>
      </p:sp>
    </p:spTree>
    <p:extLst>
      <p:ext uri="{BB962C8B-B14F-4D97-AF65-F5344CB8AC3E}">
        <p14:creationId xmlns:p14="http://schemas.microsoft.com/office/powerpoint/2010/main" val="1947182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26C9F-5409-6985-9987-87F56A2B60F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991D1F-5C56-87C2-CFD9-77D1950D62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E9F754-6E97-4EC1-FAF1-D962C91455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AC4CCC-C4B3-7DB3-4D40-B205E00A0E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9D9F9E-D9BD-C866-2928-19D439BB63B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67D0820-ADAA-5023-65C8-D3FE3282ABD3}"/>
              </a:ext>
            </a:extLst>
          </p:cNvPr>
          <p:cNvSpPr>
            <a:spLocks noGrp="1"/>
          </p:cNvSpPr>
          <p:nvPr>
            <p:ph type="dt" sz="half" idx="10"/>
          </p:nvPr>
        </p:nvSpPr>
        <p:spPr/>
        <p:txBody>
          <a:bodyPr/>
          <a:lstStyle/>
          <a:p>
            <a:fld id="{0EC42A9C-38EB-40B3-9CAD-F2285D8C427D}" type="datetimeFigureOut">
              <a:rPr lang="en-US" smtClean="0"/>
              <a:t>10/24/2023</a:t>
            </a:fld>
            <a:endParaRPr lang="en-US"/>
          </a:p>
        </p:txBody>
      </p:sp>
      <p:sp>
        <p:nvSpPr>
          <p:cNvPr id="8" name="Footer Placeholder 7">
            <a:extLst>
              <a:ext uri="{FF2B5EF4-FFF2-40B4-BE49-F238E27FC236}">
                <a16:creationId xmlns:a16="http://schemas.microsoft.com/office/drawing/2014/main" id="{424F89D7-748A-884C-180D-4632855DC4B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21A9C6-ADEE-7FAE-9E0B-886E0712C9BB}"/>
              </a:ext>
            </a:extLst>
          </p:cNvPr>
          <p:cNvSpPr>
            <a:spLocks noGrp="1"/>
          </p:cNvSpPr>
          <p:nvPr>
            <p:ph type="sldNum" sz="quarter" idx="12"/>
          </p:nvPr>
        </p:nvSpPr>
        <p:spPr/>
        <p:txBody>
          <a:bodyPr/>
          <a:lstStyle/>
          <a:p>
            <a:fld id="{6E899720-8147-4078-A0EC-F0359110890C}" type="slidenum">
              <a:rPr lang="en-US" smtClean="0"/>
              <a:t>‹#›</a:t>
            </a:fld>
            <a:endParaRPr lang="en-US"/>
          </a:p>
        </p:txBody>
      </p:sp>
    </p:spTree>
    <p:extLst>
      <p:ext uri="{BB962C8B-B14F-4D97-AF65-F5344CB8AC3E}">
        <p14:creationId xmlns:p14="http://schemas.microsoft.com/office/powerpoint/2010/main" val="3870836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11AF8-08AE-7E91-ADCB-E24B2644E8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B17895-0939-7B38-F341-35781BBCAADE}"/>
              </a:ext>
            </a:extLst>
          </p:cNvPr>
          <p:cNvSpPr>
            <a:spLocks noGrp="1"/>
          </p:cNvSpPr>
          <p:nvPr>
            <p:ph type="dt" sz="half" idx="10"/>
          </p:nvPr>
        </p:nvSpPr>
        <p:spPr/>
        <p:txBody>
          <a:bodyPr/>
          <a:lstStyle/>
          <a:p>
            <a:fld id="{0EC42A9C-38EB-40B3-9CAD-F2285D8C427D}" type="datetimeFigureOut">
              <a:rPr lang="en-US" smtClean="0"/>
              <a:t>10/24/2023</a:t>
            </a:fld>
            <a:endParaRPr lang="en-US"/>
          </a:p>
        </p:txBody>
      </p:sp>
      <p:sp>
        <p:nvSpPr>
          <p:cNvPr id="4" name="Footer Placeholder 3">
            <a:extLst>
              <a:ext uri="{FF2B5EF4-FFF2-40B4-BE49-F238E27FC236}">
                <a16:creationId xmlns:a16="http://schemas.microsoft.com/office/drawing/2014/main" id="{DFD84F0D-5164-4C2D-CA56-5083FF48161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1DC789C-1FBA-7057-B190-F0FBF2462598}"/>
              </a:ext>
            </a:extLst>
          </p:cNvPr>
          <p:cNvSpPr>
            <a:spLocks noGrp="1"/>
          </p:cNvSpPr>
          <p:nvPr>
            <p:ph type="sldNum" sz="quarter" idx="12"/>
          </p:nvPr>
        </p:nvSpPr>
        <p:spPr/>
        <p:txBody>
          <a:bodyPr/>
          <a:lstStyle/>
          <a:p>
            <a:fld id="{6E899720-8147-4078-A0EC-F0359110890C}" type="slidenum">
              <a:rPr lang="en-US" smtClean="0"/>
              <a:t>‹#›</a:t>
            </a:fld>
            <a:endParaRPr lang="en-US"/>
          </a:p>
        </p:txBody>
      </p:sp>
    </p:spTree>
    <p:extLst>
      <p:ext uri="{BB962C8B-B14F-4D97-AF65-F5344CB8AC3E}">
        <p14:creationId xmlns:p14="http://schemas.microsoft.com/office/powerpoint/2010/main" val="1378780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B872D0-A320-601C-3432-F3040C28AD0D}"/>
              </a:ext>
            </a:extLst>
          </p:cNvPr>
          <p:cNvSpPr>
            <a:spLocks noGrp="1"/>
          </p:cNvSpPr>
          <p:nvPr>
            <p:ph type="dt" sz="half" idx="10"/>
          </p:nvPr>
        </p:nvSpPr>
        <p:spPr/>
        <p:txBody>
          <a:bodyPr/>
          <a:lstStyle/>
          <a:p>
            <a:fld id="{0EC42A9C-38EB-40B3-9CAD-F2285D8C427D}" type="datetimeFigureOut">
              <a:rPr lang="en-US" smtClean="0"/>
              <a:t>10/24/2023</a:t>
            </a:fld>
            <a:endParaRPr lang="en-US"/>
          </a:p>
        </p:txBody>
      </p:sp>
      <p:sp>
        <p:nvSpPr>
          <p:cNvPr id="3" name="Footer Placeholder 2">
            <a:extLst>
              <a:ext uri="{FF2B5EF4-FFF2-40B4-BE49-F238E27FC236}">
                <a16:creationId xmlns:a16="http://schemas.microsoft.com/office/drawing/2014/main" id="{B18BEA6D-755D-C3F4-F8DF-2C569412AB5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2E4D06-D80B-C72E-B9FC-6CD3D4B14F93}"/>
              </a:ext>
            </a:extLst>
          </p:cNvPr>
          <p:cNvSpPr>
            <a:spLocks noGrp="1"/>
          </p:cNvSpPr>
          <p:nvPr>
            <p:ph type="sldNum" sz="quarter" idx="12"/>
          </p:nvPr>
        </p:nvSpPr>
        <p:spPr/>
        <p:txBody>
          <a:bodyPr/>
          <a:lstStyle/>
          <a:p>
            <a:fld id="{6E899720-8147-4078-A0EC-F0359110890C}" type="slidenum">
              <a:rPr lang="en-US" smtClean="0"/>
              <a:t>‹#›</a:t>
            </a:fld>
            <a:endParaRPr lang="en-US"/>
          </a:p>
        </p:txBody>
      </p:sp>
    </p:spTree>
    <p:extLst>
      <p:ext uri="{BB962C8B-B14F-4D97-AF65-F5344CB8AC3E}">
        <p14:creationId xmlns:p14="http://schemas.microsoft.com/office/powerpoint/2010/main" val="739135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CEE9D-BB82-FFB8-1181-8463DB36C0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17DD10-CC9A-3155-BAD6-2CD465701D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B8BB78-C730-70DD-9130-DFFC41310B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9E8993-C06F-D2C8-E187-ABA1BE022628}"/>
              </a:ext>
            </a:extLst>
          </p:cNvPr>
          <p:cNvSpPr>
            <a:spLocks noGrp="1"/>
          </p:cNvSpPr>
          <p:nvPr>
            <p:ph type="dt" sz="half" idx="10"/>
          </p:nvPr>
        </p:nvSpPr>
        <p:spPr/>
        <p:txBody>
          <a:bodyPr/>
          <a:lstStyle/>
          <a:p>
            <a:fld id="{0EC42A9C-38EB-40B3-9CAD-F2285D8C427D}" type="datetimeFigureOut">
              <a:rPr lang="en-US" smtClean="0"/>
              <a:t>10/24/2023</a:t>
            </a:fld>
            <a:endParaRPr lang="en-US"/>
          </a:p>
        </p:txBody>
      </p:sp>
      <p:sp>
        <p:nvSpPr>
          <p:cNvPr id="6" name="Footer Placeholder 5">
            <a:extLst>
              <a:ext uri="{FF2B5EF4-FFF2-40B4-BE49-F238E27FC236}">
                <a16:creationId xmlns:a16="http://schemas.microsoft.com/office/drawing/2014/main" id="{15605686-5CB7-54F9-F19E-C77C3CD79F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958150-F22E-E315-1658-004462DFA7BC}"/>
              </a:ext>
            </a:extLst>
          </p:cNvPr>
          <p:cNvSpPr>
            <a:spLocks noGrp="1"/>
          </p:cNvSpPr>
          <p:nvPr>
            <p:ph type="sldNum" sz="quarter" idx="12"/>
          </p:nvPr>
        </p:nvSpPr>
        <p:spPr/>
        <p:txBody>
          <a:bodyPr/>
          <a:lstStyle/>
          <a:p>
            <a:fld id="{6E899720-8147-4078-A0EC-F0359110890C}" type="slidenum">
              <a:rPr lang="en-US" smtClean="0"/>
              <a:t>‹#›</a:t>
            </a:fld>
            <a:endParaRPr lang="en-US"/>
          </a:p>
        </p:txBody>
      </p:sp>
    </p:spTree>
    <p:extLst>
      <p:ext uri="{BB962C8B-B14F-4D97-AF65-F5344CB8AC3E}">
        <p14:creationId xmlns:p14="http://schemas.microsoft.com/office/powerpoint/2010/main" val="2366723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275ED-386D-ADCD-5148-345E553EB8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79E2EF-3AD0-33F2-D377-372485E01E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A00F52-74A4-A2DD-3B97-A614E3A150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545EB0-8F90-C87E-F421-2717EBEFB913}"/>
              </a:ext>
            </a:extLst>
          </p:cNvPr>
          <p:cNvSpPr>
            <a:spLocks noGrp="1"/>
          </p:cNvSpPr>
          <p:nvPr>
            <p:ph type="dt" sz="half" idx="10"/>
          </p:nvPr>
        </p:nvSpPr>
        <p:spPr/>
        <p:txBody>
          <a:bodyPr/>
          <a:lstStyle/>
          <a:p>
            <a:fld id="{0EC42A9C-38EB-40B3-9CAD-F2285D8C427D}" type="datetimeFigureOut">
              <a:rPr lang="en-US" smtClean="0"/>
              <a:t>10/24/2023</a:t>
            </a:fld>
            <a:endParaRPr lang="en-US"/>
          </a:p>
        </p:txBody>
      </p:sp>
      <p:sp>
        <p:nvSpPr>
          <p:cNvPr id="6" name="Footer Placeholder 5">
            <a:extLst>
              <a:ext uri="{FF2B5EF4-FFF2-40B4-BE49-F238E27FC236}">
                <a16:creationId xmlns:a16="http://schemas.microsoft.com/office/drawing/2014/main" id="{AF3C9D0F-142E-B839-D4D4-DF725BB8BB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46C172-C4C9-5C89-FBE4-3F5F9A7478E9}"/>
              </a:ext>
            </a:extLst>
          </p:cNvPr>
          <p:cNvSpPr>
            <a:spLocks noGrp="1"/>
          </p:cNvSpPr>
          <p:nvPr>
            <p:ph type="sldNum" sz="quarter" idx="12"/>
          </p:nvPr>
        </p:nvSpPr>
        <p:spPr/>
        <p:txBody>
          <a:bodyPr/>
          <a:lstStyle/>
          <a:p>
            <a:fld id="{6E899720-8147-4078-A0EC-F0359110890C}" type="slidenum">
              <a:rPr lang="en-US" smtClean="0"/>
              <a:t>‹#›</a:t>
            </a:fld>
            <a:endParaRPr lang="en-US"/>
          </a:p>
        </p:txBody>
      </p:sp>
    </p:spTree>
    <p:extLst>
      <p:ext uri="{BB962C8B-B14F-4D97-AF65-F5344CB8AC3E}">
        <p14:creationId xmlns:p14="http://schemas.microsoft.com/office/powerpoint/2010/main" val="3967587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8A0E0-46E0-2011-E9EC-C556CD5225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EE27F11-3FBC-BCFF-A867-5395629373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A6A6F3-DC1A-7B6E-AB77-958E78A35A70}"/>
              </a:ext>
            </a:extLst>
          </p:cNvPr>
          <p:cNvSpPr>
            <a:spLocks noGrp="1"/>
          </p:cNvSpPr>
          <p:nvPr>
            <p:ph type="dt" sz="half" idx="10"/>
          </p:nvPr>
        </p:nvSpPr>
        <p:spPr/>
        <p:txBody>
          <a:bodyPr/>
          <a:lstStyle/>
          <a:p>
            <a:fld id="{0EC42A9C-38EB-40B3-9CAD-F2285D8C427D}" type="datetimeFigureOut">
              <a:rPr lang="en-US" smtClean="0"/>
              <a:t>10/24/2023</a:t>
            </a:fld>
            <a:endParaRPr lang="en-US"/>
          </a:p>
        </p:txBody>
      </p:sp>
      <p:sp>
        <p:nvSpPr>
          <p:cNvPr id="5" name="Footer Placeholder 4">
            <a:extLst>
              <a:ext uri="{FF2B5EF4-FFF2-40B4-BE49-F238E27FC236}">
                <a16:creationId xmlns:a16="http://schemas.microsoft.com/office/drawing/2014/main" id="{182F7875-F2EB-EBD9-CF40-BE6DFC0051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500743-E967-BED0-D403-2F7DBCC672B5}"/>
              </a:ext>
            </a:extLst>
          </p:cNvPr>
          <p:cNvSpPr>
            <a:spLocks noGrp="1"/>
          </p:cNvSpPr>
          <p:nvPr>
            <p:ph type="sldNum" sz="quarter" idx="12"/>
          </p:nvPr>
        </p:nvSpPr>
        <p:spPr/>
        <p:txBody>
          <a:bodyPr/>
          <a:lstStyle/>
          <a:p>
            <a:fld id="{6E899720-8147-4078-A0EC-F0359110890C}" type="slidenum">
              <a:rPr lang="en-US" smtClean="0"/>
              <a:t>‹#›</a:t>
            </a:fld>
            <a:endParaRPr lang="en-US"/>
          </a:p>
        </p:txBody>
      </p:sp>
    </p:spTree>
    <p:extLst>
      <p:ext uri="{BB962C8B-B14F-4D97-AF65-F5344CB8AC3E}">
        <p14:creationId xmlns:p14="http://schemas.microsoft.com/office/powerpoint/2010/main" val="3243100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33FFAF-4853-5F4E-CDEC-6B5CE4A49EB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DDAC93-29AE-3F73-5F40-71155511AC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09416A-D29E-F870-EB8C-1F1391F34D5E}"/>
              </a:ext>
            </a:extLst>
          </p:cNvPr>
          <p:cNvSpPr>
            <a:spLocks noGrp="1"/>
          </p:cNvSpPr>
          <p:nvPr>
            <p:ph type="dt" sz="half" idx="10"/>
          </p:nvPr>
        </p:nvSpPr>
        <p:spPr/>
        <p:txBody>
          <a:bodyPr/>
          <a:lstStyle/>
          <a:p>
            <a:fld id="{0EC42A9C-38EB-40B3-9CAD-F2285D8C427D}" type="datetimeFigureOut">
              <a:rPr lang="en-US" smtClean="0"/>
              <a:t>10/24/2023</a:t>
            </a:fld>
            <a:endParaRPr lang="en-US"/>
          </a:p>
        </p:txBody>
      </p:sp>
      <p:sp>
        <p:nvSpPr>
          <p:cNvPr id="5" name="Footer Placeholder 4">
            <a:extLst>
              <a:ext uri="{FF2B5EF4-FFF2-40B4-BE49-F238E27FC236}">
                <a16:creationId xmlns:a16="http://schemas.microsoft.com/office/drawing/2014/main" id="{BFEC8079-A9A0-D1C9-E885-B8B60B9421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EECAF3-5C99-D309-FDD4-CDEFE4B2F6F5}"/>
              </a:ext>
            </a:extLst>
          </p:cNvPr>
          <p:cNvSpPr>
            <a:spLocks noGrp="1"/>
          </p:cNvSpPr>
          <p:nvPr>
            <p:ph type="sldNum" sz="quarter" idx="12"/>
          </p:nvPr>
        </p:nvSpPr>
        <p:spPr/>
        <p:txBody>
          <a:bodyPr/>
          <a:lstStyle/>
          <a:p>
            <a:fld id="{6E899720-8147-4078-A0EC-F0359110890C}" type="slidenum">
              <a:rPr lang="en-US" smtClean="0"/>
              <a:t>‹#›</a:t>
            </a:fld>
            <a:endParaRPr lang="en-US"/>
          </a:p>
        </p:txBody>
      </p:sp>
    </p:spTree>
    <p:extLst>
      <p:ext uri="{BB962C8B-B14F-4D97-AF65-F5344CB8AC3E}">
        <p14:creationId xmlns:p14="http://schemas.microsoft.com/office/powerpoint/2010/main" val="431029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B69C2D-44AC-DAA2-D680-DFAB9B49F8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6DCDEA-31CF-1B31-445A-8B4709B0EB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E97013-9C76-A969-F371-0115C6DB66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C42A9C-38EB-40B3-9CAD-F2285D8C427D}" type="datetimeFigureOut">
              <a:rPr lang="en-US" smtClean="0"/>
              <a:t>10/24/2023</a:t>
            </a:fld>
            <a:endParaRPr lang="en-US"/>
          </a:p>
        </p:txBody>
      </p:sp>
      <p:sp>
        <p:nvSpPr>
          <p:cNvPr id="5" name="Footer Placeholder 4">
            <a:extLst>
              <a:ext uri="{FF2B5EF4-FFF2-40B4-BE49-F238E27FC236}">
                <a16:creationId xmlns:a16="http://schemas.microsoft.com/office/drawing/2014/main" id="{3D00ACF0-D4CB-D8B5-DD50-C77DC6875F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20565B6-B53E-1470-5190-97DC67639D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899720-8147-4078-A0EC-F0359110890C}" type="slidenum">
              <a:rPr lang="en-US" smtClean="0"/>
              <a:t>‹#›</a:t>
            </a:fld>
            <a:endParaRPr lang="en-US"/>
          </a:p>
        </p:txBody>
      </p:sp>
    </p:spTree>
    <p:extLst>
      <p:ext uri="{BB962C8B-B14F-4D97-AF65-F5344CB8AC3E}">
        <p14:creationId xmlns:p14="http://schemas.microsoft.com/office/powerpoint/2010/main" val="742170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1FB551-5D47-C906-4D81-A09F14846200}"/>
              </a:ext>
            </a:extLst>
          </p:cNvPr>
          <p:cNvPicPr>
            <a:picLocks noChangeAspect="1"/>
          </p:cNvPicPr>
          <p:nvPr/>
        </p:nvPicPr>
        <p:blipFill>
          <a:blip r:embed="rId2"/>
          <a:stretch>
            <a:fillRect/>
          </a:stretch>
        </p:blipFill>
        <p:spPr>
          <a:xfrm>
            <a:off x="-4586" y="-1"/>
            <a:ext cx="12196585" cy="7360984"/>
          </a:xfrm>
          <a:prstGeom prst="rect">
            <a:avLst/>
          </a:prstGeom>
        </p:spPr>
      </p:pic>
      <p:sp>
        <p:nvSpPr>
          <p:cNvPr id="4" name="TextBox 3">
            <a:extLst>
              <a:ext uri="{FF2B5EF4-FFF2-40B4-BE49-F238E27FC236}">
                <a16:creationId xmlns:a16="http://schemas.microsoft.com/office/drawing/2014/main" id="{B84B58BE-1881-A5B2-D4EE-087A77C46C23}"/>
              </a:ext>
            </a:extLst>
          </p:cNvPr>
          <p:cNvSpPr txBox="1"/>
          <p:nvPr/>
        </p:nvSpPr>
        <p:spPr>
          <a:xfrm>
            <a:off x="1443789" y="2659559"/>
            <a:ext cx="7470891" cy="830997"/>
          </a:xfrm>
          <a:prstGeom prst="rect">
            <a:avLst/>
          </a:prstGeom>
          <a:noFill/>
        </p:spPr>
        <p:txBody>
          <a:bodyPr wrap="none" rtlCol="0">
            <a:spAutoFit/>
          </a:bodyPr>
          <a:lstStyle/>
          <a:p>
            <a:r>
              <a:rPr lang="en-US" sz="4800" dirty="0">
                <a:solidFill>
                  <a:schemeClr val="bg1"/>
                </a:solidFill>
              </a:rPr>
              <a:t>How to Write a Business Plan</a:t>
            </a:r>
          </a:p>
        </p:txBody>
      </p:sp>
      <p:sp>
        <p:nvSpPr>
          <p:cNvPr id="5" name="TextBox 4">
            <a:extLst>
              <a:ext uri="{FF2B5EF4-FFF2-40B4-BE49-F238E27FC236}">
                <a16:creationId xmlns:a16="http://schemas.microsoft.com/office/drawing/2014/main" id="{E48F894B-DB86-AC74-86B2-3E7F0E420BA8}"/>
              </a:ext>
            </a:extLst>
          </p:cNvPr>
          <p:cNvSpPr txBox="1"/>
          <p:nvPr/>
        </p:nvSpPr>
        <p:spPr>
          <a:xfrm>
            <a:off x="2928531" y="3259173"/>
            <a:ext cx="4405920" cy="830997"/>
          </a:xfrm>
          <a:prstGeom prst="rect">
            <a:avLst/>
          </a:prstGeom>
          <a:noFill/>
        </p:spPr>
        <p:txBody>
          <a:bodyPr wrap="square" rtlCol="0">
            <a:spAutoFit/>
          </a:bodyPr>
          <a:lstStyle/>
          <a:p>
            <a:pPr algn="ctr"/>
            <a:r>
              <a:rPr lang="en-US" sz="2400" i="1" dirty="0">
                <a:solidFill>
                  <a:schemeClr val="bg1"/>
                </a:solidFill>
              </a:rPr>
              <a:t>Or at least a few things to think about while you do</a:t>
            </a:r>
          </a:p>
        </p:txBody>
      </p:sp>
    </p:spTree>
    <p:extLst>
      <p:ext uri="{BB962C8B-B14F-4D97-AF65-F5344CB8AC3E}">
        <p14:creationId xmlns:p14="http://schemas.microsoft.com/office/powerpoint/2010/main" val="2891134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80C7FF-E10A-C7A0-2C25-4B62EFFCB657}"/>
              </a:ext>
            </a:extLst>
          </p:cNvPr>
          <p:cNvPicPr>
            <a:picLocks noChangeAspect="1"/>
          </p:cNvPicPr>
          <p:nvPr/>
        </p:nvPicPr>
        <p:blipFill>
          <a:blip r:embed="rId2"/>
          <a:stretch>
            <a:fillRect/>
          </a:stretch>
        </p:blipFill>
        <p:spPr>
          <a:xfrm>
            <a:off x="0" y="-199355"/>
            <a:ext cx="12389377" cy="7908112"/>
          </a:xfrm>
          <a:prstGeom prst="rect">
            <a:avLst/>
          </a:prstGeom>
        </p:spPr>
      </p:pic>
      <p:sp>
        <p:nvSpPr>
          <p:cNvPr id="2" name="TextBox 1">
            <a:extLst>
              <a:ext uri="{FF2B5EF4-FFF2-40B4-BE49-F238E27FC236}">
                <a16:creationId xmlns:a16="http://schemas.microsoft.com/office/drawing/2014/main" id="{8B041540-1F23-A59C-3979-F1341774B48D}"/>
              </a:ext>
            </a:extLst>
          </p:cNvPr>
          <p:cNvSpPr txBox="1"/>
          <p:nvPr/>
        </p:nvSpPr>
        <p:spPr>
          <a:xfrm>
            <a:off x="1648177" y="3754701"/>
            <a:ext cx="5949244" cy="1323439"/>
          </a:xfrm>
          <a:prstGeom prst="rect">
            <a:avLst/>
          </a:prstGeom>
          <a:noFill/>
        </p:spPr>
        <p:txBody>
          <a:bodyPr wrap="square" rtlCol="0">
            <a:spAutoFit/>
          </a:bodyPr>
          <a:lstStyle/>
          <a:p>
            <a:r>
              <a:rPr lang="en-US" sz="2000" dirty="0">
                <a:solidFill>
                  <a:srgbClr val="FFFF00"/>
                </a:solidFill>
              </a:rPr>
              <a:t>A portable outdoor game that combines pickleball and </a:t>
            </a:r>
            <a:r>
              <a:rPr lang="en-US" sz="2000" dirty="0" err="1">
                <a:solidFill>
                  <a:srgbClr val="FFFF00"/>
                </a:solidFill>
              </a:rPr>
              <a:t>Spikeball</a:t>
            </a:r>
            <a:r>
              <a:rPr lang="en-US" sz="2000" dirty="0">
                <a:solidFill>
                  <a:srgbClr val="FFFF00"/>
                </a:solidFill>
              </a:rPr>
              <a:t>; a pet-sitting service for weddings and events; a high-fashion bodysuit; gourmet made-to-order French fries.</a:t>
            </a:r>
          </a:p>
        </p:txBody>
      </p:sp>
      <p:sp>
        <p:nvSpPr>
          <p:cNvPr id="3" name="TextBox 2">
            <a:extLst>
              <a:ext uri="{FF2B5EF4-FFF2-40B4-BE49-F238E27FC236}">
                <a16:creationId xmlns:a16="http://schemas.microsoft.com/office/drawing/2014/main" id="{E7ED0167-01E3-74F2-321B-BCD494C4E20D}"/>
              </a:ext>
            </a:extLst>
          </p:cNvPr>
          <p:cNvSpPr txBox="1"/>
          <p:nvPr/>
        </p:nvSpPr>
        <p:spPr>
          <a:xfrm>
            <a:off x="2565008" y="2600241"/>
            <a:ext cx="4594578" cy="1015663"/>
          </a:xfrm>
          <a:prstGeom prst="rect">
            <a:avLst/>
          </a:prstGeom>
          <a:noFill/>
        </p:spPr>
        <p:txBody>
          <a:bodyPr wrap="square" rtlCol="0">
            <a:spAutoFit/>
          </a:bodyPr>
          <a:lstStyle/>
          <a:p>
            <a:r>
              <a:rPr lang="en-US" sz="2000" dirty="0">
                <a:solidFill>
                  <a:srgbClr val="FFFF00"/>
                </a:solidFill>
              </a:rPr>
              <a:t>a bot service for consumers; frozen beef Wellingtons; a baseball glove wrapper; a dating advice service.</a:t>
            </a:r>
          </a:p>
        </p:txBody>
      </p:sp>
      <p:sp>
        <p:nvSpPr>
          <p:cNvPr id="6" name="TextBox 5">
            <a:extLst>
              <a:ext uri="{FF2B5EF4-FFF2-40B4-BE49-F238E27FC236}">
                <a16:creationId xmlns:a16="http://schemas.microsoft.com/office/drawing/2014/main" id="{BE467C51-814D-0999-09D7-19B112DDE8DC}"/>
              </a:ext>
            </a:extLst>
          </p:cNvPr>
          <p:cNvSpPr txBox="1"/>
          <p:nvPr/>
        </p:nvSpPr>
        <p:spPr>
          <a:xfrm>
            <a:off x="1501814" y="1163556"/>
            <a:ext cx="5074355" cy="1323439"/>
          </a:xfrm>
          <a:prstGeom prst="rect">
            <a:avLst/>
          </a:prstGeom>
          <a:noFill/>
        </p:spPr>
        <p:txBody>
          <a:bodyPr wrap="square" rtlCol="0">
            <a:spAutoFit/>
          </a:bodyPr>
          <a:lstStyle/>
          <a:p>
            <a:r>
              <a:rPr lang="en-US" sz="2000" dirty="0">
                <a:solidFill>
                  <a:srgbClr val="FFFF00"/>
                </a:solidFill>
              </a:rPr>
              <a:t>a lightweight, reusable sandbag; an earth-friendly alternative to human composting; leggings for men; toasty, ready-to-eat Latin American foods</a:t>
            </a:r>
          </a:p>
        </p:txBody>
      </p:sp>
    </p:spTree>
    <p:extLst>
      <p:ext uri="{BB962C8B-B14F-4D97-AF65-F5344CB8AC3E}">
        <p14:creationId xmlns:p14="http://schemas.microsoft.com/office/powerpoint/2010/main" val="4201082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9D7CE14-4250-D325-5B28-1C8469FE4229}"/>
              </a:ext>
            </a:extLst>
          </p:cNvPr>
          <p:cNvPicPr>
            <a:picLocks noChangeAspect="1"/>
          </p:cNvPicPr>
          <p:nvPr/>
        </p:nvPicPr>
        <p:blipFill>
          <a:blip r:embed="rId2"/>
          <a:stretch>
            <a:fillRect/>
          </a:stretch>
        </p:blipFill>
        <p:spPr>
          <a:xfrm>
            <a:off x="194095" y="4418784"/>
            <a:ext cx="3781517" cy="3562299"/>
          </a:xfrm>
          <a:prstGeom prst="rect">
            <a:avLst/>
          </a:prstGeom>
        </p:spPr>
      </p:pic>
      <p:pic>
        <p:nvPicPr>
          <p:cNvPr id="15" name="Picture 14">
            <a:extLst>
              <a:ext uri="{FF2B5EF4-FFF2-40B4-BE49-F238E27FC236}">
                <a16:creationId xmlns:a16="http://schemas.microsoft.com/office/drawing/2014/main" id="{F8DB27D5-46FE-6D25-8824-D96F086C8BB2}"/>
              </a:ext>
            </a:extLst>
          </p:cNvPr>
          <p:cNvPicPr>
            <a:picLocks noChangeAspect="1"/>
          </p:cNvPicPr>
          <p:nvPr/>
        </p:nvPicPr>
        <p:blipFill>
          <a:blip r:embed="rId3"/>
          <a:stretch>
            <a:fillRect/>
          </a:stretch>
        </p:blipFill>
        <p:spPr>
          <a:xfrm>
            <a:off x="-530653" y="0"/>
            <a:ext cx="5201319" cy="4451360"/>
          </a:xfrm>
          <a:prstGeom prst="rect">
            <a:avLst/>
          </a:prstGeom>
        </p:spPr>
      </p:pic>
      <p:pic>
        <p:nvPicPr>
          <p:cNvPr id="13" name="Picture 12">
            <a:extLst>
              <a:ext uri="{FF2B5EF4-FFF2-40B4-BE49-F238E27FC236}">
                <a16:creationId xmlns:a16="http://schemas.microsoft.com/office/drawing/2014/main" id="{6FEB38BF-54DF-A663-1D87-19123C592F0D}"/>
              </a:ext>
            </a:extLst>
          </p:cNvPr>
          <p:cNvPicPr>
            <a:picLocks noChangeAspect="1"/>
          </p:cNvPicPr>
          <p:nvPr/>
        </p:nvPicPr>
        <p:blipFill>
          <a:blip r:embed="rId4"/>
          <a:stretch>
            <a:fillRect/>
          </a:stretch>
        </p:blipFill>
        <p:spPr>
          <a:xfrm>
            <a:off x="3975612" y="3621549"/>
            <a:ext cx="3781517" cy="3199746"/>
          </a:xfrm>
          <a:prstGeom prst="rect">
            <a:avLst/>
          </a:prstGeom>
        </p:spPr>
      </p:pic>
      <p:sp>
        <p:nvSpPr>
          <p:cNvPr id="17" name="TextBox 16">
            <a:extLst>
              <a:ext uri="{FF2B5EF4-FFF2-40B4-BE49-F238E27FC236}">
                <a16:creationId xmlns:a16="http://schemas.microsoft.com/office/drawing/2014/main" id="{45788436-896A-159A-D72F-5334539E1258}"/>
              </a:ext>
            </a:extLst>
          </p:cNvPr>
          <p:cNvSpPr txBox="1"/>
          <p:nvPr/>
        </p:nvSpPr>
        <p:spPr>
          <a:xfrm>
            <a:off x="8275676" y="1863451"/>
            <a:ext cx="2923823" cy="3357971"/>
          </a:xfrm>
          <a:prstGeom prst="rect">
            <a:avLst/>
          </a:prstGeom>
          <a:noFill/>
        </p:spPr>
        <p:txBody>
          <a:bodyPr wrap="square" rtlCol="0">
            <a:spAutoFit/>
          </a:bodyPr>
          <a:lstStyle/>
          <a:p>
            <a:pPr>
              <a:lnSpc>
                <a:spcPct val="150000"/>
              </a:lnSpc>
            </a:pPr>
            <a:r>
              <a:rPr lang="en-US" sz="2400" dirty="0" err="1">
                <a:solidFill>
                  <a:schemeClr val="bg2">
                    <a:lumMod val="50000"/>
                  </a:schemeClr>
                </a:solidFill>
                <a:latin typeface="Abadi" panose="020B0604020104020204" pitchFamily="34" charset="0"/>
              </a:rPr>
              <a:t>Nuvia</a:t>
            </a:r>
            <a:r>
              <a:rPr lang="en-US" sz="2400" dirty="0">
                <a:solidFill>
                  <a:schemeClr val="bg2">
                    <a:lumMod val="50000"/>
                  </a:schemeClr>
                </a:solidFill>
                <a:latin typeface="Abadi" panose="020B0604020104020204" pitchFamily="34" charset="0"/>
              </a:rPr>
              <a:t>, Wing, </a:t>
            </a:r>
            <a:r>
              <a:rPr lang="en-US" sz="2400" dirty="0" err="1">
                <a:solidFill>
                  <a:schemeClr val="bg2">
                    <a:lumMod val="50000"/>
                  </a:schemeClr>
                </a:solidFill>
                <a:latin typeface="Abadi" panose="020B0604020104020204" pitchFamily="34" charset="0"/>
              </a:rPr>
              <a:t>Productiv</a:t>
            </a:r>
            <a:r>
              <a:rPr lang="en-US" sz="2400" dirty="0">
                <a:solidFill>
                  <a:schemeClr val="bg2">
                    <a:lumMod val="50000"/>
                  </a:schemeClr>
                </a:solidFill>
                <a:latin typeface="Abadi" panose="020B0604020104020204" pitchFamily="34" charset="0"/>
              </a:rPr>
              <a:t>, Step </a:t>
            </a:r>
            <a:r>
              <a:rPr lang="en-US" sz="2400" dirty="0" err="1">
                <a:solidFill>
                  <a:schemeClr val="bg2">
                    <a:lumMod val="50000"/>
                  </a:schemeClr>
                </a:solidFill>
                <a:latin typeface="Abadi" panose="020B0604020104020204" pitchFamily="34" charset="0"/>
              </a:rPr>
              <a:t>Netdata</a:t>
            </a:r>
            <a:r>
              <a:rPr lang="en-US" sz="2400" dirty="0">
                <a:solidFill>
                  <a:schemeClr val="bg2">
                    <a:lumMod val="50000"/>
                  </a:schemeClr>
                </a:solidFill>
                <a:latin typeface="Abadi" panose="020B0604020104020204" pitchFamily="34" charset="0"/>
              </a:rPr>
              <a:t>, Fiddler Labs, </a:t>
            </a:r>
            <a:r>
              <a:rPr lang="en-US" sz="2400" dirty="0" err="1">
                <a:solidFill>
                  <a:schemeClr val="bg2">
                    <a:lumMod val="50000"/>
                  </a:schemeClr>
                </a:solidFill>
                <a:latin typeface="Abadi" panose="020B0604020104020204" pitchFamily="34" charset="0"/>
              </a:rPr>
              <a:t>Confluera</a:t>
            </a:r>
            <a:r>
              <a:rPr lang="en-US" sz="2400" dirty="0">
                <a:solidFill>
                  <a:schemeClr val="bg2">
                    <a:lumMod val="50000"/>
                  </a:schemeClr>
                </a:solidFill>
                <a:latin typeface="Abadi" panose="020B0604020104020204" pitchFamily="34" charset="0"/>
              </a:rPr>
              <a:t>, Dusty Robotics, Hourly, Arc</a:t>
            </a:r>
          </a:p>
        </p:txBody>
      </p:sp>
      <p:pic>
        <p:nvPicPr>
          <p:cNvPr id="21" name="Picture 20">
            <a:extLst>
              <a:ext uri="{FF2B5EF4-FFF2-40B4-BE49-F238E27FC236}">
                <a16:creationId xmlns:a16="http://schemas.microsoft.com/office/drawing/2014/main" id="{5622E522-C9F6-674E-9734-FB222FD680F2}"/>
              </a:ext>
            </a:extLst>
          </p:cNvPr>
          <p:cNvPicPr>
            <a:picLocks noChangeAspect="1"/>
          </p:cNvPicPr>
          <p:nvPr/>
        </p:nvPicPr>
        <p:blipFill>
          <a:blip r:embed="rId5"/>
          <a:stretch>
            <a:fillRect/>
          </a:stretch>
        </p:blipFill>
        <p:spPr>
          <a:xfrm>
            <a:off x="4670666" y="5151"/>
            <a:ext cx="3111964" cy="3616398"/>
          </a:xfrm>
          <a:prstGeom prst="rect">
            <a:avLst/>
          </a:prstGeom>
        </p:spPr>
      </p:pic>
      <p:sp>
        <p:nvSpPr>
          <p:cNvPr id="2" name="TextBox 1">
            <a:extLst>
              <a:ext uri="{FF2B5EF4-FFF2-40B4-BE49-F238E27FC236}">
                <a16:creationId xmlns:a16="http://schemas.microsoft.com/office/drawing/2014/main" id="{025A2159-C346-23ED-41E9-9AF774ED94CA}"/>
              </a:ext>
            </a:extLst>
          </p:cNvPr>
          <p:cNvSpPr txBox="1"/>
          <p:nvPr/>
        </p:nvSpPr>
        <p:spPr>
          <a:xfrm>
            <a:off x="8275676" y="5988419"/>
            <a:ext cx="2887329" cy="230832"/>
          </a:xfrm>
          <a:prstGeom prst="rect">
            <a:avLst/>
          </a:prstGeom>
          <a:noFill/>
        </p:spPr>
        <p:txBody>
          <a:bodyPr wrap="none" rtlCol="0">
            <a:spAutoFit/>
          </a:bodyPr>
          <a:lstStyle/>
          <a:p>
            <a:r>
              <a:rPr lang="en-US" sz="900" dirty="0"/>
              <a:t>https://www.builtinsf.com/articles/silicon-valley-startups</a:t>
            </a:r>
          </a:p>
        </p:txBody>
      </p:sp>
      <p:pic>
        <p:nvPicPr>
          <p:cNvPr id="9" name="Picture 8">
            <a:extLst>
              <a:ext uri="{FF2B5EF4-FFF2-40B4-BE49-F238E27FC236}">
                <a16:creationId xmlns:a16="http://schemas.microsoft.com/office/drawing/2014/main" id="{0BE74E6F-4DDC-29F5-2576-D25B0BCD90D2}"/>
              </a:ext>
            </a:extLst>
          </p:cNvPr>
          <p:cNvPicPr>
            <a:picLocks noChangeAspect="1"/>
          </p:cNvPicPr>
          <p:nvPr/>
        </p:nvPicPr>
        <p:blipFill>
          <a:blip r:embed="rId6"/>
          <a:stretch>
            <a:fillRect/>
          </a:stretch>
        </p:blipFill>
        <p:spPr>
          <a:xfrm>
            <a:off x="2896972" y="161151"/>
            <a:ext cx="2157279" cy="2583536"/>
          </a:xfrm>
          <a:prstGeom prst="rect">
            <a:avLst/>
          </a:prstGeom>
        </p:spPr>
      </p:pic>
    </p:spTree>
    <p:extLst>
      <p:ext uri="{BB962C8B-B14F-4D97-AF65-F5344CB8AC3E}">
        <p14:creationId xmlns:p14="http://schemas.microsoft.com/office/powerpoint/2010/main" val="1360121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52F17C5-ECB9-DB58-67E6-79D76AF5B520}"/>
              </a:ext>
            </a:extLst>
          </p:cNvPr>
          <p:cNvPicPr>
            <a:picLocks noChangeAspect="1"/>
          </p:cNvPicPr>
          <p:nvPr/>
        </p:nvPicPr>
        <p:blipFill>
          <a:blip r:embed="rId2"/>
          <a:stretch>
            <a:fillRect/>
          </a:stretch>
        </p:blipFill>
        <p:spPr>
          <a:xfrm>
            <a:off x="676054" y="1235305"/>
            <a:ext cx="4279768" cy="3036075"/>
          </a:xfrm>
          <a:prstGeom prst="rect">
            <a:avLst/>
          </a:prstGeom>
        </p:spPr>
      </p:pic>
      <p:sp>
        <p:nvSpPr>
          <p:cNvPr id="2" name="TextBox 1">
            <a:extLst>
              <a:ext uri="{FF2B5EF4-FFF2-40B4-BE49-F238E27FC236}">
                <a16:creationId xmlns:a16="http://schemas.microsoft.com/office/drawing/2014/main" id="{5C8F21CB-1B29-7B27-8F73-D1202AF1DB61}"/>
              </a:ext>
            </a:extLst>
          </p:cNvPr>
          <p:cNvSpPr txBox="1"/>
          <p:nvPr/>
        </p:nvSpPr>
        <p:spPr>
          <a:xfrm>
            <a:off x="2589954" y="2291751"/>
            <a:ext cx="1261884" cy="830997"/>
          </a:xfrm>
          <a:prstGeom prst="rect">
            <a:avLst/>
          </a:prstGeom>
          <a:noFill/>
        </p:spPr>
        <p:txBody>
          <a:bodyPr wrap="none" rtlCol="0">
            <a:spAutoFit/>
          </a:bodyPr>
          <a:lstStyle/>
          <a:p>
            <a:r>
              <a:rPr lang="en-US" sz="4800" dirty="0">
                <a:solidFill>
                  <a:schemeClr val="bg1"/>
                </a:solidFill>
              </a:rPr>
              <a:t>Plan</a:t>
            </a:r>
          </a:p>
        </p:txBody>
      </p:sp>
      <p:pic>
        <p:nvPicPr>
          <p:cNvPr id="5" name="Picture 4">
            <a:extLst>
              <a:ext uri="{FF2B5EF4-FFF2-40B4-BE49-F238E27FC236}">
                <a16:creationId xmlns:a16="http://schemas.microsoft.com/office/drawing/2014/main" id="{9425112A-7061-1342-BDB5-1889F9546206}"/>
              </a:ext>
            </a:extLst>
          </p:cNvPr>
          <p:cNvPicPr>
            <a:picLocks noChangeAspect="1"/>
          </p:cNvPicPr>
          <p:nvPr/>
        </p:nvPicPr>
        <p:blipFill>
          <a:blip r:embed="rId3"/>
          <a:stretch>
            <a:fillRect/>
          </a:stretch>
        </p:blipFill>
        <p:spPr>
          <a:xfrm>
            <a:off x="4937627" y="1235305"/>
            <a:ext cx="2402360" cy="3036076"/>
          </a:xfrm>
          <a:prstGeom prst="rect">
            <a:avLst/>
          </a:prstGeom>
        </p:spPr>
      </p:pic>
      <p:sp>
        <p:nvSpPr>
          <p:cNvPr id="6" name="TextBox 5">
            <a:extLst>
              <a:ext uri="{FF2B5EF4-FFF2-40B4-BE49-F238E27FC236}">
                <a16:creationId xmlns:a16="http://schemas.microsoft.com/office/drawing/2014/main" id="{3996A964-7923-23D8-651D-35440FFABFE5}"/>
              </a:ext>
            </a:extLst>
          </p:cNvPr>
          <p:cNvSpPr txBox="1"/>
          <p:nvPr/>
        </p:nvSpPr>
        <p:spPr>
          <a:xfrm>
            <a:off x="5314179" y="2291751"/>
            <a:ext cx="1736373" cy="830997"/>
          </a:xfrm>
          <a:prstGeom prst="rect">
            <a:avLst/>
          </a:prstGeom>
          <a:noFill/>
        </p:spPr>
        <p:txBody>
          <a:bodyPr wrap="none" rtlCol="0">
            <a:spAutoFit/>
          </a:bodyPr>
          <a:lstStyle/>
          <a:p>
            <a:r>
              <a:rPr lang="en-US" sz="4800" i="1" dirty="0">
                <a:solidFill>
                  <a:srgbClr val="FFFF00"/>
                </a:solidFill>
              </a:rPr>
              <a:t>action</a:t>
            </a:r>
          </a:p>
        </p:txBody>
      </p:sp>
      <p:sp>
        <p:nvSpPr>
          <p:cNvPr id="3" name="TextBox 2">
            <a:extLst>
              <a:ext uri="{FF2B5EF4-FFF2-40B4-BE49-F238E27FC236}">
                <a16:creationId xmlns:a16="http://schemas.microsoft.com/office/drawing/2014/main" id="{30849DF6-3DA7-9659-DF49-47613C650BAB}"/>
              </a:ext>
            </a:extLst>
          </p:cNvPr>
          <p:cNvSpPr txBox="1"/>
          <p:nvPr/>
        </p:nvSpPr>
        <p:spPr>
          <a:xfrm>
            <a:off x="7776766" y="1061161"/>
            <a:ext cx="4087856" cy="1077218"/>
          </a:xfrm>
          <a:prstGeom prst="rect">
            <a:avLst/>
          </a:prstGeom>
          <a:noFill/>
        </p:spPr>
        <p:txBody>
          <a:bodyPr wrap="square" rtlCol="0">
            <a:spAutoFit/>
          </a:bodyPr>
          <a:lstStyle/>
          <a:p>
            <a:r>
              <a:rPr lang="en-US" sz="2800" b="1" dirty="0"/>
              <a:t>Yourself: </a:t>
            </a:r>
            <a:r>
              <a:rPr lang="en-US" i="1" dirty="0">
                <a:solidFill>
                  <a:schemeClr val="accent4">
                    <a:lumMod val="75000"/>
                  </a:schemeClr>
                </a:solidFill>
              </a:rPr>
              <a:t>to cause thoughtful, comprehensive and realistic assessment of your ideas</a:t>
            </a:r>
          </a:p>
        </p:txBody>
      </p:sp>
      <p:sp>
        <p:nvSpPr>
          <p:cNvPr id="4" name="TextBox 3">
            <a:extLst>
              <a:ext uri="{FF2B5EF4-FFF2-40B4-BE49-F238E27FC236}">
                <a16:creationId xmlns:a16="http://schemas.microsoft.com/office/drawing/2014/main" id="{3122F88C-CD62-F910-818A-688EF404128D}"/>
              </a:ext>
            </a:extLst>
          </p:cNvPr>
          <p:cNvSpPr txBox="1"/>
          <p:nvPr/>
        </p:nvSpPr>
        <p:spPr>
          <a:xfrm>
            <a:off x="7776766" y="2210886"/>
            <a:ext cx="3773047" cy="1631216"/>
          </a:xfrm>
          <a:prstGeom prst="rect">
            <a:avLst/>
          </a:prstGeom>
          <a:noFill/>
        </p:spPr>
        <p:txBody>
          <a:bodyPr wrap="square" rtlCol="0">
            <a:spAutoFit/>
          </a:bodyPr>
          <a:lstStyle/>
          <a:p>
            <a:r>
              <a:rPr lang="en-US" sz="2800" b="1" dirty="0"/>
              <a:t>Investors: </a:t>
            </a:r>
            <a:r>
              <a:rPr lang="en-US" i="1" dirty="0">
                <a:solidFill>
                  <a:schemeClr val="accent4">
                    <a:lumMod val="75000"/>
                  </a:schemeClr>
                </a:solidFill>
              </a:rPr>
              <a:t>to show serious thought, understanding and clarity, especially regarding your product,  competitive advantage, people and profitability (growth)  </a:t>
            </a:r>
          </a:p>
        </p:txBody>
      </p:sp>
      <p:sp>
        <p:nvSpPr>
          <p:cNvPr id="7" name="TextBox 6">
            <a:extLst>
              <a:ext uri="{FF2B5EF4-FFF2-40B4-BE49-F238E27FC236}">
                <a16:creationId xmlns:a16="http://schemas.microsoft.com/office/drawing/2014/main" id="{1A718AA2-FD0F-D4EC-73EA-2B1CD18FDE30}"/>
              </a:ext>
            </a:extLst>
          </p:cNvPr>
          <p:cNvSpPr txBox="1"/>
          <p:nvPr/>
        </p:nvSpPr>
        <p:spPr>
          <a:xfrm>
            <a:off x="7776766" y="4006212"/>
            <a:ext cx="3670169" cy="1631216"/>
          </a:xfrm>
          <a:prstGeom prst="rect">
            <a:avLst/>
          </a:prstGeom>
          <a:noFill/>
        </p:spPr>
        <p:txBody>
          <a:bodyPr wrap="square" rtlCol="0">
            <a:spAutoFit/>
          </a:bodyPr>
          <a:lstStyle/>
          <a:p>
            <a:r>
              <a:rPr lang="en-US" sz="2800" b="1" dirty="0"/>
              <a:t>Other Stakeholders: </a:t>
            </a:r>
            <a:r>
              <a:rPr lang="en-US" i="1" dirty="0">
                <a:solidFill>
                  <a:schemeClr val="accent4">
                    <a:lumMod val="75000"/>
                  </a:schemeClr>
                </a:solidFill>
              </a:rPr>
              <a:t>to capture the mission and message so that they can understand and amplify the key values and messages of the business</a:t>
            </a:r>
          </a:p>
        </p:txBody>
      </p:sp>
    </p:spTree>
    <p:extLst>
      <p:ext uri="{BB962C8B-B14F-4D97-AF65-F5344CB8AC3E}">
        <p14:creationId xmlns:p14="http://schemas.microsoft.com/office/powerpoint/2010/main" val="635462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665B163-B47D-1E05-8499-874AC69F3E04}"/>
              </a:ext>
            </a:extLst>
          </p:cNvPr>
          <p:cNvPicPr>
            <a:picLocks noChangeAspect="1"/>
          </p:cNvPicPr>
          <p:nvPr/>
        </p:nvPicPr>
        <p:blipFill rotWithShape="1">
          <a:blip r:embed="rId2"/>
          <a:srcRect t="13527" b="15988"/>
          <a:stretch/>
        </p:blipFill>
        <p:spPr>
          <a:xfrm>
            <a:off x="1802795" y="2302934"/>
            <a:ext cx="8586410" cy="3533422"/>
          </a:xfrm>
          <a:prstGeom prst="rect">
            <a:avLst/>
          </a:prstGeom>
          <a:effectLst>
            <a:softEdge rad="635000"/>
          </a:effectLst>
        </p:spPr>
      </p:pic>
      <p:sp>
        <p:nvSpPr>
          <p:cNvPr id="8" name="TextBox 7">
            <a:extLst>
              <a:ext uri="{FF2B5EF4-FFF2-40B4-BE49-F238E27FC236}">
                <a16:creationId xmlns:a16="http://schemas.microsoft.com/office/drawing/2014/main" id="{C613863D-1E70-D475-C95D-A37AAB499024}"/>
              </a:ext>
            </a:extLst>
          </p:cNvPr>
          <p:cNvSpPr txBox="1"/>
          <p:nvPr/>
        </p:nvSpPr>
        <p:spPr>
          <a:xfrm>
            <a:off x="960121" y="2404058"/>
            <a:ext cx="3119386" cy="1477328"/>
          </a:xfrm>
          <a:prstGeom prst="rect">
            <a:avLst/>
          </a:prstGeom>
          <a:noFill/>
        </p:spPr>
        <p:txBody>
          <a:bodyPr wrap="square" rtlCol="0">
            <a:spAutoFit/>
          </a:bodyPr>
          <a:lstStyle/>
          <a:p>
            <a:r>
              <a:rPr lang="en-US" i="1" dirty="0"/>
              <a:t>Can you explain who your customer is and why they need what you have? (and how your answer is better than the competition)</a:t>
            </a:r>
          </a:p>
        </p:txBody>
      </p:sp>
      <p:sp>
        <p:nvSpPr>
          <p:cNvPr id="9" name="TextBox 8">
            <a:extLst>
              <a:ext uri="{FF2B5EF4-FFF2-40B4-BE49-F238E27FC236}">
                <a16:creationId xmlns:a16="http://schemas.microsoft.com/office/drawing/2014/main" id="{3D6E9066-ABB9-542B-7C57-81D2412B22D7}"/>
              </a:ext>
            </a:extLst>
          </p:cNvPr>
          <p:cNvSpPr txBox="1"/>
          <p:nvPr/>
        </p:nvSpPr>
        <p:spPr>
          <a:xfrm>
            <a:off x="5023587" y="2404058"/>
            <a:ext cx="2923791" cy="1477328"/>
          </a:xfrm>
          <a:prstGeom prst="rect">
            <a:avLst/>
          </a:prstGeom>
          <a:noFill/>
        </p:spPr>
        <p:txBody>
          <a:bodyPr wrap="square" rtlCol="0">
            <a:spAutoFit/>
          </a:bodyPr>
          <a:lstStyle/>
          <a:p>
            <a:r>
              <a:rPr lang="en-US" i="1" dirty="0"/>
              <a:t>Realistically, what will it take, especially the people, and do you have a clear plan regarding how you make a profit? </a:t>
            </a:r>
          </a:p>
        </p:txBody>
      </p:sp>
      <p:sp>
        <p:nvSpPr>
          <p:cNvPr id="10" name="TextBox 9">
            <a:extLst>
              <a:ext uri="{FF2B5EF4-FFF2-40B4-BE49-F238E27FC236}">
                <a16:creationId xmlns:a16="http://schemas.microsoft.com/office/drawing/2014/main" id="{6A4ECA1F-A7A5-2039-33DE-A8FA624D7B9D}"/>
              </a:ext>
            </a:extLst>
          </p:cNvPr>
          <p:cNvSpPr txBox="1"/>
          <p:nvPr/>
        </p:nvSpPr>
        <p:spPr>
          <a:xfrm>
            <a:off x="8668097" y="2404058"/>
            <a:ext cx="2169947" cy="1200329"/>
          </a:xfrm>
          <a:prstGeom prst="rect">
            <a:avLst/>
          </a:prstGeom>
          <a:noFill/>
        </p:spPr>
        <p:txBody>
          <a:bodyPr wrap="square" rtlCol="0">
            <a:spAutoFit/>
          </a:bodyPr>
          <a:lstStyle/>
          <a:p>
            <a:r>
              <a:rPr lang="en-US" i="1" dirty="0"/>
              <a:t>Have you talked to actual (or potential) customers? What did you learn?</a:t>
            </a:r>
          </a:p>
        </p:txBody>
      </p:sp>
      <p:sp>
        <p:nvSpPr>
          <p:cNvPr id="2" name="TextBox 1">
            <a:extLst>
              <a:ext uri="{FF2B5EF4-FFF2-40B4-BE49-F238E27FC236}">
                <a16:creationId xmlns:a16="http://schemas.microsoft.com/office/drawing/2014/main" id="{5288E284-A355-02E2-2649-ED3917DF0681}"/>
              </a:ext>
            </a:extLst>
          </p:cNvPr>
          <p:cNvSpPr txBox="1"/>
          <p:nvPr/>
        </p:nvSpPr>
        <p:spPr>
          <a:xfrm>
            <a:off x="372534" y="2020711"/>
            <a:ext cx="704039" cy="1323439"/>
          </a:xfrm>
          <a:prstGeom prst="rect">
            <a:avLst/>
          </a:prstGeom>
          <a:noFill/>
        </p:spPr>
        <p:txBody>
          <a:bodyPr wrap="none" rtlCol="0">
            <a:spAutoFit/>
          </a:bodyPr>
          <a:lstStyle/>
          <a:p>
            <a:r>
              <a:rPr lang="en-US" sz="8000" dirty="0">
                <a:solidFill>
                  <a:srgbClr val="FFC000"/>
                </a:solidFill>
              </a:rPr>
              <a:t>1</a:t>
            </a:r>
          </a:p>
        </p:txBody>
      </p:sp>
      <p:sp>
        <p:nvSpPr>
          <p:cNvPr id="3" name="TextBox 2">
            <a:extLst>
              <a:ext uri="{FF2B5EF4-FFF2-40B4-BE49-F238E27FC236}">
                <a16:creationId xmlns:a16="http://schemas.microsoft.com/office/drawing/2014/main" id="{804E947B-0B62-E869-74F6-BF660E3B189F}"/>
              </a:ext>
            </a:extLst>
          </p:cNvPr>
          <p:cNvSpPr txBox="1"/>
          <p:nvPr/>
        </p:nvSpPr>
        <p:spPr>
          <a:xfrm>
            <a:off x="4475885" y="2020711"/>
            <a:ext cx="704039" cy="1323439"/>
          </a:xfrm>
          <a:prstGeom prst="rect">
            <a:avLst/>
          </a:prstGeom>
          <a:noFill/>
        </p:spPr>
        <p:txBody>
          <a:bodyPr wrap="none" rtlCol="0">
            <a:spAutoFit/>
          </a:bodyPr>
          <a:lstStyle/>
          <a:p>
            <a:r>
              <a:rPr lang="en-US" sz="8000" dirty="0">
                <a:solidFill>
                  <a:srgbClr val="FFC000"/>
                </a:solidFill>
              </a:rPr>
              <a:t>2</a:t>
            </a:r>
          </a:p>
        </p:txBody>
      </p:sp>
      <p:sp>
        <p:nvSpPr>
          <p:cNvPr id="4" name="TextBox 3">
            <a:extLst>
              <a:ext uri="{FF2B5EF4-FFF2-40B4-BE49-F238E27FC236}">
                <a16:creationId xmlns:a16="http://schemas.microsoft.com/office/drawing/2014/main" id="{785EA6F4-AD9B-BD56-40C3-AD551A030936}"/>
              </a:ext>
            </a:extLst>
          </p:cNvPr>
          <p:cNvSpPr txBox="1"/>
          <p:nvPr/>
        </p:nvSpPr>
        <p:spPr>
          <a:xfrm>
            <a:off x="8120482" y="2020711"/>
            <a:ext cx="704039" cy="1323439"/>
          </a:xfrm>
          <a:prstGeom prst="rect">
            <a:avLst/>
          </a:prstGeom>
          <a:noFill/>
        </p:spPr>
        <p:txBody>
          <a:bodyPr wrap="none" rtlCol="0">
            <a:spAutoFit/>
          </a:bodyPr>
          <a:lstStyle/>
          <a:p>
            <a:r>
              <a:rPr lang="en-US" sz="8000" dirty="0">
                <a:solidFill>
                  <a:srgbClr val="FFC000"/>
                </a:solidFill>
              </a:rPr>
              <a:t>3</a:t>
            </a:r>
          </a:p>
        </p:txBody>
      </p:sp>
      <p:sp>
        <p:nvSpPr>
          <p:cNvPr id="11" name="TextBox 10">
            <a:extLst>
              <a:ext uri="{FF2B5EF4-FFF2-40B4-BE49-F238E27FC236}">
                <a16:creationId xmlns:a16="http://schemas.microsoft.com/office/drawing/2014/main" id="{4E52B0EB-E05B-7800-F7A7-FEBB337AF1BD}"/>
              </a:ext>
            </a:extLst>
          </p:cNvPr>
          <p:cNvSpPr txBox="1"/>
          <p:nvPr/>
        </p:nvSpPr>
        <p:spPr>
          <a:xfrm>
            <a:off x="766119" y="778476"/>
            <a:ext cx="4717766" cy="923330"/>
          </a:xfrm>
          <a:prstGeom prst="rect">
            <a:avLst/>
          </a:prstGeom>
          <a:noFill/>
        </p:spPr>
        <p:txBody>
          <a:bodyPr wrap="none" rtlCol="0">
            <a:spAutoFit/>
          </a:bodyPr>
          <a:lstStyle/>
          <a:p>
            <a:r>
              <a:rPr lang="en-US" sz="5400" dirty="0">
                <a:solidFill>
                  <a:schemeClr val="bg2">
                    <a:lumMod val="75000"/>
                  </a:schemeClr>
                </a:solidFill>
              </a:rPr>
              <a:t>Before You Start</a:t>
            </a:r>
          </a:p>
        </p:txBody>
      </p:sp>
    </p:spTree>
    <p:extLst>
      <p:ext uri="{BB962C8B-B14F-4D97-AF65-F5344CB8AC3E}">
        <p14:creationId xmlns:p14="http://schemas.microsoft.com/office/powerpoint/2010/main" val="2211325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3E6CE9-34E8-DC8D-32F1-2416964D0B27}"/>
              </a:ext>
            </a:extLst>
          </p:cNvPr>
          <p:cNvSpPr txBox="1"/>
          <p:nvPr/>
        </p:nvSpPr>
        <p:spPr>
          <a:xfrm>
            <a:off x="2300438" y="1389720"/>
            <a:ext cx="8052654" cy="4339650"/>
          </a:xfrm>
          <a:prstGeom prst="rect">
            <a:avLst/>
          </a:prstGeom>
          <a:noFill/>
          <a:effectLst>
            <a:softEdge rad="635000"/>
          </a:effectLst>
        </p:spPr>
        <p:txBody>
          <a:bodyPr wrap="none" rtlCol="0">
            <a:spAutoFit/>
          </a:bodyPr>
          <a:lstStyle/>
          <a:p>
            <a:r>
              <a:rPr lang="en-US" sz="2400" dirty="0"/>
              <a:t>Executive Summary    </a:t>
            </a:r>
            <a:r>
              <a:rPr lang="en-US" i="1" dirty="0">
                <a:solidFill>
                  <a:schemeClr val="accent4">
                    <a:lumMod val="75000"/>
                  </a:schemeClr>
                </a:solidFill>
              </a:rPr>
              <a:t>the short story in one page</a:t>
            </a:r>
            <a:br>
              <a:rPr lang="en-US" dirty="0"/>
            </a:br>
            <a:endParaRPr lang="en-US" dirty="0"/>
          </a:p>
          <a:p>
            <a:r>
              <a:rPr lang="en-US" sz="2400" dirty="0"/>
              <a:t>Company Description    </a:t>
            </a:r>
            <a:r>
              <a:rPr lang="en-US" i="1" dirty="0">
                <a:solidFill>
                  <a:schemeClr val="accent4">
                    <a:lumMod val="75000"/>
                  </a:schemeClr>
                </a:solidFill>
              </a:rPr>
              <a:t>the mission, structure and key staff</a:t>
            </a:r>
            <a:br>
              <a:rPr lang="en-US" dirty="0"/>
            </a:br>
            <a:endParaRPr lang="en-US" dirty="0"/>
          </a:p>
          <a:p>
            <a:r>
              <a:rPr lang="en-US" sz="2400" dirty="0"/>
              <a:t>Market Analysis   </a:t>
            </a:r>
            <a:r>
              <a:rPr lang="en-US" i="1" dirty="0">
                <a:solidFill>
                  <a:schemeClr val="accent4">
                    <a:lumMod val="75000"/>
                  </a:schemeClr>
                </a:solidFill>
              </a:rPr>
              <a:t>who is our customer and how many are there</a:t>
            </a:r>
            <a:br>
              <a:rPr lang="en-US" dirty="0"/>
            </a:br>
            <a:endParaRPr lang="en-US" dirty="0"/>
          </a:p>
          <a:p>
            <a:r>
              <a:rPr lang="en-US" sz="2400" dirty="0"/>
              <a:t>Product and Services    </a:t>
            </a:r>
            <a:r>
              <a:rPr lang="en-US" i="1" dirty="0">
                <a:solidFill>
                  <a:schemeClr val="accent4">
                    <a:lumMod val="75000"/>
                  </a:schemeClr>
                </a:solidFill>
              </a:rPr>
              <a:t>what we have and why its better</a:t>
            </a:r>
            <a:br>
              <a:rPr lang="en-US" dirty="0"/>
            </a:br>
            <a:endParaRPr lang="en-US" dirty="0"/>
          </a:p>
          <a:p>
            <a:r>
              <a:rPr lang="en-US" sz="2400" dirty="0"/>
              <a:t>Marketing and Sales Plan   </a:t>
            </a:r>
            <a:r>
              <a:rPr lang="en-US" i="1" dirty="0">
                <a:solidFill>
                  <a:schemeClr val="accent4">
                    <a:lumMod val="75000"/>
                  </a:schemeClr>
                </a:solidFill>
              </a:rPr>
              <a:t>how we find customers and convince them to buy</a:t>
            </a:r>
            <a:br>
              <a:rPr lang="en-US" dirty="0"/>
            </a:br>
            <a:endParaRPr lang="en-US" dirty="0"/>
          </a:p>
          <a:p>
            <a:r>
              <a:rPr lang="en-US" sz="2400" dirty="0"/>
              <a:t>Financials</a:t>
            </a:r>
            <a:r>
              <a:rPr lang="en-US" dirty="0"/>
              <a:t>    </a:t>
            </a:r>
            <a:r>
              <a:rPr lang="en-US" i="1" dirty="0">
                <a:solidFill>
                  <a:schemeClr val="accent4">
                    <a:lumMod val="75000"/>
                  </a:schemeClr>
                </a:solidFill>
              </a:rPr>
              <a:t>our plan in numbers</a:t>
            </a:r>
            <a:br>
              <a:rPr lang="en-US" dirty="0"/>
            </a:br>
            <a:endParaRPr lang="en-US" dirty="0"/>
          </a:p>
          <a:p>
            <a:r>
              <a:rPr lang="en-US" sz="2400" dirty="0"/>
              <a:t>Funding Request   </a:t>
            </a:r>
            <a:r>
              <a:rPr lang="en-US" i="1" dirty="0">
                <a:solidFill>
                  <a:schemeClr val="accent4">
                    <a:lumMod val="75000"/>
                  </a:schemeClr>
                </a:solidFill>
              </a:rPr>
              <a:t>and what we’ll do with it</a:t>
            </a:r>
          </a:p>
        </p:txBody>
      </p:sp>
      <p:sp>
        <p:nvSpPr>
          <p:cNvPr id="9" name="TextBox 8">
            <a:extLst>
              <a:ext uri="{FF2B5EF4-FFF2-40B4-BE49-F238E27FC236}">
                <a16:creationId xmlns:a16="http://schemas.microsoft.com/office/drawing/2014/main" id="{E903EAC4-945F-CF43-747C-5D0B1A5E767F}"/>
              </a:ext>
            </a:extLst>
          </p:cNvPr>
          <p:cNvSpPr txBox="1"/>
          <p:nvPr/>
        </p:nvSpPr>
        <p:spPr>
          <a:xfrm>
            <a:off x="789272" y="1514848"/>
            <a:ext cx="1164656" cy="1323439"/>
          </a:xfrm>
          <a:prstGeom prst="rect">
            <a:avLst/>
          </a:prstGeom>
          <a:noFill/>
          <a:ln w="3175">
            <a:solidFill>
              <a:schemeClr val="tx1"/>
            </a:solidFill>
          </a:ln>
        </p:spPr>
        <p:txBody>
          <a:bodyPr wrap="square" rtlCol="0">
            <a:spAutoFit/>
          </a:bodyPr>
          <a:lstStyle/>
          <a:p>
            <a:r>
              <a:rPr lang="en-US" sz="2000" dirty="0">
                <a:solidFill>
                  <a:schemeClr val="bg2">
                    <a:lumMod val="50000"/>
                  </a:schemeClr>
                </a:solidFill>
              </a:rPr>
              <a:t>Elements of the Business Plan</a:t>
            </a:r>
          </a:p>
        </p:txBody>
      </p:sp>
    </p:spTree>
    <p:extLst>
      <p:ext uri="{BB962C8B-B14F-4D97-AF65-F5344CB8AC3E}">
        <p14:creationId xmlns:p14="http://schemas.microsoft.com/office/powerpoint/2010/main" val="1007741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3E6CE9-34E8-DC8D-32F1-2416964D0B27}"/>
              </a:ext>
            </a:extLst>
          </p:cNvPr>
          <p:cNvSpPr txBox="1"/>
          <p:nvPr/>
        </p:nvSpPr>
        <p:spPr>
          <a:xfrm>
            <a:off x="2300438" y="1847693"/>
            <a:ext cx="3033138" cy="523220"/>
          </a:xfrm>
          <a:prstGeom prst="rect">
            <a:avLst/>
          </a:prstGeom>
          <a:noFill/>
        </p:spPr>
        <p:txBody>
          <a:bodyPr wrap="none" rtlCol="0">
            <a:spAutoFit/>
          </a:bodyPr>
          <a:lstStyle/>
          <a:p>
            <a:r>
              <a:rPr lang="en-US" sz="2800" dirty="0"/>
              <a:t>Executive Summary</a:t>
            </a:r>
            <a:endParaRPr lang="en-US" i="1" dirty="0">
              <a:solidFill>
                <a:schemeClr val="accent4">
                  <a:lumMod val="75000"/>
                </a:schemeClr>
              </a:solidFill>
            </a:endParaRPr>
          </a:p>
        </p:txBody>
      </p:sp>
      <p:sp>
        <p:nvSpPr>
          <p:cNvPr id="4" name="TextBox 3">
            <a:extLst>
              <a:ext uri="{FF2B5EF4-FFF2-40B4-BE49-F238E27FC236}">
                <a16:creationId xmlns:a16="http://schemas.microsoft.com/office/drawing/2014/main" id="{DFA87E07-3B65-4F9B-4796-C19D226CEB92}"/>
              </a:ext>
            </a:extLst>
          </p:cNvPr>
          <p:cNvSpPr txBox="1"/>
          <p:nvPr/>
        </p:nvSpPr>
        <p:spPr>
          <a:xfrm>
            <a:off x="2849079" y="2413337"/>
            <a:ext cx="5582652" cy="1015663"/>
          </a:xfrm>
          <a:prstGeom prst="rect">
            <a:avLst/>
          </a:prstGeom>
          <a:noFill/>
        </p:spPr>
        <p:txBody>
          <a:bodyPr wrap="square" rtlCol="0">
            <a:spAutoFit/>
          </a:bodyPr>
          <a:lstStyle/>
          <a:p>
            <a:r>
              <a:rPr lang="en-US" sz="2000" i="1" u="sng" dirty="0">
                <a:solidFill>
                  <a:schemeClr val="accent4">
                    <a:lumMod val="75000"/>
                  </a:schemeClr>
                </a:solidFill>
              </a:rPr>
              <a:t>Hook</a:t>
            </a:r>
            <a:r>
              <a:rPr lang="en-US" sz="2000" i="1" dirty="0">
                <a:solidFill>
                  <a:schemeClr val="accent4">
                    <a:lumMod val="75000"/>
                  </a:schemeClr>
                </a:solidFill>
              </a:rPr>
              <a:t>, product/service, market analysis and </a:t>
            </a:r>
            <a:r>
              <a:rPr lang="en-US" sz="2000" i="1" u="sng" dirty="0">
                <a:solidFill>
                  <a:schemeClr val="accent4">
                    <a:lumMod val="75000"/>
                  </a:schemeClr>
                </a:solidFill>
              </a:rPr>
              <a:t>competitive advantage</a:t>
            </a:r>
            <a:r>
              <a:rPr lang="en-US" sz="2000" i="1" dirty="0">
                <a:solidFill>
                  <a:schemeClr val="accent4">
                    <a:lumMod val="75000"/>
                  </a:schemeClr>
                </a:solidFill>
              </a:rPr>
              <a:t>, financials, future plans, funding request (one paragraph each)</a:t>
            </a:r>
          </a:p>
        </p:txBody>
      </p:sp>
      <p:sp>
        <p:nvSpPr>
          <p:cNvPr id="6" name="TextBox 5">
            <a:extLst>
              <a:ext uri="{FF2B5EF4-FFF2-40B4-BE49-F238E27FC236}">
                <a16:creationId xmlns:a16="http://schemas.microsoft.com/office/drawing/2014/main" id="{B8592695-8FB7-B844-FF47-ADB3C1857FE9}"/>
              </a:ext>
            </a:extLst>
          </p:cNvPr>
          <p:cNvSpPr txBox="1"/>
          <p:nvPr/>
        </p:nvSpPr>
        <p:spPr>
          <a:xfrm>
            <a:off x="3587819" y="3624109"/>
            <a:ext cx="6097604" cy="2031325"/>
          </a:xfrm>
          <a:prstGeom prst="rect">
            <a:avLst/>
          </a:prstGeom>
          <a:noFill/>
        </p:spPr>
        <p:txBody>
          <a:bodyPr wrap="square">
            <a:spAutoFit/>
          </a:bodyPr>
          <a:lstStyle/>
          <a:p>
            <a:r>
              <a:rPr lang="en-US" sz="1400" dirty="0"/>
              <a:t>What percent of your software did your team actually write? 90%? 100%? The answer is maybe 20%. Software today typically contains 70-90% code that your team didn’t write, mostly open source downloaded from the internet. That’s great for productivity, but not so great when it comes to issues of ownership and security. How can you deliver secure code if you don’t know what’s in it? For example, the open source component OpenSSL is widely used. A few years ago, a security flaw allowed unprotected access to over 300,000 public web servers. Our product is the first to automate the process of identifying open source code and flagging security and ownership issues.</a:t>
            </a:r>
          </a:p>
        </p:txBody>
      </p:sp>
    </p:spTree>
    <p:extLst>
      <p:ext uri="{BB962C8B-B14F-4D97-AF65-F5344CB8AC3E}">
        <p14:creationId xmlns:p14="http://schemas.microsoft.com/office/powerpoint/2010/main" val="2702506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3E6CE9-34E8-DC8D-32F1-2416964D0B27}"/>
              </a:ext>
            </a:extLst>
          </p:cNvPr>
          <p:cNvSpPr txBox="1"/>
          <p:nvPr/>
        </p:nvSpPr>
        <p:spPr>
          <a:xfrm>
            <a:off x="2300438" y="1847693"/>
            <a:ext cx="3033138" cy="523220"/>
          </a:xfrm>
          <a:prstGeom prst="rect">
            <a:avLst/>
          </a:prstGeom>
          <a:noFill/>
        </p:spPr>
        <p:txBody>
          <a:bodyPr wrap="none" rtlCol="0">
            <a:spAutoFit/>
          </a:bodyPr>
          <a:lstStyle/>
          <a:p>
            <a:r>
              <a:rPr lang="en-US" sz="2800" dirty="0"/>
              <a:t>Executive Summary</a:t>
            </a:r>
            <a:endParaRPr lang="en-US" i="1" dirty="0">
              <a:solidFill>
                <a:schemeClr val="accent4">
                  <a:lumMod val="75000"/>
                </a:schemeClr>
              </a:solidFill>
            </a:endParaRPr>
          </a:p>
        </p:txBody>
      </p:sp>
      <p:sp>
        <p:nvSpPr>
          <p:cNvPr id="4" name="TextBox 3">
            <a:extLst>
              <a:ext uri="{FF2B5EF4-FFF2-40B4-BE49-F238E27FC236}">
                <a16:creationId xmlns:a16="http://schemas.microsoft.com/office/drawing/2014/main" id="{DFA87E07-3B65-4F9B-4796-C19D226CEB92}"/>
              </a:ext>
            </a:extLst>
          </p:cNvPr>
          <p:cNvSpPr txBox="1"/>
          <p:nvPr/>
        </p:nvSpPr>
        <p:spPr>
          <a:xfrm>
            <a:off x="2849079" y="2413337"/>
            <a:ext cx="5582652" cy="1015663"/>
          </a:xfrm>
          <a:prstGeom prst="rect">
            <a:avLst/>
          </a:prstGeom>
          <a:noFill/>
        </p:spPr>
        <p:txBody>
          <a:bodyPr wrap="square" rtlCol="0">
            <a:spAutoFit/>
          </a:bodyPr>
          <a:lstStyle/>
          <a:p>
            <a:r>
              <a:rPr lang="en-US" sz="2000" i="1" u="sng" dirty="0">
                <a:solidFill>
                  <a:schemeClr val="accent4">
                    <a:lumMod val="75000"/>
                  </a:schemeClr>
                </a:solidFill>
              </a:rPr>
              <a:t>Hook</a:t>
            </a:r>
            <a:r>
              <a:rPr lang="en-US" sz="2000" i="1" dirty="0">
                <a:solidFill>
                  <a:schemeClr val="accent4">
                    <a:lumMod val="75000"/>
                  </a:schemeClr>
                </a:solidFill>
              </a:rPr>
              <a:t>, product/service, market analysis and </a:t>
            </a:r>
            <a:r>
              <a:rPr lang="en-US" sz="2000" i="1" u="sng" dirty="0">
                <a:solidFill>
                  <a:schemeClr val="accent4">
                    <a:lumMod val="75000"/>
                  </a:schemeClr>
                </a:solidFill>
              </a:rPr>
              <a:t>competitive advantage</a:t>
            </a:r>
            <a:r>
              <a:rPr lang="en-US" sz="2000" i="1" dirty="0">
                <a:solidFill>
                  <a:schemeClr val="accent4">
                    <a:lumMod val="75000"/>
                  </a:schemeClr>
                </a:solidFill>
              </a:rPr>
              <a:t>, financials, future plans, funding request (one paragraph each)</a:t>
            </a:r>
          </a:p>
        </p:txBody>
      </p:sp>
      <p:sp>
        <p:nvSpPr>
          <p:cNvPr id="6" name="TextBox 5">
            <a:extLst>
              <a:ext uri="{FF2B5EF4-FFF2-40B4-BE49-F238E27FC236}">
                <a16:creationId xmlns:a16="http://schemas.microsoft.com/office/drawing/2014/main" id="{B8592695-8FB7-B844-FF47-ADB3C1857FE9}"/>
              </a:ext>
            </a:extLst>
          </p:cNvPr>
          <p:cNvSpPr txBox="1"/>
          <p:nvPr/>
        </p:nvSpPr>
        <p:spPr>
          <a:xfrm>
            <a:off x="3587819" y="3624109"/>
            <a:ext cx="6097604" cy="738664"/>
          </a:xfrm>
          <a:prstGeom prst="rect">
            <a:avLst/>
          </a:prstGeom>
          <a:noFill/>
        </p:spPr>
        <p:txBody>
          <a:bodyPr wrap="square">
            <a:spAutoFit/>
          </a:bodyPr>
          <a:lstStyle/>
          <a:p>
            <a:r>
              <a:rPr lang="en-US" sz="1400" dirty="0"/>
              <a:t>Our patented massive multi-pattern search algorithm allows our system to search gigabytes of software and return results more quickly than any other technique, saving time and money and creating more secure software</a:t>
            </a:r>
          </a:p>
        </p:txBody>
      </p:sp>
    </p:spTree>
    <p:extLst>
      <p:ext uri="{BB962C8B-B14F-4D97-AF65-F5344CB8AC3E}">
        <p14:creationId xmlns:p14="http://schemas.microsoft.com/office/powerpoint/2010/main" val="2277315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3E6CE9-34E8-DC8D-32F1-2416964D0B27}"/>
              </a:ext>
            </a:extLst>
          </p:cNvPr>
          <p:cNvSpPr txBox="1"/>
          <p:nvPr/>
        </p:nvSpPr>
        <p:spPr>
          <a:xfrm>
            <a:off x="2300438" y="1847693"/>
            <a:ext cx="3305457" cy="523220"/>
          </a:xfrm>
          <a:prstGeom prst="rect">
            <a:avLst/>
          </a:prstGeom>
          <a:noFill/>
        </p:spPr>
        <p:txBody>
          <a:bodyPr wrap="none" rtlCol="0">
            <a:spAutoFit/>
          </a:bodyPr>
          <a:lstStyle/>
          <a:p>
            <a:r>
              <a:rPr lang="en-US" sz="2800" dirty="0"/>
              <a:t>Company Description</a:t>
            </a:r>
            <a:endParaRPr lang="en-US" i="1" dirty="0">
              <a:solidFill>
                <a:schemeClr val="accent4">
                  <a:lumMod val="75000"/>
                </a:schemeClr>
              </a:solidFill>
            </a:endParaRPr>
          </a:p>
        </p:txBody>
      </p:sp>
      <p:sp>
        <p:nvSpPr>
          <p:cNvPr id="4" name="TextBox 3">
            <a:extLst>
              <a:ext uri="{FF2B5EF4-FFF2-40B4-BE49-F238E27FC236}">
                <a16:creationId xmlns:a16="http://schemas.microsoft.com/office/drawing/2014/main" id="{DFA87E07-3B65-4F9B-4796-C19D226CEB92}"/>
              </a:ext>
            </a:extLst>
          </p:cNvPr>
          <p:cNvSpPr txBox="1"/>
          <p:nvPr/>
        </p:nvSpPr>
        <p:spPr>
          <a:xfrm>
            <a:off x="2849079" y="2458493"/>
            <a:ext cx="5582652" cy="1015663"/>
          </a:xfrm>
          <a:prstGeom prst="rect">
            <a:avLst/>
          </a:prstGeom>
          <a:noFill/>
        </p:spPr>
        <p:txBody>
          <a:bodyPr wrap="square" rtlCol="0">
            <a:spAutoFit/>
          </a:bodyPr>
          <a:lstStyle/>
          <a:p>
            <a:r>
              <a:rPr lang="en-US" sz="2000" i="1" u="sng" dirty="0">
                <a:solidFill>
                  <a:schemeClr val="accent4">
                    <a:lumMod val="75000"/>
                  </a:schemeClr>
                </a:solidFill>
              </a:rPr>
              <a:t>Mission statement</a:t>
            </a:r>
            <a:r>
              <a:rPr lang="en-US" sz="2000" i="1" dirty="0">
                <a:solidFill>
                  <a:schemeClr val="accent4">
                    <a:lumMod val="75000"/>
                  </a:schemeClr>
                </a:solidFill>
              </a:rPr>
              <a:t>, </a:t>
            </a:r>
            <a:r>
              <a:rPr lang="en-US" sz="2000" i="1" u="sng" dirty="0">
                <a:solidFill>
                  <a:schemeClr val="accent4">
                    <a:lumMod val="75000"/>
                  </a:schemeClr>
                </a:solidFill>
              </a:rPr>
              <a:t>management team and resumes</a:t>
            </a:r>
            <a:r>
              <a:rPr lang="en-US" sz="2000" i="1" dirty="0">
                <a:solidFill>
                  <a:schemeClr val="accent4">
                    <a:lumMod val="75000"/>
                  </a:schemeClr>
                </a:solidFill>
              </a:rPr>
              <a:t>, product and services overview, workplace, legal structure</a:t>
            </a:r>
          </a:p>
        </p:txBody>
      </p:sp>
      <p:sp>
        <p:nvSpPr>
          <p:cNvPr id="6" name="TextBox 5">
            <a:extLst>
              <a:ext uri="{FF2B5EF4-FFF2-40B4-BE49-F238E27FC236}">
                <a16:creationId xmlns:a16="http://schemas.microsoft.com/office/drawing/2014/main" id="{B8592695-8FB7-B844-FF47-ADB3C1857FE9}"/>
              </a:ext>
            </a:extLst>
          </p:cNvPr>
          <p:cNvSpPr txBox="1"/>
          <p:nvPr/>
        </p:nvSpPr>
        <p:spPr>
          <a:xfrm>
            <a:off x="3587819" y="3669265"/>
            <a:ext cx="6097604" cy="1384995"/>
          </a:xfrm>
          <a:prstGeom prst="rect">
            <a:avLst/>
          </a:prstGeom>
          <a:noFill/>
        </p:spPr>
        <p:txBody>
          <a:bodyPr wrap="square">
            <a:spAutoFit/>
          </a:bodyPr>
          <a:lstStyle/>
          <a:p>
            <a:r>
              <a:rPr lang="en-US" sz="1400" dirty="0"/>
              <a:t>We will establish a new category of software, Software Composition Analysis (SCA), which will be an essential part of every software development process. Companies employing SCA will develop more secure applications with greatly reduced risk of intellectual property and vulnerability issues. Our unique blend of technology and expertise in open source software provides a sustainable advantage will allow us to achieve revenues of $50M within three years. </a:t>
            </a:r>
          </a:p>
        </p:txBody>
      </p:sp>
    </p:spTree>
    <p:extLst>
      <p:ext uri="{BB962C8B-B14F-4D97-AF65-F5344CB8AC3E}">
        <p14:creationId xmlns:p14="http://schemas.microsoft.com/office/powerpoint/2010/main" val="2433945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3E6CE9-34E8-DC8D-32F1-2416964D0B27}"/>
              </a:ext>
            </a:extLst>
          </p:cNvPr>
          <p:cNvSpPr txBox="1"/>
          <p:nvPr/>
        </p:nvSpPr>
        <p:spPr>
          <a:xfrm>
            <a:off x="2300438" y="1847693"/>
            <a:ext cx="3305457" cy="523220"/>
          </a:xfrm>
          <a:prstGeom prst="rect">
            <a:avLst/>
          </a:prstGeom>
          <a:noFill/>
        </p:spPr>
        <p:txBody>
          <a:bodyPr wrap="none" rtlCol="0">
            <a:spAutoFit/>
          </a:bodyPr>
          <a:lstStyle/>
          <a:p>
            <a:r>
              <a:rPr lang="en-US" sz="2800" dirty="0"/>
              <a:t>Company Description</a:t>
            </a:r>
            <a:endParaRPr lang="en-US" i="1" dirty="0">
              <a:solidFill>
                <a:schemeClr val="accent4">
                  <a:lumMod val="75000"/>
                </a:schemeClr>
              </a:solidFill>
            </a:endParaRPr>
          </a:p>
        </p:txBody>
      </p:sp>
      <p:sp>
        <p:nvSpPr>
          <p:cNvPr id="4" name="TextBox 3">
            <a:extLst>
              <a:ext uri="{FF2B5EF4-FFF2-40B4-BE49-F238E27FC236}">
                <a16:creationId xmlns:a16="http://schemas.microsoft.com/office/drawing/2014/main" id="{DFA87E07-3B65-4F9B-4796-C19D226CEB92}"/>
              </a:ext>
            </a:extLst>
          </p:cNvPr>
          <p:cNvSpPr txBox="1"/>
          <p:nvPr/>
        </p:nvSpPr>
        <p:spPr>
          <a:xfrm>
            <a:off x="2849079" y="2458493"/>
            <a:ext cx="5582652" cy="1015663"/>
          </a:xfrm>
          <a:prstGeom prst="rect">
            <a:avLst/>
          </a:prstGeom>
          <a:noFill/>
        </p:spPr>
        <p:txBody>
          <a:bodyPr wrap="square" rtlCol="0">
            <a:spAutoFit/>
          </a:bodyPr>
          <a:lstStyle/>
          <a:p>
            <a:r>
              <a:rPr lang="en-US" sz="2000" i="1" dirty="0">
                <a:solidFill>
                  <a:schemeClr val="accent4">
                    <a:lumMod val="75000"/>
                  </a:schemeClr>
                </a:solidFill>
              </a:rPr>
              <a:t>Mission statement, management team and </a:t>
            </a:r>
            <a:r>
              <a:rPr lang="en-US" sz="2000" i="1" u="sng" dirty="0">
                <a:solidFill>
                  <a:schemeClr val="accent4">
                    <a:lumMod val="75000"/>
                  </a:schemeClr>
                </a:solidFill>
              </a:rPr>
              <a:t>resumes</a:t>
            </a:r>
            <a:r>
              <a:rPr lang="en-US" sz="2000" i="1" dirty="0">
                <a:solidFill>
                  <a:schemeClr val="accent4">
                    <a:lumMod val="75000"/>
                  </a:schemeClr>
                </a:solidFill>
              </a:rPr>
              <a:t>, product and services overview, workplace, legal structure,</a:t>
            </a:r>
          </a:p>
        </p:txBody>
      </p:sp>
      <p:sp>
        <p:nvSpPr>
          <p:cNvPr id="6" name="TextBox 5">
            <a:extLst>
              <a:ext uri="{FF2B5EF4-FFF2-40B4-BE49-F238E27FC236}">
                <a16:creationId xmlns:a16="http://schemas.microsoft.com/office/drawing/2014/main" id="{B8592695-8FB7-B844-FF47-ADB3C1857FE9}"/>
              </a:ext>
            </a:extLst>
          </p:cNvPr>
          <p:cNvSpPr txBox="1"/>
          <p:nvPr/>
        </p:nvSpPr>
        <p:spPr>
          <a:xfrm>
            <a:off x="3587819" y="3669265"/>
            <a:ext cx="6097604" cy="954107"/>
          </a:xfrm>
          <a:prstGeom prst="rect">
            <a:avLst/>
          </a:prstGeom>
          <a:noFill/>
        </p:spPr>
        <p:txBody>
          <a:bodyPr wrap="square">
            <a:spAutoFit/>
          </a:bodyPr>
          <a:lstStyle/>
          <a:p>
            <a:r>
              <a:rPr lang="en-US" sz="1400" dirty="0"/>
              <a:t>Our co-founder and chief technical officer has been a visible contributor to open source projects, and was responsible for open source security at NASA Ames. In this role he defined processes and tools to ensure the security of NASA software and became a leading spokesperson for Software Composition Analysis. </a:t>
            </a:r>
          </a:p>
        </p:txBody>
      </p:sp>
    </p:spTree>
    <p:extLst>
      <p:ext uri="{BB962C8B-B14F-4D97-AF65-F5344CB8AC3E}">
        <p14:creationId xmlns:p14="http://schemas.microsoft.com/office/powerpoint/2010/main" val="2139951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3E6CE9-34E8-DC8D-32F1-2416964D0B27}"/>
              </a:ext>
            </a:extLst>
          </p:cNvPr>
          <p:cNvSpPr txBox="1"/>
          <p:nvPr/>
        </p:nvSpPr>
        <p:spPr>
          <a:xfrm>
            <a:off x="2300438" y="1847693"/>
            <a:ext cx="2492221" cy="523220"/>
          </a:xfrm>
          <a:prstGeom prst="rect">
            <a:avLst/>
          </a:prstGeom>
          <a:noFill/>
        </p:spPr>
        <p:txBody>
          <a:bodyPr wrap="none" rtlCol="0">
            <a:spAutoFit/>
          </a:bodyPr>
          <a:lstStyle/>
          <a:p>
            <a:r>
              <a:rPr lang="en-US" sz="2800" dirty="0"/>
              <a:t>Market Analysis</a:t>
            </a:r>
            <a:endParaRPr lang="en-US" i="1" dirty="0">
              <a:solidFill>
                <a:schemeClr val="accent4">
                  <a:lumMod val="75000"/>
                </a:schemeClr>
              </a:solidFill>
            </a:endParaRPr>
          </a:p>
        </p:txBody>
      </p:sp>
      <p:sp>
        <p:nvSpPr>
          <p:cNvPr id="4" name="TextBox 3">
            <a:extLst>
              <a:ext uri="{FF2B5EF4-FFF2-40B4-BE49-F238E27FC236}">
                <a16:creationId xmlns:a16="http://schemas.microsoft.com/office/drawing/2014/main" id="{DFA87E07-3B65-4F9B-4796-C19D226CEB92}"/>
              </a:ext>
            </a:extLst>
          </p:cNvPr>
          <p:cNvSpPr txBox="1"/>
          <p:nvPr/>
        </p:nvSpPr>
        <p:spPr>
          <a:xfrm>
            <a:off x="2849079" y="2413337"/>
            <a:ext cx="5582652" cy="707886"/>
          </a:xfrm>
          <a:prstGeom prst="rect">
            <a:avLst/>
          </a:prstGeom>
          <a:noFill/>
        </p:spPr>
        <p:txBody>
          <a:bodyPr wrap="square" rtlCol="0">
            <a:spAutoFit/>
          </a:bodyPr>
          <a:lstStyle/>
          <a:p>
            <a:r>
              <a:rPr lang="en-US" sz="2000" i="1" dirty="0">
                <a:solidFill>
                  <a:schemeClr val="accent4">
                    <a:lumMod val="75000"/>
                  </a:schemeClr>
                </a:solidFill>
              </a:rPr>
              <a:t>Industry overview, </a:t>
            </a:r>
            <a:r>
              <a:rPr lang="en-US" sz="2000" i="1" u="sng" dirty="0">
                <a:solidFill>
                  <a:schemeClr val="accent4">
                    <a:lumMod val="75000"/>
                  </a:schemeClr>
                </a:solidFill>
              </a:rPr>
              <a:t>target customer</a:t>
            </a:r>
            <a:r>
              <a:rPr lang="en-US" sz="2000" i="1" dirty="0">
                <a:solidFill>
                  <a:schemeClr val="accent4">
                    <a:lumMod val="75000"/>
                  </a:schemeClr>
                </a:solidFill>
              </a:rPr>
              <a:t>, </a:t>
            </a:r>
            <a:r>
              <a:rPr lang="en-US" sz="2000" i="1" u="sng" dirty="0">
                <a:solidFill>
                  <a:schemeClr val="accent4">
                    <a:lumMod val="75000"/>
                  </a:schemeClr>
                </a:solidFill>
              </a:rPr>
              <a:t>addressable market</a:t>
            </a:r>
            <a:r>
              <a:rPr lang="en-US" sz="2000" i="1" dirty="0">
                <a:solidFill>
                  <a:schemeClr val="accent4">
                    <a:lumMod val="75000"/>
                  </a:schemeClr>
                </a:solidFill>
              </a:rPr>
              <a:t>, competition</a:t>
            </a:r>
          </a:p>
        </p:txBody>
      </p:sp>
      <p:sp>
        <p:nvSpPr>
          <p:cNvPr id="6" name="TextBox 5">
            <a:extLst>
              <a:ext uri="{FF2B5EF4-FFF2-40B4-BE49-F238E27FC236}">
                <a16:creationId xmlns:a16="http://schemas.microsoft.com/office/drawing/2014/main" id="{B8592695-8FB7-B844-FF47-ADB3C1857FE9}"/>
              </a:ext>
            </a:extLst>
          </p:cNvPr>
          <p:cNvSpPr txBox="1"/>
          <p:nvPr/>
        </p:nvSpPr>
        <p:spPr>
          <a:xfrm>
            <a:off x="3587819" y="3475825"/>
            <a:ext cx="6097604" cy="2246769"/>
          </a:xfrm>
          <a:prstGeom prst="rect">
            <a:avLst/>
          </a:prstGeom>
          <a:noFill/>
        </p:spPr>
        <p:txBody>
          <a:bodyPr wrap="square">
            <a:spAutoFit/>
          </a:bodyPr>
          <a:lstStyle/>
          <a:p>
            <a:r>
              <a:rPr lang="en-US" sz="1400" dirty="0"/>
              <a:t>Our addressable market is commercial software companies of which there are over 500,000 in the US alone and over 750,000 worldwide. Initially, our target is the 1000 largest software companies in the US, since they have the most highly developed awareness of the problem and the resources to apply to a solution. Our initial point of contact is via one of two individuals, the director of intellectual property within the legal team, or director of software security within the development organization. These individuals have the responsibility to ensure that the software their organization develops is free from security or intellectual property issues as a result of open source use which would restrict their ability to sell the product or create substantial customer issues. </a:t>
            </a:r>
          </a:p>
        </p:txBody>
      </p:sp>
    </p:spTree>
    <p:extLst>
      <p:ext uri="{BB962C8B-B14F-4D97-AF65-F5344CB8AC3E}">
        <p14:creationId xmlns:p14="http://schemas.microsoft.com/office/powerpoint/2010/main" val="360388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3E6CE9-34E8-DC8D-32F1-2416964D0B27}"/>
              </a:ext>
            </a:extLst>
          </p:cNvPr>
          <p:cNvSpPr txBox="1"/>
          <p:nvPr/>
        </p:nvSpPr>
        <p:spPr>
          <a:xfrm>
            <a:off x="2300438" y="1847693"/>
            <a:ext cx="2492221" cy="523220"/>
          </a:xfrm>
          <a:prstGeom prst="rect">
            <a:avLst/>
          </a:prstGeom>
          <a:noFill/>
        </p:spPr>
        <p:txBody>
          <a:bodyPr wrap="none" rtlCol="0">
            <a:spAutoFit/>
          </a:bodyPr>
          <a:lstStyle/>
          <a:p>
            <a:r>
              <a:rPr lang="en-US" sz="2800" dirty="0"/>
              <a:t>Market Analysis</a:t>
            </a:r>
            <a:endParaRPr lang="en-US" i="1" dirty="0">
              <a:solidFill>
                <a:schemeClr val="accent4">
                  <a:lumMod val="75000"/>
                </a:schemeClr>
              </a:solidFill>
            </a:endParaRPr>
          </a:p>
        </p:txBody>
      </p:sp>
      <p:sp>
        <p:nvSpPr>
          <p:cNvPr id="4" name="TextBox 3">
            <a:extLst>
              <a:ext uri="{FF2B5EF4-FFF2-40B4-BE49-F238E27FC236}">
                <a16:creationId xmlns:a16="http://schemas.microsoft.com/office/drawing/2014/main" id="{DFA87E07-3B65-4F9B-4796-C19D226CEB92}"/>
              </a:ext>
            </a:extLst>
          </p:cNvPr>
          <p:cNvSpPr txBox="1"/>
          <p:nvPr/>
        </p:nvSpPr>
        <p:spPr>
          <a:xfrm>
            <a:off x="2849079" y="2413337"/>
            <a:ext cx="5582652" cy="707886"/>
          </a:xfrm>
          <a:prstGeom prst="rect">
            <a:avLst/>
          </a:prstGeom>
          <a:noFill/>
        </p:spPr>
        <p:txBody>
          <a:bodyPr wrap="square" rtlCol="0">
            <a:spAutoFit/>
          </a:bodyPr>
          <a:lstStyle/>
          <a:p>
            <a:r>
              <a:rPr lang="en-US" sz="2000" i="1" dirty="0">
                <a:solidFill>
                  <a:schemeClr val="accent4">
                    <a:lumMod val="75000"/>
                  </a:schemeClr>
                </a:solidFill>
              </a:rPr>
              <a:t>Industry overview, target customer, addressable market, </a:t>
            </a:r>
            <a:r>
              <a:rPr lang="en-US" sz="2000" i="1" u="sng" dirty="0">
                <a:solidFill>
                  <a:schemeClr val="accent4">
                    <a:lumMod val="75000"/>
                  </a:schemeClr>
                </a:solidFill>
              </a:rPr>
              <a:t>competition</a:t>
            </a:r>
          </a:p>
        </p:txBody>
      </p:sp>
      <p:sp>
        <p:nvSpPr>
          <p:cNvPr id="6" name="TextBox 5">
            <a:extLst>
              <a:ext uri="{FF2B5EF4-FFF2-40B4-BE49-F238E27FC236}">
                <a16:creationId xmlns:a16="http://schemas.microsoft.com/office/drawing/2014/main" id="{B8592695-8FB7-B844-FF47-ADB3C1857FE9}"/>
              </a:ext>
            </a:extLst>
          </p:cNvPr>
          <p:cNvSpPr txBox="1"/>
          <p:nvPr/>
        </p:nvSpPr>
        <p:spPr>
          <a:xfrm>
            <a:off x="3587819" y="3488182"/>
            <a:ext cx="6097604" cy="1384995"/>
          </a:xfrm>
          <a:prstGeom prst="rect">
            <a:avLst/>
          </a:prstGeom>
          <a:noFill/>
        </p:spPr>
        <p:txBody>
          <a:bodyPr wrap="square">
            <a:spAutoFit/>
          </a:bodyPr>
          <a:lstStyle/>
          <a:p>
            <a:r>
              <a:rPr lang="en-US" sz="1400" dirty="0"/>
              <a:t>Since this is a new category, there are no direct competitors, although we expect competitors to emerge over time. The largest barrier is awareness of the issue, and where there is awareness, manual internal processes. Our product is much faster and more accurate than manual processes, so our competitive challenge is to create awareness within our target customers and establish an entry point that allows customers to move forward with our solution.  </a:t>
            </a:r>
          </a:p>
        </p:txBody>
      </p:sp>
    </p:spTree>
    <p:extLst>
      <p:ext uri="{BB962C8B-B14F-4D97-AF65-F5344CB8AC3E}">
        <p14:creationId xmlns:p14="http://schemas.microsoft.com/office/powerpoint/2010/main" val="115693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3E6CE9-34E8-DC8D-32F1-2416964D0B27}"/>
              </a:ext>
            </a:extLst>
          </p:cNvPr>
          <p:cNvSpPr txBox="1"/>
          <p:nvPr/>
        </p:nvSpPr>
        <p:spPr>
          <a:xfrm>
            <a:off x="2300438" y="1847693"/>
            <a:ext cx="3229538" cy="523220"/>
          </a:xfrm>
          <a:prstGeom prst="rect">
            <a:avLst/>
          </a:prstGeom>
          <a:noFill/>
        </p:spPr>
        <p:txBody>
          <a:bodyPr wrap="none" rtlCol="0">
            <a:spAutoFit/>
          </a:bodyPr>
          <a:lstStyle/>
          <a:p>
            <a:r>
              <a:rPr lang="en-US" sz="2800" dirty="0"/>
              <a:t>Product and Services</a:t>
            </a:r>
            <a:endParaRPr lang="en-US" i="1" dirty="0">
              <a:solidFill>
                <a:schemeClr val="accent4">
                  <a:lumMod val="75000"/>
                </a:schemeClr>
              </a:solidFill>
            </a:endParaRPr>
          </a:p>
        </p:txBody>
      </p:sp>
      <p:sp>
        <p:nvSpPr>
          <p:cNvPr id="4" name="TextBox 3">
            <a:extLst>
              <a:ext uri="{FF2B5EF4-FFF2-40B4-BE49-F238E27FC236}">
                <a16:creationId xmlns:a16="http://schemas.microsoft.com/office/drawing/2014/main" id="{DFA87E07-3B65-4F9B-4796-C19D226CEB92}"/>
              </a:ext>
            </a:extLst>
          </p:cNvPr>
          <p:cNvSpPr txBox="1"/>
          <p:nvPr/>
        </p:nvSpPr>
        <p:spPr>
          <a:xfrm>
            <a:off x="2849079" y="2413337"/>
            <a:ext cx="5899810" cy="1015663"/>
          </a:xfrm>
          <a:prstGeom prst="rect">
            <a:avLst/>
          </a:prstGeom>
          <a:noFill/>
        </p:spPr>
        <p:txBody>
          <a:bodyPr wrap="square" rtlCol="0">
            <a:spAutoFit/>
          </a:bodyPr>
          <a:lstStyle/>
          <a:p>
            <a:r>
              <a:rPr lang="en-US" sz="2000" i="1" u="sng" dirty="0">
                <a:solidFill>
                  <a:schemeClr val="accent4">
                    <a:lumMod val="75000"/>
                  </a:schemeClr>
                </a:solidFill>
              </a:rPr>
              <a:t>Product description </a:t>
            </a:r>
            <a:r>
              <a:rPr lang="en-US" sz="2000" i="1" dirty="0">
                <a:solidFill>
                  <a:schemeClr val="accent4">
                    <a:lumMod val="75000"/>
                  </a:schemeClr>
                </a:solidFill>
              </a:rPr>
              <a:t>and </a:t>
            </a:r>
            <a:r>
              <a:rPr lang="en-US" sz="2000" i="1" u="sng" dirty="0">
                <a:solidFill>
                  <a:schemeClr val="accent4">
                    <a:lumMod val="75000"/>
                  </a:schemeClr>
                </a:solidFill>
              </a:rPr>
              <a:t>demo</a:t>
            </a:r>
            <a:r>
              <a:rPr lang="en-US" sz="2000" i="1" dirty="0">
                <a:solidFill>
                  <a:schemeClr val="accent4">
                    <a:lumMod val="75000"/>
                  </a:schemeClr>
                </a:solidFill>
              </a:rPr>
              <a:t>, value proposition, pricing, </a:t>
            </a:r>
            <a:r>
              <a:rPr lang="en-US" sz="2000" i="1" u="sng" dirty="0">
                <a:solidFill>
                  <a:schemeClr val="accent4">
                    <a:lumMod val="75000"/>
                  </a:schemeClr>
                </a:solidFill>
              </a:rPr>
              <a:t>competitive advantage</a:t>
            </a:r>
            <a:r>
              <a:rPr lang="en-US" sz="2000" i="1" dirty="0">
                <a:solidFill>
                  <a:schemeClr val="accent4">
                    <a:lumMod val="75000"/>
                  </a:schemeClr>
                </a:solidFill>
              </a:rPr>
              <a:t>, customer stories (wins or feedback)</a:t>
            </a:r>
          </a:p>
        </p:txBody>
      </p:sp>
      <p:sp>
        <p:nvSpPr>
          <p:cNvPr id="6" name="TextBox 5">
            <a:extLst>
              <a:ext uri="{FF2B5EF4-FFF2-40B4-BE49-F238E27FC236}">
                <a16:creationId xmlns:a16="http://schemas.microsoft.com/office/drawing/2014/main" id="{B8592695-8FB7-B844-FF47-ADB3C1857FE9}"/>
              </a:ext>
            </a:extLst>
          </p:cNvPr>
          <p:cNvSpPr txBox="1"/>
          <p:nvPr/>
        </p:nvSpPr>
        <p:spPr>
          <a:xfrm>
            <a:off x="3587819" y="3624109"/>
            <a:ext cx="6097604" cy="2031325"/>
          </a:xfrm>
          <a:prstGeom prst="rect">
            <a:avLst/>
          </a:prstGeom>
          <a:noFill/>
        </p:spPr>
        <p:txBody>
          <a:bodyPr wrap="square">
            <a:spAutoFit/>
          </a:bodyPr>
          <a:lstStyle/>
          <a:p>
            <a:r>
              <a:rPr lang="en-US" sz="1400" dirty="0"/>
              <a:t>Our product is a software application that enables rapid and accurate identification of open source code within a customer’s software, and provides alerts regarding potential security and ownership (licensing) issues. Our product is designed to support a software as a service use model, or alternatively to be deployed on a customer site if required for confidentiality reasons. We have also established a services team that will use our product for turnkey scan and analysis of customer code. This provides a low barrier to entry first step toward use of our product as well as continuous improvement in the breadth and quality of our library of open source component information.   </a:t>
            </a:r>
            <a:r>
              <a:rPr lang="en-US" sz="1400" dirty="0">
                <a:solidFill>
                  <a:srgbClr val="FF0000"/>
                </a:solidFill>
              </a:rPr>
              <a:t>Let's look at the demo.</a:t>
            </a:r>
          </a:p>
        </p:txBody>
      </p:sp>
    </p:spTree>
    <p:extLst>
      <p:ext uri="{BB962C8B-B14F-4D97-AF65-F5344CB8AC3E}">
        <p14:creationId xmlns:p14="http://schemas.microsoft.com/office/powerpoint/2010/main" val="1316356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3E6CE9-34E8-DC8D-32F1-2416964D0B27}"/>
              </a:ext>
            </a:extLst>
          </p:cNvPr>
          <p:cNvSpPr txBox="1"/>
          <p:nvPr/>
        </p:nvSpPr>
        <p:spPr>
          <a:xfrm>
            <a:off x="2300438" y="1847693"/>
            <a:ext cx="3229538" cy="523220"/>
          </a:xfrm>
          <a:prstGeom prst="rect">
            <a:avLst/>
          </a:prstGeom>
          <a:noFill/>
        </p:spPr>
        <p:txBody>
          <a:bodyPr wrap="none" rtlCol="0">
            <a:spAutoFit/>
          </a:bodyPr>
          <a:lstStyle/>
          <a:p>
            <a:r>
              <a:rPr lang="en-US" sz="2800" dirty="0"/>
              <a:t>Product and Services</a:t>
            </a:r>
            <a:endParaRPr lang="en-US" i="1" dirty="0">
              <a:solidFill>
                <a:schemeClr val="accent4">
                  <a:lumMod val="75000"/>
                </a:schemeClr>
              </a:solidFill>
            </a:endParaRPr>
          </a:p>
        </p:txBody>
      </p:sp>
      <p:sp>
        <p:nvSpPr>
          <p:cNvPr id="4" name="TextBox 3">
            <a:extLst>
              <a:ext uri="{FF2B5EF4-FFF2-40B4-BE49-F238E27FC236}">
                <a16:creationId xmlns:a16="http://schemas.microsoft.com/office/drawing/2014/main" id="{DFA87E07-3B65-4F9B-4796-C19D226CEB92}"/>
              </a:ext>
            </a:extLst>
          </p:cNvPr>
          <p:cNvSpPr txBox="1"/>
          <p:nvPr/>
        </p:nvSpPr>
        <p:spPr>
          <a:xfrm>
            <a:off x="2849079" y="2413337"/>
            <a:ext cx="5899810" cy="1015663"/>
          </a:xfrm>
          <a:prstGeom prst="rect">
            <a:avLst/>
          </a:prstGeom>
          <a:noFill/>
        </p:spPr>
        <p:txBody>
          <a:bodyPr wrap="square" rtlCol="0">
            <a:spAutoFit/>
          </a:bodyPr>
          <a:lstStyle/>
          <a:p>
            <a:r>
              <a:rPr lang="en-US" sz="2000" i="1" dirty="0">
                <a:solidFill>
                  <a:schemeClr val="accent4">
                    <a:lumMod val="75000"/>
                  </a:schemeClr>
                </a:solidFill>
              </a:rPr>
              <a:t>Product description and </a:t>
            </a:r>
            <a:r>
              <a:rPr lang="en-US" sz="2000" i="1" u="sng" dirty="0">
                <a:solidFill>
                  <a:schemeClr val="accent4">
                    <a:lumMod val="75000"/>
                  </a:schemeClr>
                </a:solidFill>
              </a:rPr>
              <a:t>demo</a:t>
            </a:r>
            <a:r>
              <a:rPr lang="en-US" sz="2000" i="1" dirty="0">
                <a:solidFill>
                  <a:schemeClr val="accent4">
                    <a:lumMod val="75000"/>
                  </a:schemeClr>
                </a:solidFill>
              </a:rPr>
              <a:t>, value proposition, pricing, </a:t>
            </a:r>
            <a:r>
              <a:rPr lang="en-US" sz="2000" i="1" u="sng" dirty="0">
                <a:solidFill>
                  <a:schemeClr val="accent4">
                    <a:lumMod val="75000"/>
                  </a:schemeClr>
                </a:solidFill>
              </a:rPr>
              <a:t>competitive advantage</a:t>
            </a:r>
            <a:r>
              <a:rPr lang="en-US" sz="2000" i="1" dirty="0">
                <a:solidFill>
                  <a:schemeClr val="accent4">
                    <a:lumMod val="75000"/>
                  </a:schemeClr>
                </a:solidFill>
              </a:rPr>
              <a:t>, customer stories (wins or feedback)</a:t>
            </a:r>
          </a:p>
        </p:txBody>
      </p:sp>
      <p:sp>
        <p:nvSpPr>
          <p:cNvPr id="6" name="TextBox 5">
            <a:extLst>
              <a:ext uri="{FF2B5EF4-FFF2-40B4-BE49-F238E27FC236}">
                <a16:creationId xmlns:a16="http://schemas.microsoft.com/office/drawing/2014/main" id="{B8592695-8FB7-B844-FF47-ADB3C1857FE9}"/>
              </a:ext>
            </a:extLst>
          </p:cNvPr>
          <p:cNvSpPr txBox="1"/>
          <p:nvPr/>
        </p:nvSpPr>
        <p:spPr>
          <a:xfrm>
            <a:off x="3587819" y="3624109"/>
            <a:ext cx="6097604" cy="1384995"/>
          </a:xfrm>
          <a:prstGeom prst="rect">
            <a:avLst/>
          </a:prstGeom>
          <a:noFill/>
        </p:spPr>
        <p:txBody>
          <a:bodyPr wrap="square">
            <a:spAutoFit/>
          </a:bodyPr>
          <a:lstStyle/>
          <a:p>
            <a:r>
              <a:rPr lang="en-US" sz="1400" dirty="0"/>
              <a:t>Our competitive advantage is speed and accuracy vs manual analysis techniques, and the ability to analyze both binary and source code. While system tools such as ‘grep’ can match text, such tools would need to be paired with a comprehensive library of open source components to equal our capability. Our library consists of information on almost 500,000 components, allowing our analysis to be much more comprehensive and accurate than any other technique. </a:t>
            </a:r>
            <a:endParaRPr lang="en-US" sz="1400" dirty="0">
              <a:solidFill>
                <a:srgbClr val="FF0000"/>
              </a:solidFill>
            </a:endParaRPr>
          </a:p>
        </p:txBody>
      </p:sp>
    </p:spTree>
    <p:extLst>
      <p:ext uri="{BB962C8B-B14F-4D97-AF65-F5344CB8AC3E}">
        <p14:creationId xmlns:p14="http://schemas.microsoft.com/office/powerpoint/2010/main" val="1817509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3E6CE9-34E8-DC8D-32F1-2416964D0B27}"/>
              </a:ext>
            </a:extLst>
          </p:cNvPr>
          <p:cNvSpPr txBox="1"/>
          <p:nvPr/>
        </p:nvSpPr>
        <p:spPr>
          <a:xfrm>
            <a:off x="2300438" y="1847693"/>
            <a:ext cx="3837269" cy="523220"/>
          </a:xfrm>
          <a:prstGeom prst="rect">
            <a:avLst/>
          </a:prstGeom>
          <a:noFill/>
        </p:spPr>
        <p:txBody>
          <a:bodyPr wrap="none" rtlCol="0">
            <a:spAutoFit/>
          </a:bodyPr>
          <a:lstStyle/>
          <a:p>
            <a:r>
              <a:rPr lang="en-US" sz="2800" dirty="0"/>
              <a:t>Marketing and Sales Plan</a:t>
            </a:r>
            <a:endParaRPr lang="en-US" i="1" dirty="0">
              <a:solidFill>
                <a:schemeClr val="accent4">
                  <a:lumMod val="75000"/>
                </a:schemeClr>
              </a:solidFill>
            </a:endParaRPr>
          </a:p>
        </p:txBody>
      </p:sp>
      <p:sp>
        <p:nvSpPr>
          <p:cNvPr id="4" name="TextBox 3">
            <a:extLst>
              <a:ext uri="{FF2B5EF4-FFF2-40B4-BE49-F238E27FC236}">
                <a16:creationId xmlns:a16="http://schemas.microsoft.com/office/drawing/2014/main" id="{DFA87E07-3B65-4F9B-4796-C19D226CEB92}"/>
              </a:ext>
            </a:extLst>
          </p:cNvPr>
          <p:cNvSpPr txBox="1"/>
          <p:nvPr/>
        </p:nvSpPr>
        <p:spPr>
          <a:xfrm>
            <a:off x="2849079" y="2413337"/>
            <a:ext cx="5899810" cy="400110"/>
          </a:xfrm>
          <a:prstGeom prst="rect">
            <a:avLst/>
          </a:prstGeom>
          <a:noFill/>
        </p:spPr>
        <p:txBody>
          <a:bodyPr wrap="square" rtlCol="0">
            <a:spAutoFit/>
          </a:bodyPr>
          <a:lstStyle/>
          <a:p>
            <a:r>
              <a:rPr lang="en-US" sz="2000" i="1" dirty="0">
                <a:solidFill>
                  <a:schemeClr val="accent4">
                    <a:lumMod val="75000"/>
                  </a:schemeClr>
                </a:solidFill>
              </a:rPr>
              <a:t>Lead generation and awareness, sales and distribution</a:t>
            </a:r>
          </a:p>
        </p:txBody>
      </p:sp>
      <p:sp>
        <p:nvSpPr>
          <p:cNvPr id="6" name="TextBox 5">
            <a:extLst>
              <a:ext uri="{FF2B5EF4-FFF2-40B4-BE49-F238E27FC236}">
                <a16:creationId xmlns:a16="http://schemas.microsoft.com/office/drawing/2014/main" id="{B8592695-8FB7-B844-FF47-ADB3C1857FE9}"/>
              </a:ext>
            </a:extLst>
          </p:cNvPr>
          <p:cNvSpPr txBox="1"/>
          <p:nvPr/>
        </p:nvSpPr>
        <p:spPr>
          <a:xfrm>
            <a:off x="3587819" y="3206416"/>
            <a:ext cx="6097604" cy="1815882"/>
          </a:xfrm>
          <a:prstGeom prst="rect">
            <a:avLst/>
          </a:prstGeom>
          <a:noFill/>
        </p:spPr>
        <p:txBody>
          <a:bodyPr wrap="square">
            <a:spAutoFit/>
          </a:bodyPr>
          <a:lstStyle/>
          <a:p>
            <a:r>
              <a:rPr lang="en-US" sz="1400" dirty="0"/>
              <a:t>Our lead generation program will prioritize our web site and social media. Due to our co-founder’s role as a leading advocate, we will build on his social media presence. In addition, we will post extensively on </a:t>
            </a:r>
            <a:r>
              <a:rPr lang="en-US" sz="1400" dirty="0" err="1"/>
              <a:t>youtube</a:t>
            </a:r>
            <a:r>
              <a:rPr lang="en-US" sz="1400" dirty="0"/>
              <a:t>, attend selected trade shows, author white papers and cultivate industry analysts. </a:t>
            </a:r>
            <a:br>
              <a:rPr lang="en-US" sz="1400" dirty="0"/>
            </a:br>
            <a:br>
              <a:rPr lang="en-US" sz="1400" dirty="0"/>
            </a:br>
            <a:r>
              <a:rPr lang="en-US" sz="1400" dirty="0"/>
              <a:t>We will initially develop a small team of direct sales and system engineers to win our early customers. We will develop a services team in order to offer our product as a service and form the basis for a software as a service business as we expand. </a:t>
            </a:r>
          </a:p>
        </p:txBody>
      </p:sp>
    </p:spTree>
    <p:extLst>
      <p:ext uri="{BB962C8B-B14F-4D97-AF65-F5344CB8AC3E}">
        <p14:creationId xmlns:p14="http://schemas.microsoft.com/office/powerpoint/2010/main" val="2624888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3E6CE9-34E8-DC8D-32F1-2416964D0B27}"/>
              </a:ext>
            </a:extLst>
          </p:cNvPr>
          <p:cNvSpPr txBox="1"/>
          <p:nvPr/>
        </p:nvSpPr>
        <p:spPr>
          <a:xfrm>
            <a:off x="2300438" y="1847693"/>
            <a:ext cx="1609736" cy="523220"/>
          </a:xfrm>
          <a:prstGeom prst="rect">
            <a:avLst/>
          </a:prstGeom>
          <a:noFill/>
        </p:spPr>
        <p:txBody>
          <a:bodyPr wrap="none" rtlCol="0">
            <a:spAutoFit/>
          </a:bodyPr>
          <a:lstStyle/>
          <a:p>
            <a:r>
              <a:rPr lang="en-US" sz="2800" dirty="0"/>
              <a:t>Financials</a:t>
            </a:r>
            <a:endParaRPr lang="en-US" i="1" dirty="0">
              <a:solidFill>
                <a:schemeClr val="accent4">
                  <a:lumMod val="75000"/>
                </a:schemeClr>
              </a:solidFill>
            </a:endParaRPr>
          </a:p>
        </p:txBody>
      </p:sp>
      <p:sp>
        <p:nvSpPr>
          <p:cNvPr id="4" name="TextBox 3">
            <a:extLst>
              <a:ext uri="{FF2B5EF4-FFF2-40B4-BE49-F238E27FC236}">
                <a16:creationId xmlns:a16="http://schemas.microsoft.com/office/drawing/2014/main" id="{DFA87E07-3B65-4F9B-4796-C19D226CEB92}"/>
              </a:ext>
            </a:extLst>
          </p:cNvPr>
          <p:cNvSpPr txBox="1"/>
          <p:nvPr/>
        </p:nvSpPr>
        <p:spPr>
          <a:xfrm>
            <a:off x="2849079" y="2413337"/>
            <a:ext cx="6385232" cy="707886"/>
          </a:xfrm>
          <a:prstGeom prst="rect">
            <a:avLst/>
          </a:prstGeom>
          <a:noFill/>
        </p:spPr>
        <p:txBody>
          <a:bodyPr wrap="square" rtlCol="0">
            <a:spAutoFit/>
          </a:bodyPr>
          <a:lstStyle/>
          <a:p>
            <a:r>
              <a:rPr lang="en-US" sz="2000" i="1" u="sng" dirty="0">
                <a:solidFill>
                  <a:schemeClr val="accent4">
                    <a:lumMod val="75000"/>
                  </a:schemeClr>
                </a:solidFill>
              </a:rPr>
              <a:t>Brief narrative</a:t>
            </a:r>
            <a:r>
              <a:rPr lang="en-US" sz="2000" i="1" dirty="0">
                <a:solidFill>
                  <a:schemeClr val="accent4">
                    <a:lumMod val="75000"/>
                  </a:schemeClr>
                </a:solidFill>
              </a:rPr>
              <a:t>, Profit and loss statement (P&amp;L) – monthly for one year then 5 year forecast, balance sheet, cash flow</a:t>
            </a:r>
          </a:p>
        </p:txBody>
      </p:sp>
      <p:sp>
        <p:nvSpPr>
          <p:cNvPr id="6" name="TextBox 5">
            <a:extLst>
              <a:ext uri="{FF2B5EF4-FFF2-40B4-BE49-F238E27FC236}">
                <a16:creationId xmlns:a16="http://schemas.microsoft.com/office/drawing/2014/main" id="{B8592695-8FB7-B844-FF47-ADB3C1857FE9}"/>
              </a:ext>
            </a:extLst>
          </p:cNvPr>
          <p:cNvSpPr txBox="1"/>
          <p:nvPr/>
        </p:nvSpPr>
        <p:spPr>
          <a:xfrm>
            <a:off x="3587819" y="3206416"/>
            <a:ext cx="6097604" cy="1600438"/>
          </a:xfrm>
          <a:prstGeom prst="rect">
            <a:avLst/>
          </a:prstGeom>
          <a:noFill/>
        </p:spPr>
        <p:txBody>
          <a:bodyPr wrap="square">
            <a:spAutoFit/>
          </a:bodyPr>
          <a:lstStyle/>
          <a:p>
            <a:r>
              <a:rPr lang="en-US" sz="1400" dirty="0"/>
              <a:t>Our seed funding was provided by the company founders and was sufficient to allow development of a beta version of the product. The financial plan presented here assumes outside funding for the next stage of growth in order to begin marketing and sales activity and complete initial R&amp;D hiring. We have commitments for first year sales of $1M and expect to finish the year at $2M. Years 2 and 3 are forecast at $4M and $8M respectively with profitability in year 3.    Are there any questions regarding the financial statements?</a:t>
            </a:r>
          </a:p>
        </p:txBody>
      </p:sp>
    </p:spTree>
    <p:extLst>
      <p:ext uri="{BB962C8B-B14F-4D97-AF65-F5344CB8AC3E}">
        <p14:creationId xmlns:p14="http://schemas.microsoft.com/office/powerpoint/2010/main" val="4199584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3E6CE9-34E8-DC8D-32F1-2416964D0B27}"/>
              </a:ext>
            </a:extLst>
          </p:cNvPr>
          <p:cNvSpPr txBox="1"/>
          <p:nvPr/>
        </p:nvSpPr>
        <p:spPr>
          <a:xfrm>
            <a:off x="2300438" y="1847693"/>
            <a:ext cx="2618922" cy="523220"/>
          </a:xfrm>
          <a:prstGeom prst="rect">
            <a:avLst/>
          </a:prstGeom>
          <a:noFill/>
        </p:spPr>
        <p:txBody>
          <a:bodyPr wrap="none" rtlCol="0">
            <a:spAutoFit/>
          </a:bodyPr>
          <a:lstStyle/>
          <a:p>
            <a:r>
              <a:rPr lang="en-US" sz="2800" dirty="0"/>
              <a:t>Funding Request</a:t>
            </a:r>
            <a:endParaRPr lang="en-US" i="1" dirty="0">
              <a:solidFill>
                <a:schemeClr val="accent4">
                  <a:lumMod val="75000"/>
                </a:schemeClr>
              </a:solidFill>
            </a:endParaRPr>
          </a:p>
        </p:txBody>
      </p:sp>
      <p:sp>
        <p:nvSpPr>
          <p:cNvPr id="4" name="TextBox 3">
            <a:extLst>
              <a:ext uri="{FF2B5EF4-FFF2-40B4-BE49-F238E27FC236}">
                <a16:creationId xmlns:a16="http://schemas.microsoft.com/office/drawing/2014/main" id="{DFA87E07-3B65-4F9B-4796-C19D226CEB92}"/>
              </a:ext>
            </a:extLst>
          </p:cNvPr>
          <p:cNvSpPr txBox="1"/>
          <p:nvPr/>
        </p:nvSpPr>
        <p:spPr>
          <a:xfrm>
            <a:off x="2849079" y="2413337"/>
            <a:ext cx="6385232" cy="400110"/>
          </a:xfrm>
          <a:prstGeom prst="rect">
            <a:avLst/>
          </a:prstGeom>
          <a:noFill/>
        </p:spPr>
        <p:txBody>
          <a:bodyPr wrap="square" rtlCol="0">
            <a:spAutoFit/>
          </a:bodyPr>
          <a:lstStyle/>
          <a:p>
            <a:r>
              <a:rPr lang="en-US" sz="2000" i="1" dirty="0">
                <a:solidFill>
                  <a:schemeClr val="accent4">
                    <a:lumMod val="75000"/>
                  </a:schemeClr>
                </a:solidFill>
              </a:rPr>
              <a:t>Proposed amount, debt or equity, uses, timing</a:t>
            </a:r>
          </a:p>
        </p:txBody>
      </p:sp>
      <p:sp>
        <p:nvSpPr>
          <p:cNvPr id="6" name="TextBox 5">
            <a:extLst>
              <a:ext uri="{FF2B5EF4-FFF2-40B4-BE49-F238E27FC236}">
                <a16:creationId xmlns:a16="http://schemas.microsoft.com/office/drawing/2014/main" id="{B8592695-8FB7-B844-FF47-ADB3C1857FE9}"/>
              </a:ext>
            </a:extLst>
          </p:cNvPr>
          <p:cNvSpPr txBox="1"/>
          <p:nvPr/>
        </p:nvSpPr>
        <p:spPr>
          <a:xfrm>
            <a:off x="3587819" y="3206416"/>
            <a:ext cx="6097604" cy="954107"/>
          </a:xfrm>
          <a:prstGeom prst="rect">
            <a:avLst/>
          </a:prstGeom>
          <a:noFill/>
        </p:spPr>
        <p:txBody>
          <a:bodyPr wrap="square">
            <a:spAutoFit/>
          </a:bodyPr>
          <a:lstStyle/>
          <a:p>
            <a:r>
              <a:rPr lang="en-US" sz="1400" dirty="0"/>
              <a:t>We are seeking $5M in equity funding for a 30 percent post money ownership of the company. We plan to use this amount to build our sales and marketing team and expand our development team to add coverage for new languages and to expand to feature set to support our product as a service offering. </a:t>
            </a:r>
          </a:p>
        </p:txBody>
      </p:sp>
    </p:spTree>
    <p:extLst>
      <p:ext uri="{BB962C8B-B14F-4D97-AF65-F5344CB8AC3E}">
        <p14:creationId xmlns:p14="http://schemas.microsoft.com/office/powerpoint/2010/main" val="3860035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AB0FA3-EC9A-3C7C-02CC-D4A254BD152E}"/>
              </a:ext>
            </a:extLst>
          </p:cNvPr>
          <p:cNvSpPr txBox="1"/>
          <p:nvPr/>
        </p:nvSpPr>
        <p:spPr>
          <a:xfrm>
            <a:off x="1896177" y="1806166"/>
            <a:ext cx="8918579" cy="3759255"/>
          </a:xfrm>
          <a:prstGeom prst="rect">
            <a:avLst/>
          </a:prstGeom>
          <a:noFill/>
        </p:spPr>
        <p:txBody>
          <a:bodyPr wrap="square" rtlCol="0">
            <a:spAutoFit/>
          </a:bodyPr>
          <a:lstStyle/>
          <a:p>
            <a:r>
              <a:rPr lang="en-US" sz="2400" dirty="0"/>
              <a:t>The goal is to be a roadmap for action, not to be a perfect document</a:t>
            </a:r>
          </a:p>
          <a:p>
            <a:endParaRPr lang="en-US" sz="2400" dirty="0"/>
          </a:p>
          <a:p>
            <a:r>
              <a:rPr lang="en-US" sz="2400" dirty="0"/>
              <a:t>It is a living document. Keep it updated</a:t>
            </a:r>
          </a:p>
          <a:p>
            <a:endParaRPr lang="en-US" sz="2400" dirty="0"/>
          </a:p>
          <a:p>
            <a:r>
              <a:rPr lang="en-US" sz="2400" dirty="0"/>
              <a:t>Make it easy to read. Bullet points, charts and pictures. You’ll need a text and </a:t>
            </a:r>
            <a:r>
              <a:rPr lang="en-US" sz="2400" dirty="0" err="1"/>
              <a:t>preso</a:t>
            </a:r>
            <a:r>
              <a:rPr lang="en-US" sz="2400" dirty="0"/>
              <a:t> version. Know your audience.</a:t>
            </a:r>
          </a:p>
          <a:p>
            <a:endParaRPr lang="en-US" sz="2400" dirty="0"/>
          </a:p>
          <a:p>
            <a:r>
              <a:rPr lang="en-US" sz="2400" dirty="0"/>
              <a:t>Practice, get feedback, revise …</a:t>
            </a:r>
          </a:p>
          <a:p>
            <a:endParaRPr lang="en-US" sz="2400" dirty="0"/>
          </a:p>
          <a:p>
            <a:r>
              <a:rPr lang="en-US" sz="2400" dirty="0"/>
              <a:t>Things take longer than you think, so get started</a:t>
            </a:r>
          </a:p>
        </p:txBody>
      </p:sp>
    </p:spTree>
    <p:extLst>
      <p:ext uri="{BB962C8B-B14F-4D97-AF65-F5344CB8AC3E}">
        <p14:creationId xmlns:p14="http://schemas.microsoft.com/office/powerpoint/2010/main" val="2060445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4B58BE-1881-A5B2-D4EE-087A77C46C23}"/>
              </a:ext>
            </a:extLst>
          </p:cNvPr>
          <p:cNvSpPr txBox="1"/>
          <p:nvPr/>
        </p:nvSpPr>
        <p:spPr>
          <a:xfrm>
            <a:off x="1443789" y="2659559"/>
            <a:ext cx="7470891" cy="830997"/>
          </a:xfrm>
          <a:prstGeom prst="rect">
            <a:avLst/>
          </a:prstGeom>
          <a:noFill/>
        </p:spPr>
        <p:txBody>
          <a:bodyPr wrap="none" rtlCol="0">
            <a:spAutoFit/>
          </a:bodyPr>
          <a:lstStyle/>
          <a:p>
            <a:r>
              <a:rPr lang="en-US" sz="4800" dirty="0">
                <a:solidFill>
                  <a:schemeClr val="bg2">
                    <a:lumMod val="50000"/>
                  </a:schemeClr>
                </a:solidFill>
              </a:rPr>
              <a:t>How to Write a Business Plan</a:t>
            </a:r>
          </a:p>
        </p:txBody>
      </p:sp>
      <p:sp>
        <p:nvSpPr>
          <p:cNvPr id="5" name="TextBox 4">
            <a:extLst>
              <a:ext uri="{FF2B5EF4-FFF2-40B4-BE49-F238E27FC236}">
                <a16:creationId xmlns:a16="http://schemas.microsoft.com/office/drawing/2014/main" id="{E48F894B-DB86-AC74-86B2-3E7F0E420BA8}"/>
              </a:ext>
            </a:extLst>
          </p:cNvPr>
          <p:cNvSpPr txBox="1"/>
          <p:nvPr/>
        </p:nvSpPr>
        <p:spPr>
          <a:xfrm>
            <a:off x="2928531" y="3259173"/>
            <a:ext cx="4405920" cy="830997"/>
          </a:xfrm>
          <a:prstGeom prst="rect">
            <a:avLst/>
          </a:prstGeom>
          <a:noFill/>
        </p:spPr>
        <p:txBody>
          <a:bodyPr wrap="square" rtlCol="0">
            <a:spAutoFit/>
          </a:bodyPr>
          <a:lstStyle/>
          <a:p>
            <a:pPr algn="ctr"/>
            <a:r>
              <a:rPr lang="en-US" sz="2400" i="1" dirty="0">
                <a:solidFill>
                  <a:schemeClr val="bg2">
                    <a:lumMod val="50000"/>
                  </a:schemeClr>
                </a:solidFill>
              </a:rPr>
              <a:t>Or at least a few things to think about while you do</a:t>
            </a:r>
          </a:p>
        </p:txBody>
      </p:sp>
    </p:spTree>
    <p:extLst>
      <p:ext uri="{BB962C8B-B14F-4D97-AF65-F5344CB8AC3E}">
        <p14:creationId xmlns:p14="http://schemas.microsoft.com/office/powerpoint/2010/main" val="35639875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15828</TotalTime>
  <Words>1593</Words>
  <Application>Microsoft Office PowerPoint</Application>
  <PresentationFormat>Widescreen</PresentationFormat>
  <Paragraphs>71</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Abadi</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Tolliver</dc:creator>
  <cp:lastModifiedBy>Mark Tolliver</cp:lastModifiedBy>
  <cp:revision>116</cp:revision>
  <dcterms:created xsi:type="dcterms:W3CDTF">2023-10-23T19:41:02Z</dcterms:created>
  <dcterms:modified xsi:type="dcterms:W3CDTF">2023-11-03T19:33:20Z</dcterms:modified>
</cp:coreProperties>
</file>