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Ex1.xml" ContentType="application/vnd.ms-office.chartex+xml"/>
  <Override PartName="/ppt/charts/style3.xml" ContentType="application/vnd.ms-office.chartstyle+xml"/>
  <Override PartName="/ppt/charts/colors3.xml" ContentType="application/vnd.ms-office.chartcolorstyle+xml"/>
  <Override PartName="/ppt/charts/chartEx2.xml" ContentType="application/vnd.ms-office.chartex+xml"/>
  <Override PartName="/ppt/charts/style4.xml" ContentType="application/vnd.ms-office.chartstyle+xml"/>
  <Override PartName="/ppt/charts/colors4.xml" ContentType="application/vnd.ms-office.chartcolorstyle+xml"/>
  <Override PartName="/ppt/charts/chartEx3.xml" ContentType="application/vnd.ms-office.chartex+xml"/>
  <Override PartName="/ppt/charts/style5.xml" ContentType="application/vnd.ms-office.chartstyle+xml"/>
  <Override PartName="/ppt/charts/colors5.xml" ContentType="application/vnd.ms-office.chartcolorstyle+xml"/>
  <Override PartName="/ppt/charts/chartEx4.xml" ContentType="application/vnd.ms-office.chartex+xml"/>
  <Override PartName="/ppt/charts/style6.xml" ContentType="application/vnd.ms-office.chartstyle+xml"/>
  <Override PartName="/ppt/charts/colors6.xml" ContentType="application/vnd.ms-office.chartcolorstyle+xml"/>
  <Override PartName="/ppt/charts/chartEx5.xml" ContentType="application/vnd.ms-office.chartex+xml"/>
  <Override PartName="/ppt/charts/style7.xml" ContentType="application/vnd.ms-office.chartstyle+xml"/>
  <Override PartName="/ppt/charts/colors7.xml" ContentType="application/vnd.ms-office.chartcolorstyle+xml"/>
  <Override PartName="/ppt/charts/chartEx6.xml" ContentType="application/vnd.ms-office.chartex+xml"/>
  <Override PartName="/ppt/charts/style8.xml" ContentType="application/vnd.ms-office.chartstyle+xml"/>
  <Override PartName="/ppt/charts/colors8.xml" ContentType="application/vnd.ms-office.chartcolorstyle+xml"/>
  <Override PartName="/ppt/charts/chartEx7.xml" ContentType="application/vnd.ms-office.chartex+xml"/>
  <Override PartName="/ppt/charts/style9.xml" ContentType="application/vnd.ms-office.chartstyle+xml"/>
  <Override PartName="/ppt/charts/colors9.xml" ContentType="application/vnd.ms-office.chartcolorstyle+xml"/>
  <Override PartName="/ppt/charts/chartEx8.xml" ContentType="application/vnd.ms-office.chartex+xml"/>
  <Override PartName="/ppt/charts/style10.xml" ContentType="application/vnd.ms-office.chartstyle+xml"/>
  <Override PartName="/ppt/charts/colors10.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4.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7.xml" ContentType="application/vnd.openxmlformats-officedocument.presentationml.notesSlide+xml"/>
  <Override PartName="/ppt/charts/chart5.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6.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xml" ContentType="application/vnd.openxmlformats-officedocument.drawingml.chartshape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68"/>
  </p:notesMasterIdLst>
  <p:handoutMasterIdLst>
    <p:handoutMasterId r:id="rId69"/>
  </p:handoutMasterIdLst>
  <p:sldIdLst>
    <p:sldId id="570" r:id="rId3"/>
    <p:sldId id="354" r:id="rId4"/>
    <p:sldId id="262" r:id="rId5"/>
    <p:sldId id="264" r:id="rId6"/>
    <p:sldId id="367" r:id="rId7"/>
    <p:sldId id="559" r:id="rId8"/>
    <p:sldId id="579" r:id="rId9"/>
    <p:sldId id="473" r:id="rId10"/>
    <p:sldId id="591" r:id="rId11"/>
    <p:sldId id="571" r:id="rId12"/>
    <p:sldId id="447" r:id="rId13"/>
    <p:sldId id="274" r:id="rId14"/>
    <p:sldId id="348" r:id="rId15"/>
    <p:sldId id="615" r:id="rId16"/>
    <p:sldId id="877" r:id="rId17"/>
    <p:sldId id="878" r:id="rId18"/>
    <p:sldId id="879" r:id="rId19"/>
    <p:sldId id="275" r:id="rId20"/>
    <p:sldId id="276" r:id="rId21"/>
    <p:sldId id="356" r:id="rId22"/>
    <p:sldId id="357" r:id="rId23"/>
    <p:sldId id="278" r:id="rId24"/>
    <p:sldId id="279" r:id="rId25"/>
    <p:sldId id="281" r:id="rId26"/>
    <p:sldId id="303" r:id="rId27"/>
    <p:sldId id="583" r:id="rId28"/>
    <p:sldId id="344" r:id="rId29"/>
    <p:sldId id="345" r:id="rId30"/>
    <p:sldId id="346" r:id="rId31"/>
    <p:sldId id="285" r:id="rId32"/>
    <p:sldId id="330" r:id="rId33"/>
    <p:sldId id="288" r:id="rId34"/>
    <p:sldId id="347" r:id="rId35"/>
    <p:sldId id="289" r:id="rId36"/>
    <p:sldId id="291" r:id="rId37"/>
    <p:sldId id="361" r:id="rId38"/>
    <p:sldId id="325" r:id="rId39"/>
    <p:sldId id="294" r:id="rId40"/>
    <p:sldId id="343" r:id="rId41"/>
    <p:sldId id="295" r:id="rId42"/>
    <p:sldId id="296" r:id="rId43"/>
    <p:sldId id="333" r:id="rId44"/>
    <p:sldId id="267" r:id="rId45"/>
    <p:sldId id="616" r:id="rId46"/>
    <p:sldId id="617" r:id="rId47"/>
    <p:sldId id="335" r:id="rId48"/>
    <p:sldId id="290" r:id="rId49"/>
    <p:sldId id="567" r:id="rId50"/>
    <p:sldId id="568" r:id="rId51"/>
    <p:sldId id="569" r:id="rId52"/>
    <p:sldId id="431" r:id="rId53"/>
    <p:sldId id="359" r:id="rId54"/>
    <p:sldId id="564" r:id="rId55"/>
    <p:sldId id="886" r:id="rId56"/>
    <p:sldId id="885" r:id="rId57"/>
    <p:sldId id="336" r:id="rId58"/>
    <p:sldId id="338" r:id="rId59"/>
    <p:sldId id="339" r:id="rId60"/>
    <p:sldId id="340" r:id="rId61"/>
    <p:sldId id="334" r:id="rId62"/>
    <p:sldId id="360" r:id="rId63"/>
    <p:sldId id="866" r:id="rId64"/>
    <p:sldId id="535" r:id="rId65"/>
    <p:sldId id="259" r:id="rId66"/>
    <p:sldId id="351" r:id="rId67"/>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A900"/>
    <a:srgbClr val="D9D9D6"/>
    <a:srgbClr val="A7A8AA"/>
    <a:srgbClr val="63666A"/>
    <a:srgbClr val="EFDBB2"/>
    <a:srgbClr val="F3D54E"/>
    <a:srgbClr val="A07400"/>
    <a:srgbClr val="C9B1D0"/>
    <a:srgbClr val="AB3388"/>
    <a:srgbClr val="6B2F7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8" autoAdjust="0"/>
    <p:restoredTop sz="90936" autoAdjust="0"/>
  </p:normalViewPr>
  <p:slideViewPr>
    <p:cSldViewPr snapToGrid="0" snapToObjects="1">
      <p:cViewPr varScale="1">
        <p:scale>
          <a:sx n="100" d="100"/>
          <a:sy n="100" d="100"/>
        </p:scale>
        <p:origin x="72" y="474"/>
      </p:cViewPr>
      <p:guideLst>
        <p:guide orient="horz" pos="1800"/>
        <p:guide pos="2880"/>
      </p:guideLst>
    </p:cSldViewPr>
  </p:slideViewPr>
  <p:outlineViewPr>
    <p:cViewPr>
      <p:scale>
        <a:sx n="33" d="100"/>
        <a:sy n="33" d="100"/>
      </p:scale>
      <p:origin x="0" y="-16836"/>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bfairbanks\Documents\Outreach\trends_from_patents_view.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1.xml"/><Relationship Id="rId1" Type="http://schemas.microsoft.com/office/2011/relationships/chartStyle" Target="style1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2.xml"/><Relationship Id="rId1" Type="http://schemas.microsoft.com/office/2011/relationships/chartStyle" Target="style1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3.xml"/><Relationship Id="rId1" Type="http://schemas.microsoft.com/office/2011/relationships/chartStyle" Target="style1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xml"/></Relationships>
</file>

<file path=ppt/charts/_rels/chartEx1.xml.rels><?xml version="1.0" encoding="UTF-8" standalone="yes"?>
<Relationships xmlns="http://schemas.openxmlformats.org/package/2006/relationships"><Relationship Id="rId2" Type="http://schemas.microsoft.com/office/2011/relationships/chartColorStyle" Target="colors3.xml"/><Relationship Id="rId1" Type="http://schemas.microsoft.com/office/2011/relationships/chartStyle" Target="style3.xml"/></Relationships>
</file>

<file path=ppt/charts/_rels/chartEx2.xml.rels><?xml version="1.0" encoding="UTF-8" standalone="yes"?>
<Relationships xmlns="http://schemas.openxmlformats.org/package/2006/relationships"><Relationship Id="rId2" Type="http://schemas.microsoft.com/office/2011/relationships/chartColorStyle" Target="colors4.xml"/><Relationship Id="rId1" Type="http://schemas.microsoft.com/office/2011/relationships/chartStyle" Target="style4.xml"/></Relationships>
</file>

<file path=ppt/charts/_rels/chartEx3.xml.rels><?xml version="1.0" encoding="UTF-8" standalone="yes"?>
<Relationships xmlns="http://schemas.openxmlformats.org/package/2006/relationships"><Relationship Id="rId2" Type="http://schemas.microsoft.com/office/2011/relationships/chartColorStyle" Target="colors5.xml"/><Relationship Id="rId1" Type="http://schemas.microsoft.com/office/2011/relationships/chartStyle" Target="style5.xml"/></Relationships>
</file>

<file path=ppt/charts/_rels/chartEx4.xml.rels><?xml version="1.0" encoding="UTF-8" standalone="yes"?>
<Relationships xmlns="http://schemas.openxmlformats.org/package/2006/relationships"><Relationship Id="rId2" Type="http://schemas.microsoft.com/office/2011/relationships/chartColorStyle" Target="colors6.xml"/><Relationship Id="rId1" Type="http://schemas.microsoft.com/office/2011/relationships/chartStyle" Target="style6.xml"/></Relationships>
</file>

<file path=ppt/charts/_rels/chartEx5.xml.rels><?xml version="1.0" encoding="UTF-8" standalone="yes"?>
<Relationships xmlns="http://schemas.openxmlformats.org/package/2006/relationships"><Relationship Id="rId2" Type="http://schemas.microsoft.com/office/2011/relationships/chartColorStyle" Target="colors7.xml"/><Relationship Id="rId1" Type="http://schemas.microsoft.com/office/2011/relationships/chartStyle" Target="style7.xml"/></Relationships>
</file>

<file path=ppt/charts/_rels/chartEx6.xml.rels><?xml version="1.0" encoding="UTF-8" standalone="yes"?>
<Relationships xmlns="http://schemas.openxmlformats.org/package/2006/relationships"><Relationship Id="rId2" Type="http://schemas.microsoft.com/office/2011/relationships/chartColorStyle" Target="colors8.xml"/><Relationship Id="rId1" Type="http://schemas.microsoft.com/office/2011/relationships/chartStyle" Target="style8.xml"/></Relationships>
</file>

<file path=ppt/charts/_rels/chartEx7.xml.rels><?xml version="1.0" encoding="UTF-8" standalone="yes"?>
<Relationships xmlns="http://schemas.openxmlformats.org/package/2006/relationships"><Relationship Id="rId2" Type="http://schemas.microsoft.com/office/2011/relationships/chartColorStyle" Target="colors9.xml"/><Relationship Id="rId1" Type="http://schemas.microsoft.com/office/2011/relationships/chartStyle" Target="style9.xml"/></Relationships>
</file>

<file path=ppt/charts/_rels/chartEx8.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Sheet1!$C$1</c:f>
              <c:strCache>
                <c:ptCount val="1"/>
                <c:pt idx="0">
                  <c:v>California</c:v>
                </c:pt>
              </c:strCache>
            </c:strRef>
          </c:tx>
          <c:spPr>
            <a:ln w="44450" cap="rnd">
              <a:solidFill>
                <a:srgbClr val="FF0000"/>
              </a:solidFill>
              <a:prstDash val="dash"/>
              <a:round/>
            </a:ln>
            <a:effectLst/>
          </c:spPr>
          <c:marker>
            <c:symbol val="none"/>
          </c:marker>
          <c:cat>
            <c:numRef>
              <c:f>Sheet1!$A$2:$A$12</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Sheet1!$C$2:$C$12</c:f>
              <c:numCache>
                <c:formatCode>General</c:formatCode>
                <c:ptCount val="11"/>
                <c:pt idx="0">
                  <c:v>40633</c:v>
                </c:pt>
                <c:pt idx="1">
                  <c:v>46014</c:v>
                </c:pt>
                <c:pt idx="2">
                  <c:v>51467</c:v>
                </c:pt>
                <c:pt idx="3">
                  <c:v>51720</c:v>
                </c:pt>
                <c:pt idx="4">
                  <c:v>53528</c:v>
                </c:pt>
                <c:pt idx="5">
                  <c:v>55457</c:v>
                </c:pt>
                <c:pt idx="6">
                  <c:v>52728</c:v>
                </c:pt>
                <c:pt idx="7">
                  <c:v>61253</c:v>
                </c:pt>
                <c:pt idx="8">
                  <c:v>61176</c:v>
                </c:pt>
                <c:pt idx="9">
                  <c:v>56376</c:v>
                </c:pt>
                <c:pt idx="10">
                  <c:v>54068</c:v>
                </c:pt>
              </c:numCache>
            </c:numRef>
          </c:val>
          <c:smooth val="0"/>
          <c:extLst>
            <c:ext xmlns:c16="http://schemas.microsoft.com/office/drawing/2014/chart" uri="{C3380CC4-5D6E-409C-BE32-E72D297353CC}">
              <c16:uniqueId val="{00000000-A40A-44A9-8F7B-7BB204DE396A}"/>
            </c:ext>
          </c:extLst>
        </c:ser>
        <c:ser>
          <c:idx val="2"/>
          <c:order val="2"/>
          <c:tx>
            <c:strRef>
              <c:f>Sheet1!$D$1</c:f>
              <c:strCache>
                <c:ptCount val="1"/>
                <c:pt idx="0">
                  <c:v>Texas</c:v>
                </c:pt>
              </c:strCache>
            </c:strRef>
          </c:tx>
          <c:spPr>
            <a:ln w="44450" cap="rnd">
              <a:solidFill>
                <a:srgbClr val="FFC000"/>
              </a:solidFill>
              <a:prstDash val="dash"/>
              <a:round/>
            </a:ln>
            <a:effectLst/>
          </c:spPr>
          <c:marker>
            <c:symbol val="none"/>
          </c:marker>
          <c:cat>
            <c:numRef>
              <c:f>Sheet1!$A$2:$A$12</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Sheet1!$D$2:$D$12</c:f>
              <c:numCache>
                <c:formatCode>General</c:formatCode>
                <c:ptCount val="11"/>
                <c:pt idx="0">
                  <c:v>11242</c:v>
                </c:pt>
                <c:pt idx="1">
                  <c:v>12349</c:v>
                </c:pt>
                <c:pt idx="2">
                  <c:v>13535</c:v>
                </c:pt>
                <c:pt idx="3">
                  <c:v>13376</c:v>
                </c:pt>
                <c:pt idx="4">
                  <c:v>13896</c:v>
                </c:pt>
                <c:pt idx="5">
                  <c:v>14779</c:v>
                </c:pt>
                <c:pt idx="6">
                  <c:v>14598</c:v>
                </c:pt>
                <c:pt idx="7">
                  <c:v>17226</c:v>
                </c:pt>
                <c:pt idx="8">
                  <c:v>17249</c:v>
                </c:pt>
                <c:pt idx="9">
                  <c:v>15938</c:v>
                </c:pt>
                <c:pt idx="10">
                  <c:v>15349</c:v>
                </c:pt>
              </c:numCache>
            </c:numRef>
          </c:val>
          <c:smooth val="0"/>
          <c:extLst>
            <c:ext xmlns:c16="http://schemas.microsoft.com/office/drawing/2014/chart" uri="{C3380CC4-5D6E-409C-BE32-E72D297353CC}">
              <c16:uniqueId val="{00000001-A40A-44A9-8F7B-7BB204DE396A}"/>
            </c:ext>
          </c:extLst>
        </c:ser>
        <c:ser>
          <c:idx val="3"/>
          <c:order val="3"/>
          <c:tx>
            <c:strRef>
              <c:f>Sheet1!$E$1</c:f>
              <c:strCache>
                <c:ptCount val="1"/>
                <c:pt idx="0">
                  <c:v>New York</c:v>
                </c:pt>
              </c:strCache>
            </c:strRef>
          </c:tx>
          <c:spPr>
            <a:ln w="44450" cap="rnd">
              <a:solidFill>
                <a:srgbClr val="00B050"/>
              </a:solidFill>
              <a:prstDash val="dash"/>
              <a:round/>
            </a:ln>
            <a:effectLst/>
          </c:spPr>
          <c:marker>
            <c:symbol val="none"/>
          </c:marker>
          <c:cat>
            <c:numRef>
              <c:f>Sheet1!$A$2:$A$12</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Sheet1!$E$2:$E$12</c:f>
              <c:numCache>
                <c:formatCode>General</c:formatCode>
                <c:ptCount val="11"/>
                <c:pt idx="0">
                  <c:v>11438</c:v>
                </c:pt>
                <c:pt idx="1">
                  <c:v>12517</c:v>
                </c:pt>
                <c:pt idx="2">
                  <c:v>13207</c:v>
                </c:pt>
                <c:pt idx="3">
                  <c:v>12808</c:v>
                </c:pt>
                <c:pt idx="4">
                  <c:v>13665</c:v>
                </c:pt>
                <c:pt idx="5">
                  <c:v>14285</c:v>
                </c:pt>
                <c:pt idx="6">
                  <c:v>13542</c:v>
                </c:pt>
                <c:pt idx="7">
                  <c:v>15113</c:v>
                </c:pt>
                <c:pt idx="8">
                  <c:v>14738</c:v>
                </c:pt>
                <c:pt idx="9">
                  <c:v>13240</c:v>
                </c:pt>
                <c:pt idx="10">
                  <c:v>11551</c:v>
                </c:pt>
              </c:numCache>
            </c:numRef>
          </c:val>
          <c:smooth val="0"/>
          <c:extLst>
            <c:ext xmlns:c16="http://schemas.microsoft.com/office/drawing/2014/chart" uri="{C3380CC4-5D6E-409C-BE32-E72D297353CC}">
              <c16:uniqueId val="{00000002-A40A-44A9-8F7B-7BB204DE396A}"/>
            </c:ext>
          </c:extLst>
        </c:ser>
        <c:dLbls>
          <c:showLegendKey val="0"/>
          <c:showVal val="0"/>
          <c:showCatName val="0"/>
          <c:showSerName val="0"/>
          <c:showPercent val="0"/>
          <c:showBubbleSize val="0"/>
        </c:dLbls>
        <c:marker val="1"/>
        <c:smooth val="0"/>
        <c:axId val="127291728"/>
        <c:axId val="127292056"/>
      </c:lineChart>
      <c:lineChart>
        <c:grouping val="standard"/>
        <c:varyColors val="0"/>
        <c:ser>
          <c:idx val="0"/>
          <c:order val="0"/>
          <c:tx>
            <c:strRef>
              <c:f>Sheet1!$B$1</c:f>
              <c:strCache>
                <c:ptCount val="1"/>
                <c:pt idx="0">
                  <c:v>All US</c:v>
                </c:pt>
              </c:strCache>
            </c:strRef>
          </c:tx>
          <c:spPr>
            <a:ln w="50800" cap="rnd">
              <a:solidFill>
                <a:schemeClr val="accent1"/>
              </a:solidFill>
              <a:round/>
            </a:ln>
            <a:effectLst/>
          </c:spPr>
          <c:marker>
            <c:symbol val="none"/>
          </c:marker>
          <c:cat>
            <c:numRef>
              <c:f>Sheet1!$A$2:$A$12</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Sheet1!$B$2:$B$12</c:f>
              <c:numCache>
                <c:formatCode>General</c:formatCode>
                <c:ptCount val="11"/>
                <c:pt idx="0">
                  <c:v>140033</c:v>
                </c:pt>
                <c:pt idx="1">
                  <c:v>154309</c:v>
                </c:pt>
                <c:pt idx="2">
                  <c:v>166216</c:v>
                </c:pt>
                <c:pt idx="3">
                  <c:v>163876</c:v>
                </c:pt>
                <c:pt idx="4">
                  <c:v>168907</c:v>
                </c:pt>
                <c:pt idx="5">
                  <c:v>178325</c:v>
                </c:pt>
                <c:pt idx="6">
                  <c:v>170568</c:v>
                </c:pt>
                <c:pt idx="7">
                  <c:v>196318</c:v>
                </c:pt>
                <c:pt idx="8">
                  <c:v>193840</c:v>
                </c:pt>
                <c:pt idx="9">
                  <c:v>176537</c:v>
                </c:pt>
                <c:pt idx="10">
                  <c:v>164962</c:v>
                </c:pt>
              </c:numCache>
            </c:numRef>
          </c:val>
          <c:smooth val="0"/>
          <c:extLst>
            <c:ext xmlns:c16="http://schemas.microsoft.com/office/drawing/2014/chart" uri="{C3380CC4-5D6E-409C-BE32-E72D297353CC}">
              <c16:uniqueId val="{00000003-A40A-44A9-8F7B-7BB204DE396A}"/>
            </c:ext>
          </c:extLst>
        </c:ser>
        <c:dLbls>
          <c:showLegendKey val="0"/>
          <c:showVal val="0"/>
          <c:showCatName val="0"/>
          <c:showSerName val="0"/>
          <c:showPercent val="0"/>
          <c:showBubbleSize val="0"/>
        </c:dLbls>
        <c:marker val="1"/>
        <c:smooth val="0"/>
        <c:axId val="127889504"/>
        <c:axId val="127891472"/>
      </c:lineChart>
      <c:catAx>
        <c:axId val="1272917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292056"/>
        <c:crosses val="autoZero"/>
        <c:auto val="1"/>
        <c:lblAlgn val="ctr"/>
        <c:lblOffset val="100"/>
        <c:noMultiLvlLbl val="0"/>
      </c:catAx>
      <c:valAx>
        <c:axId val="1272920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2000" dirty="0"/>
                  <a:t> Patents to state inventors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291728"/>
        <c:crosses val="autoZero"/>
        <c:crossBetween val="between"/>
      </c:valAx>
      <c:valAx>
        <c:axId val="127891472"/>
        <c:scaling>
          <c:orientation val="minMax"/>
          <c:max val="210000"/>
          <c:min val="0"/>
        </c:scaling>
        <c:delete val="0"/>
        <c:axPos val="r"/>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Patents to US Inventors</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889504"/>
        <c:crosses val="max"/>
        <c:crossBetween val="between"/>
        <c:majorUnit val="30000"/>
        <c:minorUnit val="10000"/>
      </c:valAx>
      <c:catAx>
        <c:axId val="127889504"/>
        <c:scaling>
          <c:orientation val="minMax"/>
        </c:scaling>
        <c:delete val="1"/>
        <c:axPos val="b"/>
        <c:numFmt formatCode="General" sourceLinked="1"/>
        <c:majorTickMark val="out"/>
        <c:minorTickMark val="none"/>
        <c:tickLblPos val="nextTo"/>
        <c:crossAx val="12789147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1857927481287058E-2"/>
          <c:y val="4.1533886179238477E-2"/>
          <c:w val="0.95628415300546443"/>
          <c:h val="0.92385468617992528"/>
        </c:manualLayout>
      </c:layout>
      <c:pie3DChart>
        <c:varyColors val="1"/>
        <c:ser>
          <c:idx val="0"/>
          <c:order val="0"/>
          <c:spPr>
            <a:solidFill>
              <a:srgbClr val="FFC000"/>
            </a:solidFill>
          </c:spPr>
          <c:dPt>
            <c:idx val="0"/>
            <c:bubble3D val="0"/>
            <c:spPr>
              <a:solidFill>
                <a:srgbClr val="FFC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9492-49F7-A6E8-211FEEFEA807}"/>
              </c:ext>
            </c:extLst>
          </c:dPt>
          <c:dPt>
            <c:idx val="1"/>
            <c:bubble3D val="0"/>
            <c:explosion val="4"/>
            <c:spPr>
              <a:solidFill>
                <a:srgbClr val="0070C0"/>
              </a:solidFill>
              <a:ln w="25400">
                <a:solidFill>
                  <a:schemeClr val="lt1"/>
                </a:solidFill>
              </a:ln>
              <a:effectLst/>
              <a:sp3d contourW="25400">
                <a:contourClr>
                  <a:schemeClr val="lt1"/>
                </a:contourClr>
              </a:sp3d>
            </c:spPr>
            <c:extLst>
              <c:ext xmlns:c16="http://schemas.microsoft.com/office/drawing/2014/chart" uri="{C3380CC4-5D6E-409C-BE32-E72D297353CC}">
                <c16:uniqueId val="{00000003-9492-49F7-A6E8-211FEEFEA807}"/>
              </c:ext>
            </c:extLst>
          </c:dPt>
          <c:dPt>
            <c:idx val="2"/>
            <c:bubble3D val="0"/>
            <c:explosion val="8"/>
            <c:spPr>
              <a:solidFill>
                <a:srgbClr val="00B050"/>
              </a:solidFill>
              <a:ln w="25400">
                <a:solidFill>
                  <a:schemeClr val="lt1"/>
                </a:solidFill>
              </a:ln>
              <a:effectLst/>
              <a:sp3d contourW="25400">
                <a:contourClr>
                  <a:schemeClr val="lt1"/>
                </a:contourClr>
              </a:sp3d>
            </c:spPr>
            <c:extLst>
              <c:ext xmlns:c16="http://schemas.microsoft.com/office/drawing/2014/chart" uri="{C3380CC4-5D6E-409C-BE32-E72D297353CC}">
                <c16:uniqueId val="{00000005-9492-49F7-A6E8-211FEEFEA807}"/>
              </c:ext>
            </c:extLst>
          </c:dPt>
          <c:dLbls>
            <c:dLbl>
              <c:idx val="0"/>
              <c:layout>
                <c:manualLayout>
                  <c:x val="5.4784072129872657E-2"/>
                  <c:y val="2.4016908281649308E-2"/>
                </c:manualLayout>
              </c:layout>
              <c:tx>
                <c:rich>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fld id="{D66A50C1-D5A2-44DF-B230-8DEF2A67019D}" type="CATEGORYNAME">
                      <a:rPr lang="en-US" sz="2000">
                        <a:solidFill>
                          <a:srgbClr val="F2A900"/>
                        </a:solidFill>
                      </a:rPr>
                      <a:pPr>
                        <a:defRPr sz="1400" b="1"/>
                      </a:pPr>
                      <a:t>[CATEGORY NAME]</a:t>
                    </a:fld>
                    <a:r>
                      <a:rPr lang="en-US" sz="2000" baseline="0" dirty="0">
                        <a:solidFill>
                          <a:srgbClr val="F2A900"/>
                        </a:solidFill>
                      </a:rPr>
                      <a:t>
</a:t>
                    </a:r>
                    <a:fld id="{C33C8BAE-0CC5-4162-A7BC-FB428AE66A06}" type="VALUE">
                      <a:rPr lang="en-US" sz="2000" baseline="0" smtClean="0">
                        <a:solidFill>
                          <a:srgbClr val="F2A900"/>
                        </a:solidFill>
                      </a:rPr>
                      <a:pPr>
                        <a:defRPr sz="1400" b="1"/>
                      </a:pPr>
                      <a:t>[VALUE]</a:t>
                    </a:fld>
                    <a:endParaRPr lang="en-US" sz="2000" baseline="0" dirty="0">
                      <a:solidFill>
                        <a:srgbClr val="F2A900"/>
                      </a:solidFill>
                    </a:endParaRPr>
                  </a:p>
                </c:rich>
              </c:tx>
              <c:spPr>
                <a:xfrm>
                  <a:off x="6130542" y="12699"/>
                  <a:ext cx="1919780" cy="858939"/>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90045"/>
                        <a:gd name="adj2" fmla="val 67355"/>
                      </a:avLst>
                    </a:prstGeom>
                    <a:noFill/>
                    <a:ln>
                      <a:noFill/>
                    </a:ln>
                  </c15:spPr>
                  <c15:layout>
                    <c:manualLayout>
                      <c:w val="0.23327743754252941"/>
                      <c:h val="0.20304192108790922"/>
                    </c:manualLayout>
                  </c15:layout>
                  <c15:dlblFieldTable/>
                  <c15:showDataLabelsRange val="0"/>
                </c:ext>
                <c:ext xmlns:c16="http://schemas.microsoft.com/office/drawing/2014/chart" uri="{C3380CC4-5D6E-409C-BE32-E72D297353CC}">
                  <c16:uniqueId val="{00000001-9492-49F7-A6E8-211FEEFEA807}"/>
                </c:ext>
              </c:extLst>
            </c:dLbl>
            <c:dLbl>
              <c:idx val="1"/>
              <c:tx>
                <c:rich>
                  <a:bodyPr rot="0" spcFirstLastPara="1" vertOverflow="clip" horzOverflow="clip" vert="horz" wrap="square" lIns="38100" tIns="19050" rIns="38100" bIns="19050" anchor="ctr" anchorCtr="1">
                    <a:noAutofit/>
                  </a:bodyPr>
                  <a:lstStyle/>
                  <a:p>
                    <a:pPr>
                      <a:defRPr sz="1400" b="1" i="0" u="none" strike="noStrike" kern="1200" baseline="0">
                        <a:solidFill>
                          <a:schemeClr val="dk1">
                            <a:lumMod val="65000"/>
                            <a:lumOff val="35000"/>
                          </a:schemeClr>
                        </a:solidFill>
                        <a:latin typeface="+mn-lt"/>
                        <a:ea typeface="+mn-ea"/>
                        <a:cs typeface="+mn-cs"/>
                      </a:defRPr>
                    </a:pPr>
                    <a:fld id="{342D7228-19E3-4603-A683-374ABBE6538E}" type="CATEGORYNAME">
                      <a:rPr lang="en-US" sz="2000" b="1" baseline="0" smtClean="0">
                        <a:solidFill>
                          <a:srgbClr val="0070C0"/>
                        </a:solidFill>
                      </a:rPr>
                      <a:pPr>
                        <a:defRPr sz="1400" b="1"/>
                      </a:pPr>
                      <a:t>[CATEGORY NAME]</a:t>
                    </a:fld>
                    <a:r>
                      <a:rPr lang="en-US" sz="2000" b="1" baseline="0" dirty="0">
                        <a:solidFill>
                          <a:srgbClr val="0070C0"/>
                        </a:solidFill>
                      </a:rPr>
                      <a:t>
</a:t>
                    </a:r>
                    <a:fld id="{9513290C-4D5E-445D-903C-99C33F95424F}" type="VALUE">
                      <a:rPr lang="en-US" sz="2000" b="1" baseline="0" smtClean="0">
                        <a:solidFill>
                          <a:srgbClr val="0070C0"/>
                        </a:solidFill>
                      </a:rPr>
                      <a:pPr>
                        <a:defRPr sz="1400" b="1"/>
                      </a:pPr>
                      <a:t>[VALUE]</a:t>
                    </a:fld>
                    <a:endParaRPr lang="en-US" sz="2000" b="1" baseline="0" dirty="0">
                      <a:solidFill>
                        <a:srgbClr val="0070C0"/>
                      </a:solidFill>
                    </a:endParaRPr>
                  </a:p>
                </c:rich>
              </c:tx>
              <c:spPr>
                <a:xfrm>
                  <a:off x="0" y="3471284"/>
                  <a:ext cx="2017393" cy="738937"/>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70459"/>
                        <a:gd name="adj2" fmla="val -178573"/>
                      </a:avLst>
                    </a:prstGeom>
                    <a:noFill/>
                    <a:ln>
                      <a:noFill/>
                    </a:ln>
                  </c15:spPr>
                  <c15:layout>
                    <c:manualLayout>
                      <c:w val="0.24513864586371151"/>
                      <c:h val="0.17467502120981393"/>
                    </c:manualLayout>
                  </c15:layout>
                  <c15:dlblFieldTable/>
                  <c15:showDataLabelsRange val="0"/>
                </c:ext>
                <c:ext xmlns:c16="http://schemas.microsoft.com/office/drawing/2014/chart" uri="{C3380CC4-5D6E-409C-BE32-E72D297353CC}">
                  <c16:uniqueId val="{00000003-9492-49F7-A6E8-211FEEFEA807}"/>
                </c:ext>
              </c:extLst>
            </c:dLbl>
            <c:dLbl>
              <c:idx val="2"/>
              <c:layout>
                <c:manualLayout>
                  <c:x val="1.3117283950617283E-2"/>
                  <c:y val="-0.48732458024188524"/>
                </c:manualLayout>
              </c:layout>
              <c:tx>
                <c:rich>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fld id="{E3AC6B2C-AA8B-4CC0-9BB8-F35346C0721D}" type="CATEGORYNAME">
                      <a:rPr lang="en-US" sz="2000" smtClean="0">
                        <a:solidFill>
                          <a:srgbClr val="00B050"/>
                        </a:solidFill>
                      </a:rPr>
                      <a:pPr>
                        <a:defRPr sz="1400" b="1"/>
                      </a:pPr>
                      <a:t>[CATEGORY NAME]</a:t>
                    </a:fld>
                    <a:r>
                      <a:rPr lang="en-US" sz="2000" baseline="0" dirty="0">
                        <a:solidFill>
                          <a:srgbClr val="00B050"/>
                        </a:solidFill>
                      </a:rPr>
                      <a:t>
</a:t>
                    </a:r>
                    <a:fld id="{F5A09B63-09E4-4791-BF95-38D2EE53369F}" type="VALUE">
                      <a:rPr lang="en-US" sz="2000" baseline="0" smtClean="0">
                        <a:solidFill>
                          <a:srgbClr val="00B050"/>
                        </a:solidFill>
                      </a:rPr>
                      <a:pPr>
                        <a:defRPr sz="1400" b="1"/>
                      </a:pPr>
                      <a:t>[VALUE]</a:t>
                    </a:fld>
                    <a:endParaRPr lang="en-US" sz="2000" baseline="0" dirty="0">
                      <a:solidFill>
                        <a:srgbClr val="00B050"/>
                      </a:solidFill>
                    </a:endParaRPr>
                  </a:p>
                </c:rich>
              </c:tx>
              <c:spPr>
                <a:xfrm>
                  <a:off x="107950" y="1010616"/>
                  <a:ext cx="2090872" cy="795439"/>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4931"/>
                        <a:gd name="adj2" fmla="val 136798"/>
                      </a:avLst>
                    </a:prstGeom>
                    <a:noFill/>
                    <a:ln>
                      <a:noFill/>
                    </a:ln>
                  </c15:spPr>
                  <c15:layout>
                    <c:manualLayout>
                      <c:w val="0.25406726936910667"/>
                      <c:h val="0.1880313534118784"/>
                    </c:manualLayout>
                  </c15:layout>
                  <c15:dlblFieldTable/>
                  <c15:showDataLabelsRange val="0"/>
                </c:ext>
                <c:ext xmlns:c16="http://schemas.microsoft.com/office/drawing/2014/chart" uri="{C3380CC4-5D6E-409C-BE32-E72D297353CC}">
                  <c16:uniqueId val="{00000005-9492-49F7-A6E8-211FEEFEA807}"/>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Sheet2!$A$1:$A$3</c:f>
              <c:strCache>
                <c:ptCount val="3"/>
                <c:pt idx="0">
                  <c:v>Utility Patents</c:v>
                </c:pt>
                <c:pt idx="1">
                  <c:v>Design Patents</c:v>
                </c:pt>
                <c:pt idx="2">
                  <c:v>Plant Patents</c:v>
                </c:pt>
              </c:strCache>
            </c:strRef>
          </c:cat>
          <c:val>
            <c:numRef>
              <c:f>Sheet2!$B$1:$B$3</c:f>
              <c:numCache>
                <c:formatCode>General</c:formatCode>
                <c:ptCount val="3"/>
                <c:pt idx="0">
                  <c:v>158739</c:v>
                </c:pt>
                <c:pt idx="1">
                  <c:v>12666</c:v>
                </c:pt>
                <c:pt idx="2">
                  <c:v>539</c:v>
                </c:pt>
              </c:numCache>
            </c:numRef>
          </c:val>
          <c:extLst>
            <c:ext xmlns:c16="http://schemas.microsoft.com/office/drawing/2014/chart" uri="{C3380CC4-5D6E-409C-BE32-E72D297353CC}">
              <c16:uniqueId val="{00000006-9492-49F7-A6E8-211FEEFEA807}"/>
            </c:ext>
          </c:extLst>
        </c:ser>
        <c:dLbls>
          <c:showLegendKey val="0"/>
          <c:showVal val="0"/>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solidFill>
                  <a:schemeClr val="tx1"/>
                </a:solidFill>
              </a:rPr>
              <a:t>FY 2019 percentage</a:t>
            </a:r>
            <a:r>
              <a:rPr lang="en-US" b="1" baseline="0" dirty="0">
                <a:solidFill>
                  <a:schemeClr val="tx1"/>
                </a:solidFill>
              </a:rPr>
              <a:t> allowed</a:t>
            </a:r>
            <a:endParaRPr lang="en-US" b="1" dirty="0">
              <a:solidFill>
                <a:schemeClr val="tx1"/>
              </a:solidFill>
            </a:endParaRPr>
          </a:p>
        </c:rich>
      </c:tx>
      <c:layout>
        <c:manualLayout>
          <c:xMode val="edge"/>
          <c:yMode val="edge"/>
          <c:x val="0.19666871723470847"/>
          <c:y val="4.445368089157487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FY19 Disposals</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9C54-43C3-A74C-76398B7E828A}"/>
              </c:ext>
            </c:extLst>
          </c:dPt>
          <c:dPt>
            <c:idx val="1"/>
            <c:bubble3D val="0"/>
            <c:explosion val="12"/>
            <c:spPr>
              <a:solidFill>
                <a:schemeClr val="accent2"/>
              </a:solidFill>
              <a:ln w="19050">
                <a:solidFill>
                  <a:schemeClr val="lt1"/>
                </a:solidFill>
              </a:ln>
              <a:effectLst/>
            </c:spPr>
            <c:extLst>
              <c:ext xmlns:c16="http://schemas.microsoft.com/office/drawing/2014/chart" uri="{C3380CC4-5D6E-409C-BE32-E72D297353CC}">
                <c16:uniqueId val="{00000003-9C54-43C3-A74C-76398B7E828A}"/>
              </c:ext>
            </c:extLst>
          </c:dPt>
          <c:dLbls>
            <c:dLbl>
              <c:idx val="0"/>
              <c:layout>
                <c:manualLayout>
                  <c:x val="0.16166919684936251"/>
                  <c:y val="0.16843083265470213"/>
                </c:manualLayout>
              </c:layout>
              <c:tx>
                <c:rich>
                  <a:bodyPr/>
                  <a:lstStyle/>
                  <a:p>
                    <a:r>
                      <a:rPr lang="en-US" sz="2000" b="1" dirty="0">
                        <a:solidFill>
                          <a:schemeClr val="bg1"/>
                        </a:solidFill>
                      </a:rPr>
                      <a:t>58%</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9C54-43C3-A74C-76398B7E828A}"/>
                </c:ext>
              </c:extLst>
            </c:dLbl>
            <c:dLbl>
              <c:idx val="1"/>
              <c:tx>
                <c:rich>
                  <a:bodyPr/>
                  <a:lstStyle/>
                  <a:p>
                    <a:r>
                      <a:rPr lang="en-US" sz="1400" b="0" dirty="0">
                        <a:solidFill>
                          <a:schemeClr val="bg1"/>
                        </a:solidFill>
                      </a:rPr>
                      <a:t>42%</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9C54-43C3-A74C-76398B7E828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Allowance</c:v>
                </c:pt>
                <c:pt idx="1">
                  <c:v>Other disposal</c:v>
                </c:pt>
              </c:strCache>
            </c:strRef>
          </c:cat>
          <c:val>
            <c:numRef>
              <c:f>Sheet1!$B$2:$B$3</c:f>
              <c:numCache>
                <c:formatCode>General</c:formatCode>
                <c:ptCount val="2"/>
                <c:pt idx="0">
                  <c:v>58</c:v>
                </c:pt>
                <c:pt idx="1">
                  <c:v>42</c:v>
                </c:pt>
              </c:numCache>
            </c:numRef>
          </c:val>
          <c:extLst>
            <c:ext xmlns:c16="http://schemas.microsoft.com/office/drawing/2014/chart" uri="{C3380CC4-5D6E-409C-BE32-E72D297353CC}">
              <c16:uniqueId val="{00000000-50B2-4F78-B35B-D38D24C2C0D5}"/>
            </c:ext>
          </c:extLst>
        </c:ser>
        <c:dLbls>
          <c:showLegendKey val="0"/>
          <c:showVal val="0"/>
          <c:showCatName val="0"/>
          <c:showSerName val="0"/>
          <c:showPercent val="1"/>
          <c:showBubbleSize val="0"/>
          <c:showLeaderLines val="1"/>
        </c:dLbls>
        <c:firstSliceAng val="214"/>
      </c:pieChart>
      <c:spPr>
        <a:noFill/>
        <a:ln>
          <a:noFill/>
        </a:ln>
        <a:effectLst/>
      </c:spPr>
    </c:plotArea>
    <c:legend>
      <c:legendPos val="r"/>
      <c:layout>
        <c:manualLayout>
          <c:xMode val="edge"/>
          <c:yMode val="edge"/>
          <c:x val="0.57806403258937278"/>
          <c:y val="0.32554042215816492"/>
          <c:w val="0.38697923756778507"/>
          <c:h val="0.228137309004696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solidFill>
                  <a:schemeClr val="tx1"/>
                </a:solidFill>
              </a:rPr>
              <a:t>FY 2019 first actions</a:t>
            </a:r>
          </a:p>
        </c:rich>
      </c:tx>
      <c:layout>
        <c:manualLayout>
          <c:xMode val="edge"/>
          <c:yMode val="edge"/>
          <c:x val="0.15950112347391443"/>
          <c:y val="0.11174777851795609"/>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spPr>
            <a:ln w="12700"/>
          </c:spPr>
          <c:explosion val="8"/>
          <c:dPt>
            <c:idx val="0"/>
            <c:bubble3D val="0"/>
            <c:explosion val="0"/>
            <c:spPr>
              <a:solidFill>
                <a:schemeClr val="accent2"/>
              </a:solidFill>
              <a:ln w="12700">
                <a:solidFill>
                  <a:schemeClr val="lt1"/>
                </a:solidFill>
              </a:ln>
              <a:effectLst/>
            </c:spPr>
            <c:extLst>
              <c:ext xmlns:c16="http://schemas.microsoft.com/office/drawing/2014/chart" uri="{C3380CC4-5D6E-409C-BE32-E72D297353CC}">
                <c16:uniqueId val="{00000001-3E72-4142-B14F-4093EC65A9AB}"/>
              </c:ext>
            </c:extLst>
          </c:dPt>
          <c:dPt>
            <c:idx val="1"/>
            <c:bubble3D val="0"/>
            <c:explosion val="16"/>
            <c:spPr>
              <a:solidFill>
                <a:schemeClr val="accent3"/>
              </a:solidFill>
              <a:ln w="12700">
                <a:solidFill>
                  <a:schemeClr val="lt1"/>
                </a:solidFill>
              </a:ln>
              <a:effectLst/>
            </c:spPr>
            <c:extLst>
              <c:ext xmlns:c16="http://schemas.microsoft.com/office/drawing/2014/chart" uri="{C3380CC4-5D6E-409C-BE32-E72D297353CC}">
                <c16:uniqueId val="{00000003-3E72-4142-B14F-4093EC65A9AB}"/>
              </c:ext>
            </c:extLst>
          </c:dPt>
          <c:dPt>
            <c:idx val="2"/>
            <c:bubble3D val="0"/>
            <c:spPr>
              <a:solidFill>
                <a:schemeClr val="accent1"/>
              </a:solidFill>
              <a:ln w="12700">
                <a:solidFill>
                  <a:schemeClr val="lt1"/>
                </a:solidFill>
              </a:ln>
              <a:effectLst/>
            </c:spPr>
            <c:extLst>
              <c:ext xmlns:c16="http://schemas.microsoft.com/office/drawing/2014/chart" uri="{C3380CC4-5D6E-409C-BE32-E72D297353CC}">
                <c16:uniqueId val="{00000005-3E72-4142-B14F-4093EC65A9AB}"/>
              </c:ext>
            </c:extLst>
          </c:dPt>
          <c:dPt>
            <c:idx val="3"/>
            <c:bubble3D val="0"/>
            <c:spPr>
              <a:solidFill>
                <a:schemeClr val="accent4"/>
              </a:solidFill>
              <a:ln w="12700">
                <a:solidFill>
                  <a:schemeClr val="lt1"/>
                </a:solidFill>
              </a:ln>
              <a:effectLst/>
            </c:spPr>
            <c:extLst>
              <c:ext xmlns:c16="http://schemas.microsoft.com/office/drawing/2014/chart" uri="{C3380CC4-5D6E-409C-BE32-E72D297353CC}">
                <c16:uniqueId val="{00000007-3E72-4142-B14F-4093EC65A9AB}"/>
              </c:ext>
            </c:extLst>
          </c:dPt>
          <c:dLbls>
            <c:dLbl>
              <c:idx val="0"/>
              <c:layout>
                <c:manualLayout>
                  <c:x val="-0.18371558744195263"/>
                  <c:y val="-0.21096316099562579"/>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bg1"/>
                        </a:solidFill>
                        <a:latin typeface="+mn-lt"/>
                        <a:ea typeface="+mn-ea"/>
                        <a:cs typeface="+mn-cs"/>
                      </a:defRPr>
                    </a:pPr>
                    <a:r>
                      <a:rPr lang="en-US" dirty="0"/>
                      <a:t>84%</a:t>
                    </a: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6047915518324616"/>
                      <c:h val="0.19281188870397942"/>
                    </c:manualLayout>
                  </c15:layout>
                  <c15:showDataLabelsRange val="0"/>
                </c:ext>
                <c:ext xmlns:c16="http://schemas.microsoft.com/office/drawing/2014/chart" uri="{C3380CC4-5D6E-409C-BE32-E72D297353CC}">
                  <c16:uniqueId val="{00000001-3E72-4142-B14F-4093EC65A9AB}"/>
                </c:ext>
              </c:extLst>
            </c:dLbl>
            <c:dLbl>
              <c:idx val="1"/>
              <c:tx>
                <c:rich>
                  <a:bodyPr/>
                  <a:lstStyle/>
                  <a:p>
                    <a:fld id="{CAB104CE-93CB-4E46-97E6-E81ECC3C90DD}" type="PERCENTAGE">
                      <a:rPr lang="en-US" sz="1400"/>
                      <a:pPr/>
                      <a:t>[PERCENTAGE]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E72-4142-B14F-4093EC65A9A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Rejection</c:v>
                </c:pt>
                <c:pt idx="1">
                  <c:v>Allowance</c:v>
                </c:pt>
              </c:strCache>
            </c:strRef>
          </c:cat>
          <c:val>
            <c:numRef>
              <c:f>Sheet1!$B$2:$B$3</c:f>
              <c:numCache>
                <c:formatCode>General</c:formatCode>
                <c:ptCount val="2"/>
                <c:pt idx="0">
                  <c:v>84</c:v>
                </c:pt>
                <c:pt idx="1">
                  <c:v>16</c:v>
                </c:pt>
              </c:numCache>
            </c:numRef>
          </c:val>
          <c:extLst>
            <c:ext xmlns:c16="http://schemas.microsoft.com/office/drawing/2014/chart" uri="{C3380CC4-5D6E-409C-BE32-E72D297353CC}">
              <c16:uniqueId val="{00000008-3E72-4142-B14F-4093EC65A9AB}"/>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8411601162982563"/>
          <c:y val="0.26311432406342494"/>
          <c:w val="0.26491695039861224"/>
          <c:h val="0.2026433042439591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FY 2017 allowance rate</a:t>
            </a:r>
          </a:p>
        </c:rich>
      </c:tx>
      <c:layout>
        <c:manualLayout>
          <c:xMode val="edge"/>
          <c:yMode val="edge"/>
          <c:x val="0.18809177155692328"/>
          <c:y val="4.687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639599737532809E-2"/>
          <c:y val="0.14603125"/>
          <c:w val="0.87316321674189068"/>
          <c:h val="0.72671628937007871"/>
        </c:manualLayout>
      </c:layout>
      <c:barChart>
        <c:barDir val="col"/>
        <c:grouping val="clustered"/>
        <c:varyColors val="0"/>
        <c:ser>
          <c:idx val="0"/>
          <c:order val="0"/>
          <c:tx>
            <c:strRef>
              <c:f>Sheet1!$B$1</c:f>
              <c:strCache>
                <c:ptCount val="1"/>
                <c:pt idx="0">
                  <c:v>With Interview</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0.8</c:v>
                </c:pt>
              </c:numCache>
            </c:numRef>
          </c:val>
          <c:extLst>
            <c:ext xmlns:c16="http://schemas.microsoft.com/office/drawing/2014/chart" uri="{C3380CC4-5D6E-409C-BE32-E72D297353CC}">
              <c16:uniqueId val="{00000000-551C-488F-B341-6366374AA164}"/>
            </c:ext>
          </c:extLst>
        </c:ser>
        <c:ser>
          <c:idx val="1"/>
          <c:order val="1"/>
          <c:tx>
            <c:strRef>
              <c:f>Sheet1!$C$1</c:f>
              <c:strCache>
                <c:ptCount val="1"/>
                <c:pt idx="0">
                  <c:v>Without Interview</c:v>
                </c:pt>
              </c:strCache>
            </c:strRef>
          </c:tx>
          <c:spPr>
            <a:solidFill>
              <a:schemeClr val="accent2"/>
            </a:solidFill>
            <a:ln>
              <a:noFill/>
            </a:ln>
            <a:effectLst/>
          </c:spPr>
          <c:invertIfNegative val="0"/>
          <c:dLbls>
            <c:dLbl>
              <c:idx val="0"/>
              <c:layout>
                <c:manualLayout>
                  <c:x val="8.5937975788496802E-3"/>
                  <c:y val="0.15625"/>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019-4150-95F8-589D3A4E9B3D}"/>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0.67</c:v>
                </c:pt>
              </c:numCache>
            </c:numRef>
          </c:val>
          <c:extLst>
            <c:ext xmlns:c16="http://schemas.microsoft.com/office/drawing/2014/chart" uri="{C3380CC4-5D6E-409C-BE32-E72D297353CC}">
              <c16:uniqueId val="{00000001-551C-488F-B341-6366374AA164}"/>
            </c:ext>
          </c:extLst>
        </c:ser>
        <c:dLbls>
          <c:showLegendKey val="0"/>
          <c:showVal val="0"/>
          <c:showCatName val="0"/>
          <c:showSerName val="0"/>
          <c:showPercent val="0"/>
          <c:showBubbleSize val="0"/>
        </c:dLbls>
        <c:gapWidth val="86"/>
        <c:overlap val="-7"/>
        <c:axId val="485787712"/>
        <c:axId val="485788040"/>
      </c:barChart>
      <c:catAx>
        <c:axId val="485787712"/>
        <c:scaling>
          <c:orientation val="minMax"/>
        </c:scaling>
        <c:delete val="1"/>
        <c:axPos val="b"/>
        <c:numFmt formatCode="General" sourceLinked="1"/>
        <c:majorTickMark val="none"/>
        <c:minorTickMark val="none"/>
        <c:tickLblPos val="nextTo"/>
        <c:crossAx val="485788040"/>
        <c:crosses val="autoZero"/>
        <c:auto val="1"/>
        <c:lblAlgn val="ctr"/>
        <c:lblOffset val="100"/>
        <c:noMultiLvlLbl val="0"/>
      </c:catAx>
      <c:valAx>
        <c:axId val="485788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787712"/>
        <c:crosses val="autoZero"/>
        <c:crossBetween val="between"/>
      </c:valAx>
      <c:spPr>
        <a:noFill/>
        <a:ln>
          <a:noFill/>
        </a:ln>
        <a:effectLst/>
      </c:spPr>
    </c:plotArea>
    <c:legend>
      <c:legendPos val="b"/>
      <c:layout>
        <c:manualLayout>
          <c:xMode val="edge"/>
          <c:yMode val="edge"/>
          <c:x val="0.18688509799410388"/>
          <c:y val="0.91324753937007874"/>
          <c:w val="0.68925098625669068"/>
          <c:h val="6.80024606299212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30746964819053"/>
          <c:y val="0.24504079584796842"/>
          <c:w val="0.59061348473682174"/>
          <c:h val="0.46483536930273411"/>
        </c:manualLayout>
      </c:layout>
      <c:barChart>
        <c:barDir val="bar"/>
        <c:grouping val="stacked"/>
        <c:varyColors val="0"/>
        <c:ser>
          <c:idx val="0"/>
          <c:order val="0"/>
          <c:tx>
            <c:strRef>
              <c:f>Sheet1!$B$1</c:f>
              <c:strCache>
                <c:ptCount val="1"/>
                <c:pt idx="0">
                  <c:v>First action  -  typical time to first action</c:v>
                </c:pt>
              </c:strCache>
            </c:strRef>
          </c:tx>
          <c:spPr>
            <a:solidFill>
              <a:schemeClr val="accent1"/>
            </a:solidFill>
            <a:ln>
              <a:noFill/>
            </a:ln>
            <a:effectLst/>
          </c:spPr>
          <c:invertIfNegative val="0"/>
          <c:dPt>
            <c:idx val="1"/>
            <c:invertIfNegative val="0"/>
            <c:bubble3D val="0"/>
            <c:spPr>
              <a:pattFill prst="wdDnDiag">
                <a:fgClr>
                  <a:schemeClr val="bg2">
                    <a:lumMod val="90000"/>
                  </a:schemeClr>
                </a:fgClr>
                <a:bgClr>
                  <a:schemeClr val="bg1"/>
                </a:bgClr>
              </a:pattFill>
              <a:ln w="15875">
                <a:solidFill>
                  <a:schemeClr val="bg2">
                    <a:lumMod val="25000"/>
                  </a:schemeClr>
                </a:solidFill>
                <a:prstDash val="solid"/>
              </a:ln>
              <a:effectLst/>
            </c:spPr>
            <c:extLst>
              <c:ext xmlns:c16="http://schemas.microsoft.com/office/drawing/2014/chart" uri="{C3380CC4-5D6E-409C-BE32-E72D297353CC}">
                <c16:uniqueId val="{00000001-5E06-40C8-B7D1-04B27FA5077C}"/>
              </c:ext>
            </c:extLst>
          </c:dPt>
          <c:dLbls>
            <c:dLbl>
              <c:idx val="0"/>
              <c:tx>
                <c:rich>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r>
                      <a:rPr lang="en-US" dirty="0"/>
                      <a:t>~14.7</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E06-40C8-B7D1-04B27FA5077C}"/>
                </c:ext>
              </c:extLst>
            </c:dLbl>
            <c:dLbl>
              <c:idx val="1"/>
              <c:tx>
                <c:rich>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r>
                      <a:rPr lang="en-US" dirty="0"/>
                      <a:t>~</a:t>
                    </a:r>
                    <a:fld id="{10767B29-15B7-4948-A9E3-559E3DCA41AF}" type="VALUE">
                      <a:rPr lang="en-US" smtClean="0"/>
                      <a:pPr>
                        <a:defRPr sz="1100" b="1">
                          <a:solidFill>
                            <a:schemeClr val="tx1"/>
                          </a:solidFill>
                        </a:defRPr>
                      </a:pPr>
                      <a:t>[VALUE]</a:t>
                    </a:fld>
                    <a:endParaRPr lang="en-US" dirty="0"/>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E06-40C8-B7D1-04B27FA5077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Typical application 
processing 
time 
breakdown </c:v>
                </c:pt>
              </c:strCache>
            </c:strRef>
          </c:cat>
          <c:val>
            <c:numRef>
              <c:f>Sheet1!$B$2</c:f>
              <c:numCache>
                <c:formatCode>General</c:formatCode>
                <c:ptCount val="1"/>
                <c:pt idx="0">
                  <c:v>14.7</c:v>
                </c:pt>
              </c:numCache>
            </c:numRef>
          </c:val>
          <c:extLst>
            <c:ext xmlns:c16="http://schemas.microsoft.com/office/drawing/2014/chart" uri="{C3380CC4-5D6E-409C-BE32-E72D297353CC}">
              <c16:uniqueId val="{00000003-5E06-40C8-B7D1-04B27FA5077C}"/>
            </c:ext>
          </c:extLst>
        </c:ser>
        <c:ser>
          <c:idx val="1"/>
          <c:order val="1"/>
          <c:tx>
            <c:strRef>
              <c:f>Sheet1!$C$1</c:f>
              <c:strCache>
                <c:ptCount val="1"/>
                <c:pt idx="0">
                  <c:v>Applicant responds to first action  - typical applicant response time</c:v>
                </c:pt>
              </c:strCache>
            </c:strRef>
          </c:tx>
          <c:spPr>
            <a:solidFill>
              <a:schemeClr val="accent2"/>
            </a:solidFill>
            <a:ln>
              <a:noFill/>
            </a:ln>
            <a:effectLst/>
          </c:spPr>
          <c:invertIfNegative val="0"/>
          <c:dLbls>
            <c:dLbl>
              <c:idx val="0"/>
              <c:tx>
                <c:rich>
                  <a:bodyPr/>
                  <a:lstStyle/>
                  <a:p>
                    <a:r>
                      <a:rPr lang="en-US"/>
                      <a:t>3.7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C5CF-4248-B86E-1F74268313D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Typical application 
processing 
time 
breakdown </c:v>
                </c:pt>
              </c:strCache>
            </c:strRef>
          </c:cat>
          <c:val>
            <c:numRef>
              <c:f>Sheet1!$C$2</c:f>
              <c:numCache>
                <c:formatCode>General</c:formatCode>
                <c:ptCount val="1"/>
                <c:pt idx="0">
                  <c:v>3.7</c:v>
                </c:pt>
              </c:numCache>
            </c:numRef>
          </c:val>
          <c:extLst>
            <c:ext xmlns:c16="http://schemas.microsoft.com/office/drawing/2014/chart" uri="{C3380CC4-5D6E-409C-BE32-E72D297353CC}">
              <c16:uniqueId val="{00000004-5E06-40C8-B7D1-04B27FA5077C}"/>
            </c:ext>
          </c:extLst>
        </c:ser>
        <c:ser>
          <c:idx val="2"/>
          <c:order val="2"/>
          <c:tx>
            <c:strRef>
              <c:f>Sheet1!$D$1</c:f>
              <c:strCache>
                <c:ptCount val="1"/>
                <c:pt idx="0">
                  <c:v>Examiner prepares final rejection  -  typical response time</c:v>
                </c:pt>
              </c:strCache>
            </c:strRef>
          </c:tx>
          <c:spPr>
            <a:solidFill>
              <a:schemeClr val="accent3"/>
            </a:solidFill>
            <a:ln>
              <a:noFill/>
            </a:ln>
            <a:effectLst/>
          </c:spPr>
          <c:invertIfNegative val="0"/>
          <c:dLbls>
            <c:dLbl>
              <c:idx val="0"/>
              <c:tx>
                <c:rich>
                  <a:bodyPr/>
                  <a:lstStyle/>
                  <a:p>
                    <a:r>
                      <a:rPr lang="en-US" dirty="0"/>
                      <a:t>1.6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5CF-4248-B86E-1F74268313D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Typical application 
processing 
time 
breakdown </c:v>
                </c:pt>
              </c:strCache>
            </c:strRef>
          </c:cat>
          <c:val>
            <c:numRef>
              <c:f>Sheet1!$D$2</c:f>
              <c:numCache>
                <c:formatCode>General</c:formatCode>
                <c:ptCount val="1"/>
                <c:pt idx="0">
                  <c:v>1.6</c:v>
                </c:pt>
              </c:numCache>
            </c:numRef>
          </c:val>
          <c:extLst>
            <c:ext xmlns:c16="http://schemas.microsoft.com/office/drawing/2014/chart" uri="{C3380CC4-5D6E-409C-BE32-E72D297353CC}">
              <c16:uniqueId val="{00000005-5E06-40C8-B7D1-04B27FA5077C}"/>
            </c:ext>
          </c:extLst>
        </c:ser>
        <c:ser>
          <c:idx val="3"/>
          <c:order val="3"/>
          <c:tx>
            <c:strRef>
              <c:f>Sheet1!$E$1</c:f>
              <c:strCache>
                <c:ptCount val="1"/>
                <c:pt idx="0">
                  <c:v>Applicant responds to final rejection  - typical applicant response time</c:v>
                </c:pt>
              </c:strCache>
            </c:strRef>
          </c:tx>
          <c:spPr>
            <a:solidFill>
              <a:schemeClr val="accent4"/>
            </a:solidFill>
            <a:ln>
              <a:noFill/>
            </a:ln>
            <a:effectLst/>
          </c:spPr>
          <c:invertIfNegative val="0"/>
          <c:dLbls>
            <c:dLbl>
              <c:idx val="0"/>
              <c:tx>
                <c:rich>
                  <a:bodyPr/>
                  <a:lstStyle/>
                  <a:p>
                    <a:r>
                      <a:rPr lang="en-US"/>
                      <a:t>3.5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5CF-4248-B86E-1F74268313D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Typical application 
processing 
time 
breakdown </c:v>
                </c:pt>
              </c:strCache>
            </c:strRef>
          </c:cat>
          <c:val>
            <c:numRef>
              <c:f>Sheet1!$E$2</c:f>
              <c:numCache>
                <c:formatCode>General</c:formatCode>
                <c:ptCount val="1"/>
                <c:pt idx="0">
                  <c:v>3.5</c:v>
                </c:pt>
              </c:numCache>
            </c:numRef>
          </c:val>
          <c:extLst>
            <c:ext xmlns:c16="http://schemas.microsoft.com/office/drawing/2014/chart" uri="{C3380CC4-5D6E-409C-BE32-E72D297353CC}">
              <c16:uniqueId val="{00000006-5E06-40C8-B7D1-04B27FA5077C}"/>
            </c:ext>
          </c:extLst>
        </c:ser>
        <c:ser>
          <c:idx val="4"/>
          <c:order val="4"/>
          <c:tx>
            <c:strRef>
              <c:f>Sheet1!$F$1</c:f>
              <c:strCache>
                <c:ptCount val="1"/>
                <c:pt idx="0">
                  <c:v>Examiner considers after-final amendment  -  typical response time</c:v>
                </c:pt>
              </c:strCache>
            </c:strRef>
          </c:tx>
          <c:spPr>
            <a:solidFill>
              <a:srgbClr val="FF0000"/>
            </a:solidFill>
            <a:ln>
              <a:noFill/>
            </a:ln>
            <a:effectLst/>
          </c:spPr>
          <c:invertIfNegative val="0"/>
          <c:dLbls>
            <c:dLbl>
              <c:idx val="0"/>
              <c:tx>
                <c:rich>
                  <a:bodyPr/>
                  <a:lstStyle/>
                  <a:p>
                    <a:r>
                      <a:rPr lang="en-US" dirty="0"/>
                      <a:t>0.4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C5CF-4248-B86E-1F74268313DE}"/>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Typical application 
processing 
time 
breakdown </c:v>
                </c:pt>
              </c:strCache>
            </c:strRef>
          </c:cat>
          <c:val>
            <c:numRef>
              <c:f>Sheet1!$F$2</c:f>
              <c:numCache>
                <c:formatCode>General</c:formatCode>
                <c:ptCount val="1"/>
                <c:pt idx="0">
                  <c:v>0.4</c:v>
                </c:pt>
              </c:numCache>
            </c:numRef>
          </c:val>
          <c:extLst>
            <c:ext xmlns:c16="http://schemas.microsoft.com/office/drawing/2014/chart" uri="{C3380CC4-5D6E-409C-BE32-E72D297353CC}">
              <c16:uniqueId val="{00000007-5E06-40C8-B7D1-04B27FA5077C}"/>
            </c:ext>
          </c:extLst>
        </c:ser>
        <c:ser>
          <c:idx val="5"/>
          <c:order val="5"/>
          <c:tx>
            <c:strRef>
              <c:f>Sheet1!$G$1</c:f>
              <c:strCache>
                <c:ptCount val="1"/>
                <c:pt idx="0">
                  <c:v>Allowed awaiting issue fee  - typical applicant issue fee paid time</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Typical application 
processing 
time 
breakdown </c:v>
                </c:pt>
              </c:strCache>
            </c:strRef>
          </c:cat>
          <c:val>
            <c:numRef>
              <c:f>Sheet1!$G$2</c:f>
              <c:numCache>
                <c:formatCode>General</c:formatCode>
                <c:ptCount val="1"/>
                <c:pt idx="0">
                  <c:v>2</c:v>
                </c:pt>
              </c:numCache>
            </c:numRef>
          </c:val>
          <c:extLst>
            <c:ext xmlns:c16="http://schemas.microsoft.com/office/drawing/2014/chart" uri="{C3380CC4-5D6E-409C-BE32-E72D297353CC}">
              <c16:uniqueId val="{00000008-5E06-40C8-B7D1-04B27FA5077C}"/>
            </c:ext>
          </c:extLst>
        </c:ser>
        <c:ser>
          <c:idx val="6"/>
          <c:order val="6"/>
          <c:tx>
            <c:strRef>
              <c:f>Sheet1!$H$1</c:f>
              <c:strCache>
                <c:ptCount val="1"/>
                <c:pt idx="0">
                  <c:v>Issue fee received  - typical issue fee payment to patent printing </c:v>
                </c:pt>
              </c:strCache>
            </c:strRef>
          </c:tx>
          <c:spPr>
            <a:solidFill>
              <a:schemeClr val="accent1">
                <a:lumMod val="60000"/>
              </a:schemeClr>
            </a:solidFill>
            <a:ln>
              <a:noFill/>
            </a:ln>
            <a:effectLst/>
          </c:spPr>
          <c:invertIfNegative val="0"/>
          <c:dLbls>
            <c:dLbl>
              <c:idx val="0"/>
              <c:tx>
                <c:rich>
                  <a:bodyPr/>
                  <a:lstStyle/>
                  <a:p>
                    <a:r>
                      <a:rPr lang="en-US"/>
                      <a:t>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5CF-4248-B86E-1F74268313D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Typical application 
processing 
time 
breakdown </c:v>
                </c:pt>
              </c:strCache>
            </c:strRef>
          </c:cat>
          <c:val>
            <c:numRef>
              <c:f>Sheet1!$H$2</c:f>
              <c:numCache>
                <c:formatCode>General</c:formatCode>
                <c:ptCount val="1"/>
                <c:pt idx="0">
                  <c:v>1</c:v>
                </c:pt>
              </c:numCache>
            </c:numRef>
          </c:val>
          <c:extLst>
            <c:ext xmlns:c16="http://schemas.microsoft.com/office/drawing/2014/chart" uri="{C3380CC4-5D6E-409C-BE32-E72D297353CC}">
              <c16:uniqueId val="{00000009-5E06-40C8-B7D1-04B27FA5077C}"/>
            </c:ext>
          </c:extLst>
        </c:ser>
        <c:dLbls>
          <c:dLblPos val="ctr"/>
          <c:showLegendKey val="0"/>
          <c:showVal val="1"/>
          <c:showCatName val="0"/>
          <c:showSerName val="0"/>
          <c:showPercent val="0"/>
          <c:showBubbleSize val="0"/>
        </c:dLbls>
        <c:gapWidth val="15"/>
        <c:overlap val="100"/>
        <c:axId val="190167704"/>
        <c:axId val="189538992"/>
      </c:barChart>
      <c:catAx>
        <c:axId val="190167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89538992"/>
        <c:crosses val="autoZero"/>
        <c:auto val="1"/>
        <c:lblAlgn val="ctr"/>
        <c:lblOffset val="100"/>
        <c:noMultiLvlLbl val="0"/>
      </c:catAx>
      <c:valAx>
        <c:axId val="189538992"/>
        <c:scaling>
          <c:orientation val="minMax"/>
          <c:max val="3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dirty="0"/>
                  <a:t>Months</a:t>
                </a:r>
              </a:p>
            </c:rich>
          </c:tx>
          <c:layout>
            <c:manualLayout>
              <c:xMode val="edge"/>
              <c:yMode val="edge"/>
              <c:x val="0.32751699410418528"/>
              <c:y val="0.15234617807399259"/>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cross"/>
        <c:tickLblPos val="nextTo"/>
        <c:spPr>
          <a:noFill/>
          <a:ln>
            <a:solidFill>
              <a:schemeClr val="tx1"/>
            </a:solidFill>
          </a:ln>
          <a:effectLst/>
        </c:spPr>
        <c:txPr>
          <a:bodyPr rot="-60000000" spcFirstLastPara="1" vertOverflow="ellipsis" vert="horz" wrap="square" anchor="t" anchorCtr="0"/>
          <a:lstStyle/>
          <a:p>
            <a:pPr>
              <a:defRPr sz="900" b="0" i="0" u="none" strike="noStrike" kern="1200" baseline="0">
                <a:solidFill>
                  <a:schemeClr val="tx1">
                    <a:lumMod val="65000"/>
                    <a:lumOff val="35000"/>
                  </a:schemeClr>
                </a:solidFill>
                <a:latin typeface="+mn-lt"/>
                <a:ea typeface="+mn-ea"/>
                <a:cs typeface="+mn-cs"/>
              </a:defRPr>
            </a:pPr>
            <a:endParaRPr lang="en-US"/>
          </a:p>
        </c:txPr>
        <c:crossAx val="190167704"/>
        <c:crosses val="autoZero"/>
        <c:crossBetween val="between"/>
      </c:valAx>
      <c:spPr>
        <a:noFill/>
        <a:ln>
          <a:noFill/>
        </a:ln>
        <a:effectLst/>
      </c:spPr>
    </c:plotArea>
    <c:legend>
      <c:legendPos val="r"/>
      <c:layout>
        <c:manualLayout>
          <c:xMode val="edge"/>
          <c:yMode val="edge"/>
          <c:x val="0.73218649392963797"/>
          <c:y val="7.7187369809465695E-2"/>
          <c:w val="0.25409179725379155"/>
          <c:h val="0.63105915042824168"/>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34925">
      <a:solidFill>
        <a:schemeClr val="tx1"/>
      </a:solidFill>
    </a:ln>
    <a:effectLst/>
  </c:spPr>
  <c:txPr>
    <a:bodyPr/>
    <a:lstStyle/>
    <a:p>
      <a:pPr>
        <a:defRPr/>
      </a:pPr>
      <a:endParaRPr lang="en-US"/>
    </a:p>
  </c:txPr>
  <c:externalData r:id="rId3">
    <c:autoUpdate val="0"/>
  </c:externalData>
  <c:userShapes r:id="rId4"/>
</c:chartSpace>
</file>

<file path=ppt/charts/chartEx1.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5.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6.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7.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8.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Sheet1!$A$1:$A$15</cx:f>
        <cx:lvl ptCount="15">
          <cx:pt idx="0">G06F:ELECTRIC DIGITAL DATA PROCESSING (...</cx:pt>
          <cx:pt idx="1">H04L:TRANSMISSION OF DIGITAL INFORMATION, e.g. TELEGRAPHIC COMMUNICATION (...</cx:pt>
          <cx:pt idx="2">A61B:DIAGNOSIS; SURGERY; IDENTIFICATION (...</cx:pt>
          <cx:pt idx="3">H04W:WIRELESS COMMUNICATION NETWORKS (...</cx:pt>
          <cx:pt idx="4">H04N:PICTORIAL COMMUNICATION, e.g. TELEVISION</cx:pt>
          <cx:pt idx="5">H01L:SEMICONDUCTOR DEVICES NOT COVERED BY CLASS H10 (...</cx:pt>
          <cx:pt idx="6">G06T:IMAGE DATA PROCESSING OR GENERATION, IN GENERAL</cx:pt>
          <cx:pt idx="7">G06Q:INFORMATION AND COMMUNICATION TECHNOLOGY [ICT] SPECIALLY ADAPTED FOR ADMINISTRATIVE, COMMERCIAL, FINANCIAL, MANAGERIAL OR SUPERVISORY PURPOSES; SYSTEMS OR METHODS SPECIALLY ADAPTED FOR ADMINISTRATIVE, COMMERCIAL, FINANCIAL, MANAGERIAL OR SUPERVISORY PURPOSES, NOT OTHERWISE PROVIDED FOR</cx:pt>
          <cx:pt idx="8">G06N:COMPUTING ARRANGEMENTS BASED ON SPECIFIC COMPUTATIONAL MODELS</cx:pt>
          <cx:pt idx="9">A61K:PREPARATIONS FOR MEDICAL, DENTAL OR TOILETRY PURPOSES (...</cx:pt>
          <cx:pt idx="10">G06V:IMAGE OR VIDEO RECOGNITION OR UNDERSTANDING</cx:pt>
          <cx:pt idx="11">A61P:SPECIFIC THERAPEUTIC ACTIVITY OF CHEMICAL COMPOUNDS OR MEDICINAL PREPARATIONS</cx:pt>
          <cx:pt idx="12">A61M:DEVICES FOR INTRODUCING MEDIA INTO, OR ONTO, THE BODY (...</cx:pt>
          <cx:pt idx="13">G11C:STATIC STORES (...</cx:pt>
          <cx:pt idx="14">A61F:FILTERS IMPLANTABLE INTO BLOOD VESSELS; PROSTHESES; DEVICES PROVIDING PATENCY TO, OR PREVENTING COLLAPSING OF, TUBULAR STRUCTURES OF THE BODY, e.g. STENTS; ORTHOPAEDIC, NURSING OR CONTRACEPTIVE DEVICES; FOMENTATION; TREATMENT OR PROTECTION OF EYES OR EARS; BANDAGES, DRESSINGS OR ABSORBENT PADS; FIRST-AID KITS (...</cx:pt>
        </cx:lvl>
      </cx:strDim>
      <cx:numDim type="size">
        <cx:f>Sheet1!$B$1:$B$15</cx:f>
        <cx:lvl ptCount="15" formatCode="General">
          <cx:pt idx="0">205708</cx:pt>
          <cx:pt idx="1">146160</cx:pt>
          <cx:pt idx="2">74427</cx:pt>
          <cx:pt idx="3">67138</cx:pt>
          <cx:pt idx="4">58614</cx:pt>
          <cx:pt idx="5">51586</cx:pt>
          <cx:pt idx="6">43299</cx:pt>
          <cx:pt idx="7">43098</cx:pt>
          <cx:pt idx="8">34882</cx:pt>
          <cx:pt idx="9">23682</cx:pt>
          <cx:pt idx="10">23364</cx:pt>
          <cx:pt idx="11">19507</cx:pt>
          <cx:pt idx="12">17557</cx:pt>
          <cx:pt idx="13">17306</cx:pt>
          <cx:pt idx="14">14105</cx:pt>
        </cx:lvl>
      </cx:numDim>
    </cx:data>
  </cx:chartData>
  <cx:chart>
    <cx:plotArea>
      <cx:plotAreaRegion>
        <cx:series layoutId="treemap" uniqueId="{35FA0BCA-5B8E-4F6F-9551-8134C02C4019}">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161595-EEF6-467C-A9F7-ACBD0656D77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2C77780E-CC03-4989-948C-BB9A5CF33098}">
      <dgm:prSet phldrT="[Text]"/>
      <dgm:spPr>
        <a:solidFill>
          <a:schemeClr val="accent2"/>
        </a:solidFill>
        <a:ln>
          <a:solidFill>
            <a:schemeClr val="tx2">
              <a:lumMod val="75000"/>
            </a:schemeClr>
          </a:solidFill>
        </a:ln>
      </dgm:spPr>
      <dgm:t>
        <a:bodyPr/>
        <a:lstStyle/>
        <a:p>
          <a:r>
            <a:rPr lang="en-US" b="1" dirty="0"/>
            <a:t>Background</a:t>
          </a:r>
        </a:p>
      </dgm:t>
    </dgm:pt>
    <dgm:pt modelId="{59AB7CD0-0994-4C2A-BE88-48F2C7055183}" type="parTrans" cxnId="{B226D447-23B4-40B4-B6D0-81BEAA8DF0F4}">
      <dgm:prSet/>
      <dgm:spPr/>
      <dgm:t>
        <a:bodyPr/>
        <a:lstStyle/>
        <a:p>
          <a:endParaRPr lang="en-US"/>
        </a:p>
      </dgm:t>
    </dgm:pt>
    <dgm:pt modelId="{96E1EDF6-F125-49BB-8C27-E19B681000CF}" type="sibTrans" cxnId="{B226D447-23B4-40B4-B6D0-81BEAA8DF0F4}">
      <dgm:prSet/>
      <dgm:spPr/>
      <dgm:t>
        <a:bodyPr/>
        <a:lstStyle/>
        <a:p>
          <a:endParaRPr lang="en-US"/>
        </a:p>
      </dgm:t>
    </dgm:pt>
    <dgm:pt modelId="{2568B46E-4B32-4A7E-94C5-9F88DF1D43A3}">
      <dgm:prSet phldrT="[Text]" custT="1"/>
      <dgm:spPr>
        <a:ln>
          <a:solidFill>
            <a:schemeClr val="tx2">
              <a:lumMod val="75000"/>
            </a:schemeClr>
          </a:solidFill>
        </a:ln>
      </dgm:spPr>
      <dgm:t>
        <a:bodyPr/>
        <a:lstStyle/>
        <a:p>
          <a:r>
            <a:rPr lang="en-US" sz="1800" dirty="0"/>
            <a:t>History</a:t>
          </a:r>
        </a:p>
      </dgm:t>
    </dgm:pt>
    <dgm:pt modelId="{54F49256-0EAC-4827-8074-6B606BC4C272}" type="parTrans" cxnId="{89122F20-BFCB-4962-A88D-AC702BA7223E}">
      <dgm:prSet/>
      <dgm:spPr/>
      <dgm:t>
        <a:bodyPr/>
        <a:lstStyle/>
        <a:p>
          <a:endParaRPr lang="en-US"/>
        </a:p>
      </dgm:t>
    </dgm:pt>
    <dgm:pt modelId="{1C1A782B-EE5E-4B67-B14F-C16F16727842}" type="sibTrans" cxnId="{89122F20-BFCB-4962-A88D-AC702BA7223E}">
      <dgm:prSet/>
      <dgm:spPr/>
      <dgm:t>
        <a:bodyPr/>
        <a:lstStyle/>
        <a:p>
          <a:endParaRPr lang="en-US"/>
        </a:p>
      </dgm:t>
    </dgm:pt>
    <dgm:pt modelId="{D0BF4CFF-27C9-43AA-8593-BFAB71D32CB1}">
      <dgm:prSet phldrT="[Text]" custT="1"/>
      <dgm:spPr>
        <a:ln>
          <a:solidFill>
            <a:schemeClr val="tx2">
              <a:lumMod val="75000"/>
            </a:schemeClr>
          </a:solidFill>
        </a:ln>
      </dgm:spPr>
      <dgm:t>
        <a:bodyPr/>
        <a:lstStyle/>
        <a:p>
          <a:r>
            <a:rPr lang="en-US" sz="1800" dirty="0"/>
            <a:t>Importance and types of patents</a:t>
          </a:r>
        </a:p>
      </dgm:t>
    </dgm:pt>
    <dgm:pt modelId="{08F5B93E-5EE5-41BC-B034-DC4F5B4747AC}" type="parTrans" cxnId="{B6B5EF20-6CDC-43E4-8852-EDBF6C32733F}">
      <dgm:prSet/>
      <dgm:spPr/>
      <dgm:t>
        <a:bodyPr/>
        <a:lstStyle/>
        <a:p>
          <a:endParaRPr lang="en-US"/>
        </a:p>
      </dgm:t>
    </dgm:pt>
    <dgm:pt modelId="{B6C63A03-3A31-4246-A57D-EBAAC240D679}" type="sibTrans" cxnId="{B6B5EF20-6CDC-43E4-8852-EDBF6C32733F}">
      <dgm:prSet/>
      <dgm:spPr/>
      <dgm:t>
        <a:bodyPr/>
        <a:lstStyle/>
        <a:p>
          <a:endParaRPr lang="en-US"/>
        </a:p>
      </dgm:t>
    </dgm:pt>
    <dgm:pt modelId="{6F1A5E9C-9903-446C-A71C-9D385F7CE2C9}">
      <dgm:prSet phldrT="[Text]"/>
      <dgm:spPr>
        <a:solidFill>
          <a:schemeClr val="accent2"/>
        </a:solidFill>
        <a:ln>
          <a:solidFill>
            <a:schemeClr val="tx2">
              <a:lumMod val="75000"/>
            </a:schemeClr>
          </a:solidFill>
        </a:ln>
      </dgm:spPr>
      <dgm:t>
        <a:bodyPr/>
        <a:lstStyle/>
        <a:p>
          <a:r>
            <a:rPr lang="en-US" b="1" dirty="0"/>
            <a:t>Patent roadmap</a:t>
          </a:r>
        </a:p>
      </dgm:t>
    </dgm:pt>
    <dgm:pt modelId="{E9E9DE9A-AA91-48A5-A371-9F32FF387151}" type="parTrans" cxnId="{9D3DB2DD-EE25-4F99-8529-9092D06B5BD4}">
      <dgm:prSet/>
      <dgm:spPr/>
      <dgm:t>
        <a:bodyPr/>
        <a:lstStyle/>
        <a:p>
          <a:endParaRPr lang="en-US"/>
        </a:p>
      </dgm:t>
    </dgm:pt>
    <dgm:pt modelId="{1530249A-1D04-41D6-B4B8-80AEC7110FFA}" type="sibTrans" cxnId="{9D3DB2DD-EE25-4F99-8529-9092D06B5BD4}">
      <dgm:prSet/>
      <dgm:spPr/>
      <dgm:t>
        <a:bodyPr/>
        <a:lstStyle/>
        <a:p>
          <a:endParaRPr lang="en-US"/>
        </a:p>
      </dgm:t>
    </dgm:pt>
    <dgm:pt modelId="{8C96131F-4097-4418-9D8A-6EA767B1AD15}">
      <dgm:prSet phldrT="[Text]" custT="1"/>
      <dgm:spPr>
        <a:ln>
          <a:solidFill>
            <a:schemeClr val="tx2">
              <a:lumMod val="75000"/>
            </a:schemeClr>
          </a:solidFill>
        </a:ln>
      </dgm:spPr>
      <dgm:t>
        <a:bodyPr/>
        <a:lstStyle/>
        <a:p>
          <a:r>
            <a:rPr lang="en-US" sz="1800" dirty="0"/>
            <a:t>Anatomy of a patent</a:t>
          </a:r>
        </a:p>
      </dgm:t>
    </dgm:pt>
    <dgm:pt modelId="{90F79F3D-78B0-4B77-9BAA-571865AA54B7}" type="parTrans" cxnId="{DFDB869E-E15F-4F21-A238-6BDBBACA9539}">
      <dgm:prSet/>
      <dgm:spPr/>
      <dgm:t>
        <a:bodyPr/>
        <a:lstStyle/>
        <a:p>
          <a:endParaRPr lang="en-US"/>
        </a:p>
      </dgm:t>
    </dgm:pt>
    <dgm:pt modelId="{582ED253-127F-4E5F-900A-CB192BBD418E}" type="sibTrans" cxnId="{DFDB869E-E15F-4F21-A238-6BDBBACA9539}">
      <dgm:prSet/>
      <dgm:spPr/>
      <dgm:t>
        <a:bodyPr/>
        <a:lstStyle/>
        <a:p>
          <a:endParaRPr lang="en-US"/>
        </a:p>
      </dgm:t>
    </dgm:pt>
    <dgm:pt modelId="{42F21295-06B1-4977-8648-471DC4FF10B5}">
      <dgm:prSet phldrT="[Text]"/>
      <dgm:spPr>
        <a:solidFill>
          <a:schemeClr val="accent2"/>
        </a:solidFill>
        <a:ln>
          <a:solidFill>
            <a:schemeClr val="tx2">
              <a:lumMod val="75000"/>
            </a:schemeClr>
          </a:solidFill>
        </a:ln>
      </dgm:spPr>
      <dgm:t>
        <a:bodyPr/>
        <a:lstStyle/>
        <a:p>
          <a:r>
            <a:rPr lang="en-US" b="1" dirty="0"/>
            <a:t>Careers</a:t>
          </a:r>
        </a:p>
      </dgm:t>
    </dgm:pt>
    <dgm:pt modelId="{7E81E9C5-C4D0-4721-B05A-39FE6A1EDC16}" type="parTrans" cxnId="{D2A99D9F-2973-47FA-B214-ECDE2BA7B564}">
      <dgm:prSet/>
      <dgm:spPr/>
      <dgm:t>
        <a:bodyPr/>
        <a:lstStyle/>
        <a:p>
          <a:endParaRPr lang="en-US"/>
        </a:p>
      </dgm:t>
    </dgm:pt>
    <dgm:pt modelId="{FF43C27F-C35C-407B-960F-2BA8B4722AE7}" type="sibTrans" cxnId="{D2A99D9F-2973-47FA-B214-ECDE2BA7B564}">
      <dgm:prSet/>
      <dgm:spPr/>
      <dgm:t>
        <a:bodyPr/>
        <a:lstStyle/>
        <a:p>
          <a:endParaRPr lang="en-US"/>
        </a:p>
      </dgm:t>
    </dgm:pt>
    <dgm:pt modelId="{E4E31F89-39CC-4736-AADE-18514AB10DFE}">
      <dgm:prSet phldrT="[Text]" custT="1"/>
      <dgm:spPr>
        <a:ln>
          <a:solidFill>
            <a:schemeClr val="tx2">
              <a:lumMod val="75000"/>
            </a:schemeClr>
          </a:solidFill>
        </a:ln>
      </dgm:spPr>
      <dgm:t>
        <a:bodyPr/>
        <a:lstStyle/>
        <a:p>
          <a:r>
            <a:rPr lang="en-US" sz="1800" dirty="0"/>
            <a:t>Examiner skill set</a:t>
          </a:r>
        </a:p>
      </dgm:t>
    </dgm:pt>
    <dgm:pt modelId="{8A591B17-D720-4609-BB59-69E7F873B544}" type="parTrans" cxnId="{F39D1111-F733-436B-A025-80E66E73D201}">
      <dgm:prSet/>
      <dgm:spPr/>
      <dgm:t>
        <a:bodyPr/>
        <a:lstStyle/>
        <a:p>
          <a:endParaRPr lang="en-US"/>
        </a:p>
      </dgm:t>
    </dgm:pt>
    <dgm:pt modelId="{7D96111B-09D0-490F-9A8B-FDA3467E2E23}" type="sibTrans" cxnId="{F39D1111-F733-436B-A025-80E66E73D201}">
      <dgm:prSet/>
      <dgm:spPr/>
      <dgm:t>
        <a:bodyPr/>
        <a:lstStyle/>
        <a:p>
          <a:endParaRPr lang="en-US"/>
        </a:p>
      </dgm:t>
    </dgm:pt>
    <dgm:pt modelId="{51487DEB-543F-4702-B22B-6361ED880B0C}">
      <dgm:prSet phldrT="[Text]" custT="1"/>
      <dgm:spPr>
        <a:ln>
          <a:solidFill>
            <a:schemeClr val="tx2">
              <a:lumMod val="75000"/>
            </a:schemeClr>
          </a:solidFill>
        </a:ln>
      </dgm:spPr>
      <dgm:t>
        <a:bodyPr/>
        <a:lstStyle/>
        <a:p>
          <a:r>
            <a:rPr lang="en-US" sz="1800" dirty="0"/>
            <a:t>Job description</a:t>
          </a:r>
        </a:p>
      </dgm:t>
    </dgm:pt>
    <dgm:pt modelId="{9235938E-B1AC-4F86-BD7A-3800A712FB61}" type="parTrans" cxnId="{B58C805A-ADE8-4C77-82A7-8CA7FB494752}">
      <dgm:prSet/>
      <dgm:spPr/>
      <dgm:t>
        <a:bodyPr/>
        <a:lstStyle/>
        <a:p>
          <a:endParaRPr lang="en-US"/>
        </a:p>
      </dgm:t>
    </dgm:pt>
    <dgm:pt modelId="{3445E973-4F5B-4413-9C53-394BB87DF152}" type="sibTrans" cxnId="{B58C805A-ADE8-4C77-82A7-8CA7FB494752}">
      <dgm:prSet/>
      <dgm:spPr/>
      <dgm:t>
        <a:bodyPr/>
        <a:lstStyle/>
        <a:p>
          <a:endParaRPr lang="en-US"/>
        </a:p>
      </dgm:t>
    </dgm:pt>
    <dgm:pt modelId="{22B0AA9E-7089-4E6B-8259-0BBE760F3EA1}">
      <dgm:prSet custT="1"/>
      <dgm:spPr/>
      <dgm:t>
        <a:bodyPr/>
        <a:lstStyle/>
        <a:p>
          <a:r>
            <a:rPr lang="en-US" sz="1800" dirty="0"/>
            <a:t>Patent application journey</a:t>
          </a:r>
        </a:p>
      </dgm:t>
    </dgm:pt>
    <dgm:pt modelId="{288A8629-9105-4B4B-8EB3-B1CBE0183EE0}" type="parTrans" cxnId="{ADD17C4E-5DB4-455D-880F-6D7DB13D9404}">
      <dgm:prSet/>
      <dgm:spPr/>
      <dgm:t>
        <a:bodyPr/>
        <a:lstStyle/>
        <a:p>
          <a:endParaRPr lang="en-US"/>
        </a:p>
      </dgm:t>
    </dgm:pt>
    <dgm:pt modelId="{CBE7DBD1-9B72-465D-B636-D13DDC72C7D4}" type="sibTrans" cxnId="{ADD17C4E-5DB4-455D-880F-6D7DB13D9404}">
      <dgm:prSet/>
      <dgm:spPr/>
      <dgm:t>
        <a:bodyPr/>
        <a:lstStyle/>
        <a:p>
          <a:endParaRPr lang="en-US"/>
        </a:p>
      </dgm:t>
    </dgm:pt>
    <dgm:pt modelId="{EAE4DCE6-523C-46B3-B47B-1597AF81D86E}">
      <dgm:prSet custT="1"/>
      <dgm:spPr/>
      <dgm:t>
        <a:bodyPr/>
        <a:lstStyle/>
        <a:p>
          <a:r>
            <a:rPr lang="en-US" sz="1800" dirty="0"/>
            <a:t>Role of the USPTO</a:t>
          </a:r>
        </a:p>
      </dgm:t>
    </dgm:pt>
    <dgm:pt modelId="{F1727F07-94B8-4F38-9163-28143893C4D7}" type="parTrans" cxnId="{A9E18599-8C91-4110-A967-779F723047B8}">
      <dgm:prSet/>
      <dgm:spPr/>
      <dgm:t>
        <a:bodyPr/>
        <a:lstStyle/>
        <a:p>
          <a:endParaRPr lang="en-US"/>
        </a:p>
      </dgm:t>
    </dgm:pt>
    <dgm:pt modelId="{E14CB78E-ECFC-4838-A516-F2726597E6F1}" type="sibTrans" cxnId="{A9E18599-8C91-4110-A967-779F723047B8}">
      <dgm:prSet/>
      <dgm:spPr/>
      <dgm:t>
        <a:bodyPr/>
        <a:lstStyle/>
        <a:p>
          <a:endParaRPr lang="en-US"/>
        </a:p>
      </dgm:t>
    </dgm:pt>
    <dgm:pt modelId="{215C50B9-7BA0-4A8C-8A9B-BF15C5EDBB2C}" type="pres">
      <dgm:prSet presAssocID="{A1161595-EEF6-467C-A9F7-ACBD0656D77E}" presName="linearFlow" presStyleCnt="0">
        <dgm:presLayoutVars>
          <dgm:dir/>
          <dgm:animLvl val="lvl"/>
          <dgm:resizeHandles val="exact"/>
        </dgm:presLayoutVars>
      </dgm:prSet>
      <dgm:spPr/>
    </dgm:pt>
    <dgm:pt modelId="{3FA41521-1349-4184-978D-6018EA2E4599}" type="pres">
      <dgm:prSet presAssocID="{2C77780E-CC03-4989-948C-BB9A5CF33098}" presName="composite" presStyleCnt="0"/>
      <dgm:spPr/>
    </dgm:pt>
    <dgm:pt modelId="{5F9A29E1-1C28-488B-B1A5-F9DDA0C3E3E3}" type="pres">
      <dgm:prSet presAssocID="{2C77780E-CC03-4989-948C-BB9A5CF33098}" presName="parentText" presStyleLbl="alignNode1" presStyleIdx="0" presStyleCnt="3">
        <dgm:presLayoutVars>
          <dgm:chMax val="1"/>
          <dgm:bulletEnabled val="1"/>
        </dgm:presLayoutVars>
      </dgm:prSet>
      <dgm:spPr/>
    </dgm:pt>
    <dgm:pt modelId="{CF067215-CED4-4DB9-A593-047B1EF90B0C}" type="pres">
      <dgm:prSet presAssocID="{2C77780E-CC03-4989-948C-BB9A5CF33098}" presName="descendantText" presStyleLbl="alignAcc1" presStyleIdx="0" presStyleCnt="3">
        <dgm:presLayoutVars>
          <dgm:bulletEnabled val="1"/>
        </dgm:presLayoutVars>
      </dgm:prSet>
      <dgm:spPr/>
    </dgm:pt>
    <dgm:pt modelId="{4B916836-305D-48AE-BA6D-D35AB038BCDE}" type="pres">
      <dgm:prSet presAssocID="{96E1EDF6-F125-49BB-8C27-E19B681000CF}" presName="sp" presStyleCnt="0"/>
      <dgm:spPr/>
    </dgm:pt>
    <dgm:pt modelId="{7B7FF972-7C40-47E5-88A8-0FD1F6575D0C}" type="pres">
      <dgm:prSet presAssocID="{6F1A5E9C-9903-446C-A71C-9D385F7CE2C9}" presName="composite" presStyleCnt="0"/>
      <dgm:spPr/>
    </dgm:pt>
    <dgm:pt modelId="{CBF6C017-46B3-4A36-A756-D6FEA03E7F16}" type="pres">
      <dgm:prSet presAssocID="{6F1A5E9C-9903-446C-A71C-9D385F7CE2C9}" presName="parentText" presStyleLbl="alignNode1" presStyleIdx="1" presStyleCnt="3">
        <dgm:presLayoutVars>
          <dgm:chMax val="1"/>
          <dgm:bulletEnabled val="1"/>
        </dgm:presLayoutVars>
      </dgm:prSet>
      <dgm:spPr/>
    </dgm:pt>
    <dgm:pt modelId="{F699707E-245B-4C1F-A564-AE54B0D7FE6C}" type="pres">
      <dgm:prSet presAssocID="{6F1A5E9C-9903-446C-A71C-9D385F7CE2C9}" presName="descendantText" presStyleLbl="alignAcc1" presStyleIdx="1" presStyleCnt="3">
        <dgm:presLayoutVars>
          <dgm:bulletEnabled val="1"/>
        </dgm:presLayoutVars>
      </dgm:prSet>
      <dgm:spPr/>
    </dgm:pt>
    <dgm:pt modelId="{E13CF95D-F8E6-42A0-9954-888838EEC0D7}" type="pres">
      <dgm:prSet presAssocID="{1530249A-1D04-41D6-B4B8-80AEC7110FFA}" presName="sp" presStyleCnt="0"/>
      <dgm:spPr/>
    </dgm:pt>
    <dgm:pt modelId="{3A3D43F6-B945-4A62-A0FF-710DBEFDC278}" type="pres">
      <dgm:prSet presAssocID="{42F21295-06B1-4977-8648-471DC4FF10B5}" presName="composite" presStyleCnt="0"/>
      <dgm:spPr/>
    </dgm:pt>
    <dgm:pt modelId="{59183212-41A5-4D33-B8B4-78DFFAD96C48}" type="pres">
      <dgm:prSet presAssocID="{42F21295-06B1-4977-8648-471DC4FF10B5}" presName="parentText" presStyleLbl="alignNode1" presStyleIdx="2" presStyleCnt="3">
        <dgm:presLayoutVars>
          <dgm:chMax val="1"/>
          <dgm:bulletEnabled val="1"/>
        </dgm:presLayoutVars>
      </dgm:prSet>
      <dgm:spPr/>
    </dgm:pt>
    <dgm:pt modelId="{7D647EDA-76B8-4178-8C49-E6D1F8BBE21B}" type="pres">
      <dgm:prSet presAssocID="{42F21295-06B1-4977-8648-471DC4FF10B5}" presName="descendantText" presStyleLbl="alignAcc1" presStyleIdx="2" presStyleCnt="3" custLinFactNeighborX="0" custLinFactNeighborY="-1299">
        <dgm:presLayoutVars>
          <dgm:bulletEnabled val="1"/>
        </dgm:presLayoutVars>
      </dgm:prSet>
      <dgm:spPr/>
    </dgm:pt>
  </dgm:ptLst>
  <dgm:cxnLst>
    <dgm:cxn modelId="{EA0F930E-A537-4CB9-BFAF-1EA67065CD27}" type="presOf" srcId="{2C77780E-CC03-4989-948C-BB9A5CF33098}" destId="{5F9A29E1-1C28-488B-B1A5-F9DDA0C3E3E3}" srcOrd="0" destOrd="0" presId="urn:microsoft.com/office/officeart/2005/8/layout/chevron2"/>
    <dgm:cxn modelId="{F39D1111-F733-436B-A025-80E66E73D201}" srcId="{42F21295-06B1-4977-8648-471DC4FF10B5}" destId="{E4E31F89-39CC-4736-AADE-18514AB10DFE}" srcOrd="0" destOrd="0" parTransId="{8A591B17-D720-4609-BB59-69E7F873B544}" sibTransId="{7D96111B-09D0-490F-9A8B-FDA3467E2E23}"/>
    <dgm:cxn modelId="{42899A17-C4AA-4B46-94DC-106688AFDCE5}" type="presOf" srcId="{22B0AA9E-7089-4E6B-8259-0BBE760F3EA1}" destId="{F699707E-245B-4C1F-A564-AE54B0D7FE6C}" srcOrd="0" destOrd="1" presId="urn:microsoft.com/office/officeart/2005/8/layout/chevron2"/>
    <dgm:cxn modelId="{89122F20-BFCB-4962-A88D-AC702BA7223E}" srcId="{2C77780E-CC03-4989-948C-BB9A5CF33098}" destId="{2568B46E-4B32-4A7E-94C5-9F88DF1D43A3}" srcOrd="0" destOrd="0" parTransId="{54F49256-0EAC-4827-8074-6B606BC4C272}" sibTransId="{1C1A782B-EE5E-4B67-B14F-C16F16727842}"/>
    <dgm:cxn modelId="{B6B5EF20-6CDC-43E4-8852-EDBF6C32733F}" srcId="{2C77780E-CC03-4989-948C-BB9A5CF33098}" destId="{D0BF4CFF-27C9-43AA-8593-BFAB71D32CB1}" srcOrd="1" destOrd="0" parTransId="{08F5B93E-5EE5-41BC-B034-DC4F5B4747AC}" sibTransId="{B6C63A03-3A31-4246-A57D-EBAAC240D679}"/>
    <dgm:cxn modelId="{DF80692B-4AF5-4834-BD50-88A52D9A5DFC}" type="presOf" srcId="{D0BF4CFF-27C9-43AA-8593-BFAB71D32CB1}" destId="{CF067215-CED4-4DB9-A593-047B1EF90B0C}" srcOrd="0" destOrd="1" presId="urn:microsoft.com/office/officeart/2005/8/layout/chevron2"/>
    <dgm:cxn modelId="{992B6F3B-9B1E-4079-9AAD-B324890795D2}" type="presOf" srcId="{EAE4DCE6-523C-46B3-B47B-1597AF81D86E}" destId="{F699707E-245B-4C1F-A564-AE54B0D7FE6C}" srcOrd="0" destOrd="2" presId="urn:microsoft.com/office/officeart/2005/8/layout/chevron2"/>
    <dgm:cxn modelId="{CB03B164-7A57-4468-8313-13AC048946AB}" type="presOf" srcId="{8C96131F-4097-4418-9D8A-6EA767B1AD15}" destId="{F699707E-245B-4C1F-A564-AE54B0D7FE6C}" srcOrd="0" destOrd="0" presId="urn:microsoft.com/office/officeart/2005/8/layout/chevron2"/>
    <dgm:cxn modelId="{B226D447-23B4-40B4-B6D0-81BEAA8DF0F4}" srcId="{A1161595-EEF6-467C-A9F7-ACBD0656D77E}" destId="{2C77780E-CC03-4989-948C-BB9A5CF33098}" srcOrd="0" destOrd="0" parTransId="{59AB7CD0-0994-4C2A-BE88-48F2C7055183}" sibTransId="{96E1EDF6-F125-49BB-8C27-E19B681000CF}"/>
    <dgm:cxn modelId="{07B29F4B-7442-4FFF-8F10-544781DD1F11}" type="presOf" srcId="{2568B46E-4B32-4A7E-94C5-9F88DF1D43A3}" destId="{CF067215-CED4-4DB9-A593-047B1EF90B0C}" srcOrd="0" destOrd="0" presId="urn:microsoft.com/office/officeart/2005/8/layout/chevron2"/>
    <dgm:cxn modelId="{ADD17C4E-5DB4-455D-880F-6D7DB13D9404}" srcId="{6F1A5E9C-9903-446C-A71C-9D385F7CE2C9}" destId="{22B0AA9E-7089-4E6B-8259-0BBE760F3EA1}" srcOrd="1" destOrd="0" parTransId="{288A8629-9105-4B4B-8EB3-B1CBE0183EE0}" sibTransId="{CBE7DBD1-9B72-465D-B636-D13DDC72C7D4}"/>
    <dgm:cxn modelId="{B58C805A-ADE8-4C77-82A7-8CA7FB494752}" srcId="{42F21295-06B1-4977-8648-471DC4FF10B5}" destId="{51487DEB-543F-4702-B22B-6361ED880B0C}" srcOrd="1" destOrd="0" parTransId="{9235938E-B1AC-4F86-BD7A-3800A712FB61}" sibTransId="{3445E973-4F5B-4413-9C53-394BB87DF152}"/>
    <dgm:cxn modelId="{5FE78E7A-2408-4DE9-8388-6766242CDBFF}" type="presOf" srcId="{42F21295-06B1-4977-8648-471DC4FF10B5}" destId="{59183212-41A5-4D33-B8B4-78DFFAD96C48}" srcOrd="0" destOrd="0" presId="urn:microsoft.com/office/officeart/2005/8/layout/chevron2"/>
    <dgm:cxn modelId="{A9E18599-8C91-4110-A967-779F723047B8}" srcId="{6F1A5E9C-9903-446C-A71C-9D385F7CE2C9}" destId="{EAE4DCE6-523C-46B3-B47B-1597AF81D86E}" srcOrd="2" destOrd="0" parTransId="{F1727F07-94B8-4F38-9163-28143893C4D7}" sibTransId="{E14CB78E-ECFC-4838-A516-F2726597E6F1}"/>
    <dgm:cxn modelId="{DFDB869E-E15F-4F21-A238-6BDBBACA9539}" srcId="{6F1A5E9C-9903-446C-A71C-9D385F7CE2C9}" destId="{8C96131F-4097-4418-9D8A-6EA767B1AD15}" srcOrd="0" destOrd="0" parTransId="{90F79F3D-78B0-4B77-9BAA-571865AA54B7}" sibTransId="{582ED253-127F-4E5F-900A-CB192BBD418E}"/>
    <dgm:cxn modelId="{D2A99D9F-2973-47FA-B214-ECDE2BA7B564}" srcId="{A1161595-EEF6-467C-A9F7-ACBD0656D77E}" destId="{42F21295-06B1-4977-8648-471DC4FF10B5}" srcOrd="2" destOrd="0" parTransId="{7E81E9C5-C4D0-4721-B05A-39FE6A1EDC16}" sibTransId="{FF43C27F-C35C-407B-960F-2BA8B4722AE7}"/>
    <dgm:cxn modelId="{CD76A4A5-FDBD-41CC-91E3-60AE74B69A60}" type="presOf" srcId="{E4E31F89-39CC-4736-AADE-18514AB10DFE}" destId="{7D647EDA-76B8-4178-8C49-E6D1F8BBE21B}" srcOrd="0" destOrd="0" presId="urn:microsoft.com/office/officeart/2005/8/layout/chevron2"/>
    <dgm:cxn modelId="{063855C2-1CB5-45CF-BFCF-22C6C8EC8DC5}" type="presOf" srcId="{51487DEB-543F-4702-B22B-6361ED880B0C}" destId="{7D647EDA-76B8-4178-8C49-E6D1F8BBE21B}" srcOrd="0" destOrd="1" presId="urn:microsoft.com/office/officeart/2005/8/layout/chevron2"/>
    <dgm:cxn modelId="{606168CF-250D-45B6-82F5-449F12330690}" type="presOf" srcId="{A1161595-EEF6-467C-A9F7-ACBD0656D77E}" destId="{215C50B9-7BA0-4A8C-8A9B-BF15C5EDBB2C}" srcOrd="0" destOrd="0" presId="urn:microsoft.com/office/officeart/2005/8/layout/chevron2"/>
    <dgm:cxn modelId="{A46BF5D3-81D2-47AE-A5C3-72BB369AB7D0}" type="presOf" srcId="{6F1A5E9C-9903-446C-A71C-9D385F7CE2C9}" destId="{CBF6C017-46B3-4A36-A756-D6FEA03E7F16}" srcOrd="0" destOrd="0" presId="urn:microsoft.com/office/officeart/2005/8/layout/chevron2"/>
    <dgm:cxn modelId="{9D3DB2DD-EE25-4F99-8529-9092D06B5BD4}" srcId="{A1161595-EEF6-467C-A9F7-ACBD0656D77E}" destId="{6F1A5E9C-9903-446C-A71C-9D385F7CE2C9}" srcOrd="1" destOrd="0" parTransId="{E9E9DE9A-AA91-48A5-A371-9F32FF387151}" sibTransId="{1530249A-1D04-41D6-B4B8-80AEC7110FFA}"/>
    <dgm:cxn modelId="{226D6463-E14D-47C6-8B4B-362FD26B4754}" type="presParOf" srcId="{215C50B9-7BA0-4A8C-8A9B-BF15C5EDBB2C}" destId="{3FA41521-1349-4184-978D-6018EA2E4599}" srcOrd="0" destOrd="0" presId="urn:microsoft.com/office/officeart/2005/8/layout/chevron2"/>
    <dgm:cxn modelId="{34E781D9-8202-4397-A2F6-6BA217443DF7}" type="presParOf" srcId="{3FA41521-1349-4184-978D-6018EA2E4599}" destId="{5F9A29E1-1C28-488B-B1A5-F9DDA0C3E3E3}" srcOrd="0" destOrd="0" presId="urn:microsoft.com/office/officeart/2005/8/layout/chevron2"/>
    <dgm:cxn modelId="{67D8FD21-C122-47B1-BE9D-2C8C01DF3B4E}" type="presParOf" srcId="{3FA41521-1349-4184-978D-6018EA2E4599}" destId="{CF067215-CED4-4DB9-A593-047B1EF90B0C}" srcOrd="1" destOrd="0" presId="urn:microsoft.com/office/officeart/2005/8/layout/chevron2"/>
    <dgm:cxn modelId="{B510FC2E-BC86-4912-A957-DE569EFBF2BE}" type="presParOf" srcId="{215C50B9-7BA0-4A8C-8A9B-BF15C5EDBB2C}" destId="{4B916836-305D-48AE-BA6D-D35AB038BCDE}" srcOrd="1" destOrd="0" presId="urn:microsoft.com/office/officeart/2005/8/layout/chevron2"/>
    <dgm:cxn modelId="{56D6944E-5326-477B-85F7-384A735E92A6}" type="presParOf" srcId="{215C50B9-7BA0-4A8C-8A9B-BF15C5EDBB2C}" destId="{7B7FF972-7C40-47E5-88A8-0FD1F6575D0C}" srcOrd="2" destOrd="0" presId="urn:microsoft.com/office/officeart/2005/8/layout/chevron2"/>
    <dgm:cxn modelId="{C51E9BD0-979F-45BE-9D2E-8D4EC4E5CFE3}" type="presParOf" srcId="{7B7FF972-7C40-47E5-88A8-0FD1F6575D0C}" destId="{CBF6C017-46B3-4A36-A756-D6FEA03E7F16}" srcOrd="0" destOrd="0" presId="urn:microsoft.com/office/officeart/2005/8/layout/chevron2"/>
    <dgm:cxn modelId="{61F7DD1C-8D15-4A55-99EB-ACB494DCA9C7}" type="presParOf" srcId="{7B7FF972-7C40-47E5-88A8-0FD1F6575D0C}" destId="{F699707E-245B-4C1F-A564-AE54B0D7FE6C}" srcOrd="1" destOrd="0" presId="urn:microsoft.com/office/officeart/2005/8/layout/chevron2"/>
    <dgm:cxn modelId="{06D5FDEB-BE64-409D-ACEF-9913DA17E701}" type="presParOf" srcId="{215C50B9-7BA0-4A8C-8A9B-BF15C5EDBB2C}" destId="{E13CF95D-F8E6-42A0-9954-888838EEC0D7}" srcOrd="3" destOrd="0" presId="urn:microsoft.com/office/officeart/2005/8/layout/chevron2"/>
    <dgm:cxn modelId="{0E1629AC-86FB-41CE-9449-D835B35535AC}" type="presParOf" srcId="{215C50B9-7BA0-4A8C-8A9B-BF15C5EDBB2C}" destId="{3A3D43F6-B945-4A62-A0FF-710DBEFDC278}" srcOrd="4" destOrd="0" presId="urn:microsoft.com/office/officeart/2005/8/layout/chevron2"/>
    <dgm:cxn modelId="{CE2E7197-5BC1-42E6-BF39-B4865B620C4F}" type="presParOf" srcId="{3A3D43F6-B945-4A62-A0FF-710DBEFDC278}" destId="{59183212-41A5-4D33-B8B4-78DFFAD96C48}" srcOrd="0" destOrd="0" presId="urn:microsoft.com/office/officeart/2005/8/layout/chevron2"/>
    <dgm:cxn modelId="{7971F709-D27C-42D6-BA63-7E11368F05FD}" type="presParOf" srcId="{3A3D43F6-B945-4A62-A0FF-710DBEFDC278}" destId="{7D647EDA-76B8-4178-8C49-E6D1F8BBE21B}"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C00A59-08B1-4347-A208-EF85B61ED735}" type="doc">
      <dgm:prSet loTypeId="urn:microsoft.com/office/officeart/2005/8/layout/default" loCatId="list" qsTypeId="urn:microsoft.com/office/officeart/2005/8/quickstyle/3d3" qsCatId="3D" csTypeId="urn:microsoft.com/office/officeart/2005/8/colors/accent0_3" csCatId="mainScheme" phldr="1"/>
      <dgm:spPr/>
      <dgm:t>
        <a:bodyPr/>
        <a:lstStyle/>
        <a:p>
          <a:endParaRPr lang="en-US"/>
        </a:p>
      </dgm:t>
    </dgm:pt>
    <dgm:pt modelId="{C83B3124-BC17-40F5-985B-A70226C32AF9}">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2400" b="1" dirty="0"/>
            <a:t>63 million jobs</a:t>
          </a:r>
        </a:p>
        <a:p>
          <a:r>
            <a:rPr lang="en-US" sz="1400" dirty="0"/>
            <a:t>44% of all U.S. jobs were in IP Intensive Industries (2019)</a:t>
          </a:r>
        </a:p>
      </dgm:t>
    </dgm:pt>
    <dgm:pt modelId="{0B52DEF5-DA7B-443E-9BD8-8CF7F3AF8BAB}" type="parTrans" cxnId="{C9BC0EC8-3AA5-4F87-B2EC-5B79739AC970}">
      <dgm:prSet/>
      <dgm:spPr/>
      <dgm:t>
        <a:bodyPr/>
        <a:lstStyle/>
        <a:p>
          <a:endParaRPr lang="en-US"/>
        </a:p>
      </dgm:t>
    </dgm:pt>
    <dgm:pt modelId="{63693F87-1E78-46A7-814B-D49157D45BC7}" type="sibTrans" cxnId="{C9BC0EC8-3AA5-4F87-B2EC-5B79739AC970}">
      <dgm:prSet/>
      <dgm:spPr/>
      <dgm:t>
        <a:bodyPr/>
        <a:lstStyle/>
        <a:p>
          <a:endParaRPr lang="en-US"/>
        </a:p>
      </dgm:t>
    </dgm:pt>
    <dgm:pt modelId="{C1F0A0AC-1811-4278-B71A-81557A1BC997}">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2400" b="1" dirty="0"/>
            <a:t>~50%</a:t>
          </a:r>
          <a:r>
            <a:rPr lang="en-US" sz="1400" dirty="0"/>
            <a:t> </a:t>
          </a:r>
        </a:p>
        <a:p>
          <a:r>
            <a:rPr lang="en-US" sz="1400" dirty="0"/>
            <a:t>IP Intensive Industries share of Total U.S. GDP (2019)</a:t>
          </a:r>
        </a:p>
      </dgm:t>
    </dgm:pt>
    <dgm:pt modelId="{E9FB7EE9-1C36-42E1-8A0A-2CD69C9E7C9A}" type="parTrans" cxnId="{284E7831-70A0-4FB4-92D1-54F7FCD317C3}">
      <dgm:prSet/>
      <dgm:spPr/>
      <dgm:t>
        <a:bodyPr/>
        <a:lstStyle/>
        <a:p>
          <a:endParaRPr lang="en-US"/>
        </a:p>
      </dgm:t>
    </dgm:pt>
    <dgm:pt modelId="{BB0A5931-862C-4DFE-965C-22C4116E6B35}" type="sibTrans" cxnId="{284E7831-70A0-4FB4-92D1-54F7FCD317C3}">
      <dgm:prSet/>
      <dgm:spPr/>
      <dgm:t>
        <a:bodyPr/>
        <a:lstStyle/>
        <a:p>
          <a:endParaRPr lang="en-US"/>
        </a:p>
      </dgm:t>
    </dgm:pt>
    <dgm:pt modelId="{119BDDBF-5F99-4BBA-9DB5-20CA3241ED21}">
      <dgm:prSe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2400" b="1" dirty="0"/>
            <a:t>$1,517/week </a:t>
          </a:r>
        </a:p>
        <a:p>
          <a:r>
            <a:rPr lang="en-US" sz="1400" dirty="0"/>
            <a:t>(60% higher)</a:t>
          </a:r>
        </a:p>
        <a:p>
          <a:r>
            <a:rPr lang="en-US" sz="1400" dirty="0"/>
            <a:t>Avg. weekly wages for workers in IP-intensive industries</a:t>
          </a:r>
        </a:p>
      </dgm:t>
    </dgm:pt>
    <dgm:pt modelId="{3637C7A5-6E79-4098-9332-52C550CE20C8}" type="parTrans" cxnId="{20427953-90E2-41F7-B140-272551681A73}">
      <dgm:prSet/>
      <dgm:spPr/>
      <dgm:t>
        <a:bodyPr/>
        <a:lstStyle/>
        <a:p>
          <a:endParaRPr lang="en-US"/>
        </a:p>
      </dgm:t>
    </dgm:pt>
    <dgm:pt modelId="{075F160F-AE0B-49C3-A192-396A0B9F9CB3}" type="sibTrans" cxnId="{20427953-90E2-41F7-B140-272551681A73}">
      <dgm:prSet/>
      <dgm:spPr/>
      <dgm:t>
        <a:bodyPr/>
        <a:lstStyle/>
        <a:p>
          <a:endParaRPr lang="en-US"/>
        </a:p>
      </dgm:t>
    </dgm:pt>
    <dgm:pt modelId="{73A284D8-C373-4EEE-BC67-EBE6E8B8895A}">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2400" b="1" dirty="0"/>
            <a:t>$7.8 trillion </a:t>
          </a:r>
        </a:p>
        <a:p>
          <a:r>
            <a:rPr lang="en-US" sz="1400" dirty="0"/>
            <a:t>GDP contribution of IP-intensive industries (2019)</a:t>
          </a:r>
        </a:p>
      </dgm:t>
    </dgm:pt>
    <dgm:pt modelId="{D9D58DAE-DFC2-481F-9917-F1961E9D70DA}" type="parTrans" cxnId="{C2A7D9C2-27D2-4C8D-A04D-F398B8D6A81A}">
      <dgm:prSet/>
      <dgm:spPr/>
      <dgm:t>
        <a:bodyPr/>
        <a:lstStyle/>
        <a:p>
          <a:endParaRPr lang="en-US"/>
        </a:p>
      </dgm:t>
    </dgm:pt>
    <dgm:pt modelId="{180BB056-D44D-4D05-AC23-81F974368218}" type="sibTrans" cxnId="{C2A7D9C2-27D2-4C8D-A04D-F398B8D6A81A}">
      <dgm:prSet/>
      <dgm:spPr/>
      <dgm:t>
        <a:bodyPr/>
        <a:lstStyle/>
        <a:p>
          <a:endParaRPr lang="en-US"/>
        </a:p>
      </dgm:t>
    </dgm:pt>
    <dgm:pt modelId="{A3D57088-415B-4A2F-98DA-D5784BE3E845}">
      <dgm:prSe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2400" b="1" dirty="0"/>
            <a:t>15.5 million</a:t>
          </a:r>
        </a:p>
        <a:p>
          <a:r>
            <a:rPr lang="en-US" sz="1600" dirty="0"/>
            <a:t>Industry jobs supplying intermediate goods and services (2019)</a:t>
          </a:r>
        </a:p>
      </dgm:t>
    </dgm:pt>
    <dgm:pt modelId="{486921C4-AC1A-4513-AAA7-DC969FEB1C96}" type="parTrans" cxnId="{86FC7CC8-CFFC-49FF-9CBE-64DEC8E5F2F8}">
      <dgm:prSet/>
      <dgm:spPr/>
      <dgm:t>
        <a:bodyPr/>
        <a:lstStyle/>
        <a:p>
          <a:endParaRPr lang="en-US"/>
        </a:p>
      </dgm:t>
    </dgm:pt>
    <dgm:pt modelId="{4D02A09D-3CE4-481F-8B2F-D6048CF58094}" type="sibTrans" cxnId="{86FC7CC8-CFFC-49FF-9CBE-64DEC8E5F2F8}">
      <dgm:prSet/>
      <dgm:spPr/>
      <dgm:t>
        <a:bodyPr/>
        <a:lstStyle/>
        <a:p>
          <a:endParaRPr lang="en-US"/>
        </a:p>
      </dgm:t>
    </dgm:pt>
    <dgm:pt modelId="{DC1D4357-5DB5-4BE8-8A00-E82631589597}">
      <dgm:prSe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2400" b="1" dirty="0"/>
            <a:t>~33% of all jobs</a:t>
          </a:r>
        </a:p>
        <a:p>
          <a:r>
            <a:rPr lang="en-US" sz="1600" dirty="0"/>
            <a:t>&gt;47M U.S. jobs supported by IP-intensive industries (2019)</a:t>
          </a:r>
        </a:p>
      </dgm:t>
    </dgm:pt>
    <dgm:pt modelId="{211F62AB-629B-4DDF-B95A-F4E328E4820C}" type="sibTrans" cxnId="{6BECA47B-528F-4B06-957F-397828960662}">
      <dgm:prSet/>
      <dgm:spPr/>
      <dgm:t>
        <a:bodyPr/>
        <a:lstStyle/>
        <a:p>
          <a:endParaRPr lang="en-US"/>
        </a:p>
      </dgm:t>
    </dgm:pt>
    <dgm:pt modelId="{99F20C2C-D462-4008-AB20-E566B58C41D0}" type="parTrans" cxnId="{6BECA47B-528F-4B06-957F-397828960662}">
      <dgm:prSet/>
      <dgm:spPr/>
      <dgm:t>
        <a:bodyPr/>
        <a:lstStyle/>
        <a:p>
          <a:endParaRPr lang="en-US"/>
        </a:p>
      </dgm:t>
    </dgm:pt>
    <dgm:pt modelId="{A55787F4-5CED-4E94-8D88-C184F73DE0DB}" type="pres">
      <dgm:prSet presAssocID="{10C00A59-08B1-4347-A208-EF85B61ED735}" presName="diagram" presStyleCnt="0">
        <dgm:presLayoutVars>
          <dgm:dir/>
          <dgm:resizeHandles val="exact"/>
        </dgm:presLayoutVars>
      </dgm:prSet>
      <dgm:spPr/>
    </dgm:pt>
    <dgm:pt modelId="{42A3590E-52E7-4BE4-BB23-7A85B0C0AA88}" type="pres">
      <dgm:prSet presAssocID="{C83B3124-BC17-40F5-985B-A70226C32AF9}" presName="node" presStyleLbl="node1" presStyleIdx="0" presStyleCnt="6">
        <dgm:presLayoutVars>
          <dgm:bulletEnabled val="1"/>
        </dgm:presLayoutVars>
      </dgm:prSet>
      <dgm:spPr/>
    </dgm:pt>
    <dgm:pt modelId="{01C15AF1-E5B0-466C-8146-609C02766DE8}" type="pres">
      <dgm:prSet presAssocID="{63693F87-1E78-46A7-814B-D49157D45BC7}" presName="sibTrans" presStyleCnt="0"/>
      <dgm:spPr/>
    </dgm:pt>
    <dgm:pt modelId="{F207A6E6-CCD7-4F12-A155-23149F9628CD}" type="pres">
      <dgm:prSet presAssocID="{C1F0A0AC-1811-4278-B71A-81557A1BC997}" presName="node" presStyleLbl="node1" presStyleIdx="1" presStyleCnt="6">
        <dgm:presLayoutVars>
          <dgm:bulletEnabled val="1"/>
        </dgm:presLayoutVars>
      </dgm:prSet>
      <dgm:spPr/>
    </dgm:pt>
    <dgm:pt modelId="{8983A26B-3FF9-4411-BF34-1346FDBBDE3B}" type="pres">
      <dgm:prSet presAssocID="{BB0A5931-862C-4DFE-965C-22C4116E6B35}" presName="sibTrans" presStyleCnt="0"/>
      <dgm:spPr/>
    </dgm:pt>
    <dgm:pt modelId="{2BCF23EB-668D-47E7-9F3B-6137C1104D27}" type="pres">
      <dgm:prSet presAssocID="{73A284D8-C373-4EEE-BC67-EBE6E8B8895A}" presName="node" presStyleLbl="node1" presStyleIdx="2" presStyleCnt="6">
        <dgm:presLayoutVars>
          <dgm:bulletEnabled val="1"/>
        </dgm:presLayoutVars>
      </dgm:prSet>
      <dgm:spPr/>
    </dgm:pt>
    <dgm:pt modelId="{6BC0C4DE-4675-4BB2-A65C-F7C524EDFC55}" type="pres">
      <dgm:prSet presAssocID="{180BB056-D44D-4D05-AC23-81F974368218}" presName="sibTrans" presStyleCnt="0"/>
      <dgm:spPr/>
    </dgm:pt>
    <dgm:pt modelId="{6EB1926F-86DD-4E5F-AF28-8761F739C471}" type="pres">
      <dgm:prSet presAssocID="{119BDDBF-5F99-4BBA-9DB5-20CA3241ED21}" presName="node" presStyleLbl="node1" presStyleIdx="3" presStyleCnt="6">
        <dgm:presLayoutVars>
          <dgm:bulletEnabled val="1"/>
        </dgm:presLayoutVars>
      </dgm:prSet>
      <dgm:spPr/>
    </dgm:pt>
    <dgm:pt modelId="{47E0DD95-2DDE-4CC4-92CC-AF3D280425E4}" type="pres">
      <dgm:prSet presAssocID="{075F160F-AE0B-49C3-A192-396A0B9F9CB3}" presName="sibTrans" presStyleCnt="0"/>
      <dgm:spPr/>
    </dgm:pt>
    <dgm:pt modelId="{E755534B-15E4-49EC-B90E-013FB404D1DA}" type="pres">
      <dgm:prSet presAssocID="{DC1D4357-5DB5-4BE8-8A00-E82631589597}" presName="node" presStyleLbl="node1" presStyleIdx="4" presStyleCnt="6">
        <dgm:presLayoutVars>
          <dgm:bulletEnabled val="1"/>
        </dgm:presLayoutVars>
      </dgm:prSet>
      <dgm:spPr/>
    </dgm:pt>
    <dgm:pt modelId="{35E82D22-427E-4725-8866-4DEB8E972559}" type="pres">
      <dgm:prSet presAssocID="{211F62AB-629B-4DDF-B95A-F4E328E4820C}" presName="sibTrans" presStyleCnt="0"/>
      <dgm:spPr/>
    </dgm:pt>
    <dgm:pt modelId="{FD351FA1-AF37-497F-9B7C-20B3BBEF8B61}" type="pres">
      <dgm:prSet presAssocID="{A3D57088-415B-4A2F-98DA-D5784BE3E845}" presName="node" presStyleLbl="node1" presStyleIdx="5" presStyleCnt="6">
        <dgm:presLayoutVars>
          <dgm:bulletEnabled val="1"/>
        </dgm:presLayoutVars>
      </dgm:prSet>
      <dgm:spPr/>
    </dgm:pt>
  </dgm:ptLst>
  <dgm:cxnLst>
    <dgm:cxn modelId="{B8A1CB05-4F09-46BB-88B9-E288932C5C1C}" type="presOf" srcId="{73A284D8-C373-4EEE-BC67-EBE6E8B8895A}" destId="{2BCF23EB-668D-47E7-9F3B-6137C1104D27}" srcOrd="0" destOrd="0" presId="urn:microsoft.com/office/officeart/2005/8/layout/default"/>
    <dgm:cxn modelId="{641B832D-459A-4C97-ACDA-59C5F540FE78}" type="presOf" srcId="{119BDDBF-5F99-4BBA-9DB5-20CA3241ED21}" destId="{6EB1926F-86DD-4E5F-AF28-8761F739C471}" srcOrd="0" destOrd="0" presId="urn:microsoft.com/office/officeart/2005/8/layout/default"/>
    <dgm:cxn modelId="{284E7831-70A0-4FB4-92D1-54F7FCD317C3}" srcId="{10C00A59-08B1-4347-A208-EF85B61ED735}" destId="{C1F0A0AC-1811-4278-B71A-81557A1BC997}" srcOrd="1" destOrd="0" parTransId="{E9FB7EE9-1C36-42E1-8A0A-2CD69C9E7C9A}" sibTransId="{BB0A5931-862C-4DFE-965C-22C4116E6B35}"/>
    <dgm:cxn modelId="{1652033F-DD9F-435A-B751-595809E52FF0}" type="presOf" srcId="{A3D57088-415B-4A2F-98DA-D5784BE3E845}" destId="{FD351FA1-AF37-497F-9B7C-20B3BBEF8B61}" srcOrd="0" destOrd="0" presId="urn:microsoft.com/office/officeart/2005/8/layout/default"/>
    <dgm:cxn modelId="{EA34073F-F907-4D16-899B-A18B4A6E4E4B}" type="presOf" srcId="{10C00A59-08B1-4347-A208-EF85B61ED735}" destId="{A55787F4-5CED-4E94-8D88-C184F73DE0DB}" srcOrd="0" destOrd="0" presId="urn:microsoft.com/office/officeart/2005/8/layout/default"/>
    <dgm:cxn modelId="{21B5EB5E-8E4E-45B3-B72C-D5C5CFF211E2}" type="presOf" srcId="{C1F0A0AC-1811-4278-B71A-81557A1BC997}" destId="{F207A6E6-CCD7-4F12-A155-23149F9628CD}" srcOrd="0" destOrd="0" presId="urn:microsoft.com/office/officeart/2005/8/layout/default"/>
    <dgm:cxn modelId="{20427953-90E2-41F7-B140-272551681A73}" srcId="{10C00A59-08B1-4347-A208-EF85B61ED735}" destId="{119BDDBF-5F99-4BBA-9DB5-20CA3241ED21}" srcOrd="3" destOrd="0" parTransId="{3637C7A5-6E79-4098-9332-52C550CE20C8}" sibTransId="{075F160F-AE0B-49C3-A192-396A0B9F9CB3}"/>
    <dgm:cxn modelId="{2D1BF073-8D3C-4C78-9315-8A3B5DE0206B}" type="presOf" srcId="{DC1D4357-5DB5-4BE8-8A00-E82631589597}" destId="{E755534B-15E4-49EC-B90E-013FB404D1DA}" srcOrd="0" destOrd="0" presId="urn:microsoft.com/office/officeart/2005/8/layout/default"/>
    <dgm:cxn modelId="{6BECA47B-528F-4B06-957F-397828960662}" srcId="{10C00A59-08B1-4347-A208-EF85B61ED735}" destId="{DC1D4357-5DB5-4BE8-8A00-E82631589597}" srcOrd="4" destOrd="0" parTransId="{99F20C2C-D462-4008-AB20-E566B58C41D0}" sibTransId="{211F62AB-629B-4DDF-B95A-F4E328E4820C}"/>
    <dgm:cxn modelId="{C2A7D9C2-27D2-4C8D-A04D-F398B8D6A81A}" srcId="{10C00A59-08B1-4347-A208-EF85B61ED735}" destId="{73A284D8-C373-4EEE-BC67-EBE6E8B8895A}" srcOrd="2" destOrd="0" parTransId="{D9D58DAE-DFC2-481F-9917-F1961E9D70DA}" sibTransId="{180BB056-D44D-4D05-AC23-81F974368218}"/>
    <dgm:cxn modelId="{C9BC0EC8-3AA5-4F87-B2EC-5B79739AC970}" srcId="{10C00A59-08B1-4347-A208-EF85B61ED735}" destId="{C83B3124-BC17-40F5-985B-A70226C32AF9}" srcOrd="0" destOrd="0" parTransId="{0B52DEF5-DA7B-443E-9BD8-8CF7F3AF8BAB}" sibTransId="{63693F87-1E78-46A7-814B-D49157D45BC7}"/>
    <dgm:cxn modelId="{86FC7CC8-CFFC-49FF-9CBE-64DEC8E5F2F8}" srcId="{10C00A59-08B1-4347-A208-EF85B61ED735}" destId="{A3D57088-415B-4A2F-98DA-D5784BE3E845}" srcOrd="5" destOrd="0" parTransId="{486921C4-AC1A-4513-AAA7-DC969FEB1C96}" sibTransId="{4D02A09D-3CE4-481F-8B2F-D6048CF58094}"/>
    <dgm:cxn modelId="{85855CE9-39DD-4AC3-8E62-BE86E493B851}" type="presOf" srcId="{C83B3124-BC17-40F5-985B-A70226C32AF9}" destId="{42A3590E-52E7-4BE4-BB23-7A85B0C0AA88}" srcOrd="0" destOrd="0" presId="urn:microsoft.com/office/officeart/2005/8/layout/default"/>
    <dgm:cxn modelId="{C82EFF41-C736-4819-A99E-32E5BDEFBE13}" type="presParOf" srcId="{A55787F4-5CED-4E94-8D88-C184F73DE0DB}" destId="{42A3590E-52E7-4BE4-BB23-7A85B0C0AA88}" srcOrd="0" destOrd="0" presId="urn:microsoft.com/office/officeart/2005/8/layout/default"/>
    <dgm:cxn modelId="{9FF14897-78A1-46A1-BEFB-17280B6F239C}" type="presParOf" srcId="{A55787F4-5CED-4E94-8D88-C184F73DE0DB}" destId="{01C15AF1-E5B0-466C-8146-609C02766DE8}" srcOrd="1" destOrd="0" presId="urn:microsoft.com/office/officeart/2005/8/layout/default"/>
    <dgm:cxn modelId="{2B8A4214-ED19-41CE-B943-9FED6371A0DD}" type="presParOf" srcId="{A55787F4-5CED-4E94-8D88-C184F73DE0DB}" destId="{F207A6E6-CCD7-4F12-A155-23149F9628CD}" srcOrd="2" destOrd="0" presId="urn:microsoft.com/office/officeart/2005/8/layout/default"/>
    <dgm:cxn modelId="{A4599B2C-BB38-434C-93E3-98AEE3B66ACA}" type="presParOf" srcId="{A55787F4-5CED-4E94-8D88-C184F73DE0DB}" destId="{8983A26B-3FF9-4411-BF34-1346FDBBDE3B}" srcOrd="3" destOrd="0" presId="urn:microsoft.com/office/officeart/2005/8/layout/default"/>
    <dgm:cxn modelId="{1F3189FE-A8D3-4FD7-8832-64B1F8D11DD9}" type="presParOf" srcId="{A55787F4-5CED-4E94-8D88-C184F73DE0DB}" destId="{2BCF23EB-668D-47E7-9F3B-6137C1104D27}" srcOrd="4" destOrd="0" presId="urn:microsoft.com/office/officeart/2005/8/layout/default"/>
    <dgm:cxn modelId="{7B68E1F2-A0F9-4388-BA47-145873105D87}" type="presParOf" srcId="{A55787F4-5CED-4E94-8D88-C184F73DE0DB}" destId="{6BC0C4DE-4675-4BB2-A65C-F7C524EDFC55}" srcOrd="5" destOrd="0" presId="urn:microsoft.com/office/officeart/2005/8/layout/default"/>
    <dgm:cxn modelId="{022D1813-63D9-437C-A9F3-A71A7E41BE9E}" type="presParOf" srcId="{A55787F4-5CED-4E94-8D88-C184F73DE0DB}" destId="{6EB1926F-86DD-4E5F-AF28-8761F739C471}" srcOrd="6" destOrd="0" presId="urn:microsoft.com/office/officeart/2005/8/layout/default"/>
    <dgm:cxn modelId="{F743A157-2690-4147-9215-5E0B087FD4ED}" type="presParOf" srcId="{A55787F4-5CED-4E94-8D88-C184F73DE0DB}" destId="{47E0DD95-2DDE-4CC4-92CC-AF3D280425E4}" srcOrd="7" destOrd="0" presId="urn:microsoft.com/office/officeart/2005/8/layout/default"/>
    <dgm:cxn modelId="{6CD837B0-AC57-4211-8D6E-E89CDF21959C}" type="presParOf" srcId="{A55787F4-5CED-4E94-8D88-C184F73DE0DB}" destId="{E755534B-15E4-49EC-B90E-013FB404D1DA}" srcOrd="8" destOrd="0" presId="urn:microsoft.com/office/officeart/2005/8/layout/default"/>
    <dgm:cxn modelId="{C0FF739A-EF3E-430A-A435-2D172D9C7F26}" type="presParOf" srcId="{A55787F4-5CED-4E94-8D88-C184F73DE0DB}" destId="{35E82D22-427E-4725-8866-4DEB8E972559}" srcOrd="9" destOrd="0" presId="urn:microsoft.com/office/officeart/2005/8/layout/default"/>
    <dgm:cxn modelId="{744B5B8D-7C09-4155-A565-46349D5A05EE}" type="presParOf" srcId="{A55787F4-5CED-4E94-8D88-C184F73DE0DB}" destId="{FD351FA1-AF37-497F-9B7C-20B3BBEF8B6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A29E1-1C28-488B-B1A5-F9DDA0C3E3E3}">
      <dsp:nvSpPr>
        <dsp:cNvPr id="0" name=""/>
        <dsp:cNvSpPr/>
      </dsp:nvSpPr>
      <dsp:spPr>
        <a:xfrm rot="5400000">
          <a:off x="-222429" y="225592"/>
          <a:ext cx="1482862" cy="1038004"/>
        </a:xfrm>
        <a:prstGeom prst="chevron">
          <a:avLst/>
        </a:prstGeom>
        <a:solidFill>
          <a:schemeClr val="accent2"/>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Background</a:t>
          </a:r>
        </a:p>
      </dsp:txBody>
      <dsp:txXfrm rot="-5400000">
        <a:off x="0" y="522165"/>
        <a:ext cx="1038004" cy="444858"/>
      </dsp:txXfrm>
    </dsp:sp>
    <dsp:sp modelId="{CF067215-CED4-4DB9-A593-047B1EF90B0C}">
      <dsp:nvSpPr>
        <dsp:cNvPr id="0" name=""/>
        <dsp:cNvSpPr/>
      </dsp:nvSpPr>
      <dsp:spPr>
        <a:xfrm rot="5400000">
          <a:off x="2908100" y="-1866933"/>
          <a:ext cx="963860" cy="4704053"/>
        </a:xfrm>
        <a:prstGeom prst="round2SameRect">
          <a:avLst/>
        </a:prstGeom>
        <a:solidFill>
          <a:schemeClr val="lt1">
            <a:alpha val="90000"/>
            <a:hueOff val="0"/>
            <a:satOff val="0"/>
            <a:lumOff val="0"/>
            <a:alphaOff val="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History</a:t>
          </a:r>
        </a:p>
        <a:p>
          <a:pPr marL="171450" lvl="1" indent="-171450" algn="l" defTabSz="800100">
            <a:lnSpc>
              <a:spcPct val="90000"/>
            </a:lnSpc>
            <a:spcBef>
              <a:spcPct val="0"/>
            </a:spcBef>
            <a:spcAft>
              <a:spcPct val="15000"/>
            </a:spcAft>
            <a:buChar char="•"/>
          </a:pPr>
          <a:r>
            <a:rPr lang="en-US" sz="1800" kern="1200" dirty="0"/>
            <a:t>Importance and types of patents</a:t>
          </a:r>
        </a:p>
      </dsp:txBody>
      <dsp:txXfrm rot="-5400000">
        <a:off x="1038004" y="50215"/>
        <a:ext cx="4657001" cy="869756"/>
      </dsp:txXfrm>
    </dsp:sp>
    <dsp:sp modelId="{CBF6C017-46B3-4A36-A756-D6FEA03E7F16}">
      <dsp:nvSpPr>
        <dsp:cNvPr id="0" name=""/>
        <dsp:cNvSpPr/>
      </dsp:nvSpPr>
      <dsp:spPr>
        <a:xfrm rot="5400000">
          <a:off x="-222429" y="1512997"/>
          <a:ext cx="1482862" cy="1038004"/>
        </a:xfrm>
        <a:prstGeom prst="chevron">
          <a:avLst/>
        </a:prstGeom>
        <a:solidFill>
          <a:schemeClr val="accent2"/>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Patent roadmap</a:t>
          </a:r>
        </a:p>
      </dsp:txBody>
      <dsp:txXfrm rot="-5400000">
        <a:off x="0" y="1809570"/>
        <a:ext cx="1038004" cy="444858"/>
      </dsp:txXfrm>
    </dsp:sp>
    <dsp:sp modelId="{F699707E-245B-4C1F-A564-AE54B0D7FE6C}">
      <dsp:nvSpPr>
        <dsp:cNvPr id="0" name=""/>
        <dsp:cNvSpPr/>
      </dsp:nvSpPr>
      <dsp:spPr>
        <a:xfrm rot="5400000">
          <a:off x="2908100" y="-579527"/>
          <a:ext cx="963860" cy="4704053"/>
        </a:xfrm>
        <a:prstGeom prst="round2SameRect">
          <a:avLst/>
        </a:prstGeom>
        <a:solidFill>
          <a:schemeClr val="lt1">
            <a:alpha val="90000"/>
            <a:hueOff val="0"/>
            <a:satOff val="0"/>
            <a:lumOff val="0"/>
            <a:alphaOff val="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Anatomy of a patent</a:t>
          </a:r>
        </a:p>
        <a:p>
          <a:pPr marL="171450" lvl="1" indent="-171450" algn="l" defTabSz="800100">
            <a:lnSpc>
              <a:spcPct val="90000"/>
            </a:lnSpc>
            <a:spcBef>
              <a:spcPct val="0"/>
            </a:spcBef>
            <a:spcAft>
              <a:spcPct val="15000"/>
            </a:spcAft>
            <a:buChar char="•"/>
          </a:pPr>
          <a:r>
            <a:rPr lang="en-US" sz="1800" kern="1200" dirty="0"/>
            <a:t>Patent application journey</a:t>
          </a:r>
        </a:p>
        <a:p>
          <a:pPr marL="171450" lvl="1" indent="-171450" algn="l" defTabSz="800100">
            <a:lnSpc>
              <a:spcPct val="90000"/>
            </a:lnSpc>
            <a:spcBef>
              <a:spcPct val="0"/>
            </a:spcBef>
            <a:spcAft>
              <a:spcPct val="15000"/>
            </a:spcAft>
            <a:buChar char="•"/>
          </a:pPr>
          <a:r>
            <a:rPr lang="en-US" sz="1800" kern="1200" dirty="0"/>
            <a:t>Role of the USPTO</a:t>
          </a:r>
        </a:p>
      </dsp:txBody>
      <dsp:txXfrm rot="-5400000">
        <a:off x="1038004" y="1337621"/>
        <a:ext cx="4657001" cy="869756"/>
      </dsp:txXfrm>
    </dsp:sp>
    <dsp:sp modelId="{59183212-41A5-4D33-B8B4-78DFFAD96C48}">
      <dsp:nvSpPr>
        <dsp:cNvPr id="0" name=""/>
        <dsp:cNvSpPr/>
      </dsp:nvSpPr>
      <dsp:spPr>
        <a:xfrm rot="5400000">
          <a:off x="-222429" y="2800403"/>
          <a:ext cx="1482862" cy="1038004"/>
        </a:xfrm>
        <a:prstGeom prst="chevron">
          <a:avLst/>
        </a:prstGeom>
        <a:solidFill>
          <a:schemeClr val="accent2"/>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Careers</a:t>
          </a:r>
        </a:p>
      </dsp:txBody>
      <dsp:txXfrm rot="-5400000">
        <a:off x="0" y="3096976"/>
        <a:ext cx="1038004" cy="444858"/>
      </dsp:txXfrm>
    </dsp:sp>
    <dsp:sp modelId="{7D647EDA-76B8-4178-8C49-E6D1F8BBE21B}">
      <dsp:nvSpPr>
        <dsp:cNvPr id="0" name=""/>
        <dsp:cNvSpPr/>
      </dsp:nvSpPr>
      <dsp:spPr>
        <a:xfrm rot="5400000">
          <a:off x="2908100" y="695356"/>
          <a:ext cx="963860" cy="4704053"/>
        </a:xfrm>
        <a:prstGeom prst="round2SameRect">
          <a:avLst/>
        </a:prstGeom>
        <a:solidFill>
          <a:schemeClr val="lt1">
            <a:alpha val="90000"/>
            <a:hueOff val="0"/>
            <a:satOff val="0"/>
            <a:lumOff val="0"/>
            <a:alphaOff val="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Examiner skill set</a:t>
          </a:r>
        </a:p>
        <a:p>
          <a:pPr marL="171450" lvl="1" indent="-171450" algn="l" defTabSz="800100">
            <a:lnSpc>
              <a:spcPct val="90000"/>
            </a:lnSpc>
            <a:spcBef>
              <a:spcPct val="0"/>
            </a:spcBef>
            <a:spcAft>
              <a:spcPct val="15000"/>
            </a:spcAft>
            <a:buChar char="•"/>
          </a:pPr>
          <a:r>
            <a:rPr lang="en-US" sz="1800" kern="1200" dirty="0"/>
            <a:t>Job description</a:t>
          </a:r>
        </a:p>
      </dsp:txBody>
      <dsp:txXfrm rot="-5400000">
        <a:off x="1038004" y="2612504"/>
        <a:ext cx="4657001" cy="869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3590E-52E7-4BE4-BB23-7A85B0C0AA88}">
      <dsp:nvSpPr>
        <dsp:cNvPr id="0" name=""/>
        <dsp:cNvSpPr/>
      </dsp:nvSpPr>
      <dsp:spPr>
        <a:xfrm>
          <a:off x="0" y="68012"/>
          <a:ext cx="2571749" cy="1543050"/>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63 million jobs</a:t>
          </a:r>
        </a:p>
        <a:p>
          <a:pPr marL="0" lvl="0" indent="0" algn="ctr" defTabSz="1066800">
            <a:lnSpc>
              <a:spcPct val="90000"/>
            </a:lnSpc>
            <a:spcBef>
              <a:spcPct val="0"/>
            </a:spcBef>
            <a:spcAft>
              <a:spcPct val="35000"/>
            </a:spcAft>
            <a:buNone/>
          </a:pPr>
          <a:r>
            <a:rPr lang="en-US" sz="1400" kern="1200" dirty="0"/>
            <a:t>44% of all U.S. jobs were in IP Intensive Industries (2019)</a:t>
          </a:r>
        </a:p>
      </dsp:txBody>
      <dsp:txXfrm>
        <a:off x="0" y="68012"/>
        <a:ext cx="2571749" cy="1543050"/>
      </dsp:txXfrm>
    </dsp:sp>
    <dsp:sp modelId="{F207A6E6-CCD7-4F12-A155-23149F9628CD}">
      <dsp:nvSpPr>
        <dsp:cNvPr id="0" name=""/>
        <dsp:cNvSpPr/>
      </dsp:nvSpPr>
      <dsp:spPr>
        <a:xfrm>
          <a:off x="2828925" y="68012"/>
          <a:ext cx="2571749" cy="1543050"/>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~50%</a:t>
          </a:r>
          <a:r>
            <a:rPr lang="en-US" sz="1400" kern="1200" dirty="0"/>
            <a:t> </a:t>
          </a:r>
        </a:p>
        <a:p>
          <a:pPr marL="0" lvl="0" indent="0" algn="ctr" defTabSz="1066800">
            <a:lnSpc>
              <a:spcPct val="90000"/>
            </a:lnSpc>
            <a:spcBef>
              <a:spcPct val="0"/>
            </a:spcBef>
            <a:spcAft>
              <a:spcPct val="35000"/>
            </a:spcAft>
            <a:buNone/>
          </a:pPr>
          <a:r>
            <a:rPr lang="en-US" sz="1400" kern="1200" dirty="0"/>
            <a:t>IP Intensive Industries share of Total U.S. GDP (2019)</a:t>
          </a:r>
        </a:p>
      </dsp:txBody>
      <dsp:txXfrm>
        <a:off x="2828925" y="68012"/>
        <a:ext cx="2571749" cy="1543050"/>
      </dsp:txXfrm>
    </dsp:sp>
    <dsp:sp modelId="{2BCF23EB-668D-47E7-9F3B-6137C1104D27}">
      <dsp:nvSpPr>
        <dsp:cNvPr id="0" name=""/>
        <dsp:cNvSpPr/>
      </dsp:nvSpPr>
      <dsp:spPr>
        <a:xfrm>
          <a:off x="5657849" y="68012"/>
          <a:ext cx="2571749" cy="1543050"/>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$7.8 trillion </a:t>
          </a:r>
        </a:p>
        <a:p>
          <a:pPr marL="0" lvl="0" indent="0" algn="ctr" defTabSz="1066800">
            <a:lnSpc>
              <a:spcPct val="90000"/>
            </a:lnSpc>
            <a:spcBef>
              <a:spcPct val="0"/>
            </a:spcBef>
            <a:spcAft>
              <a:spcPct val="35000"/>
            </a:spcAft>
            <a:buNone/>
          </a:pPr>
          <a:r>
            <a:rPr lang="en-US" sz="1400" kern="1200" dirty="0"/>
            <a:t>GDP contribution of IP-intensive industries (2019)</a:t>
          </a:r>
        </a:p>
      </dsp:txBody>
      <dsp:txXfrm>
        <a:off x="5657849" y="68012"/>
        <a:ext cx="2571749" cy="1543050"/>
      </dsp:txXfrm>
    </dsp:sp>
    <dsp:sp modelId="{6EB1926F-86DD-4E5F-AF28-8761F739C471}">
      <dsp:nvSpPr>
        <dsp:cNvPr id="0" name=""/>
        <dsp:cNvSpPr/>
      </dsp:nvSpPr>
      <dsp:spPr>
        <a:xfrm>
          <a:off x="0" y="1868237"/>
          <a:ext cx="2571749" cy="1543050"/>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$1,517/week </a:t>
          </a:r>
        </a:p>
        <a:p>
          <a:pPr marL="0" lvl="0" indent="0" algn="ctr" defTabSz="1066800">
            <a:lnSpc>
              <a:spcPct val="90000"/>
            </a:lnSpc>
            <a:spcBef>
              <a:spcPct val="0"/>
            </a:spcBef>
            <a:spcAft>
              <a:spcPct val="35000"/>
            </a:spcAft>
            <a:buNone/>
          </a:pPr>
          <a:r>
            <a:rPr lang="en-US" sz="1400" kern="1200" dirty="0"/>
            <a:t>(60% higher)</a:t>
          </a:r>
        </a:p>
        <a:p>
          <a:pPr marL="0" lvl="0" indent="0" algn="ctr" defTabSz="1066800">
            <a:lnSpc>
              <a:spcPct val="90000"/>
            </a:lnSpc>
            <a:spcBef>
              <a:spcPct val="0"/>
            </a:spcBef>
            <a:spcAft>
              <a:spcPct val="35000"/>
            </a:spcAft>
            <a:buNone/>
          </a:pPr>
          <a:r>
            <a:rPr lang="en-US" sz="1400" kern="1200" dirty="0"/>
            <a:t>Avg. weekly wages for workers in IP-intensive industries</a:t>
          </a:r>
        </a:p>
      </dsp:txBody>
      <dsp:txXfrm>
        <a:off x="0" y="1868237"/>
        <a:ext cx="2571749" cy="1543050"/>
      </dsp:txXfrm>
    </dsp:sp>
    <dsp:sp modelId="{E755534B-15E4-49EC-B90E-013FB404D1DA}">
      <dsp:nvSpPr>
        <dsp:cNvPr id="0" name=""/>
        <dsp:cNvSpPr/>
      </dsp:nvSpPr>
      <dsp:spPr>
        <a:xfrm>
          <a:off x="2828925" y="1868237"/>
          <a:ext cx="2571749" cy="1543050"/>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~33% of all jobs</a:t>
          </a:r>
        </a:p>
        <a:p>
          <a:pPr marL="0" lvl="0" indent="0" algn="ctr" defTabSz="1066800">
            <a:lnSpc>
              <a:spcPct val="90000"/>
            </a:lnSpc>
            <a:spcBef>
              <a:spcPct val="0"/>
            </a:spcBef>
            <a:spcAft>
              <a:spcPct val="35000"/>
            </a:spcAft>
            <a:buNone/>
          </a:pPr>
          <a:r>
            <a:rPr lang="en-US" sz="1600" kern="1200" dirty="0"/>
            <a:t>&gt;47M U.S. jobs supported by IP-intensive industries (2019)</a:t>
          </a:r>
        </a:p>
      </dsp:txBody>
      <dsp:txXfrm>
        <a:off x="2828925" y="1868237"/>
        <a:ext cx="2571749" cy="1543050"/>
      </dsp:txXfrm>
    </dsp:sp>
    <dsp:sp modelId="{FD351FA1-AF37-497F-9B7C-20B3BBEF8B61}">
      <dsp:nvSpPr>
        <dsp:cNvPr id="0" name=""/>
        <dsp:cNvSpPr/>
      </dsp:nvSpPr>
      <dsp:spPr>
        <a:xfrm>
          <a:off x="5657849" y="1868237"/>
          <a:ext cx="2571749" cy="1543050"/>
        </a:xfrm>
        <a:prstGeom prst="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15.5 million</a:t>
          </a:r>
        </a:p>
        <a:p>
          <a:pPr marL="0" lvl="0" indent="0" algn="ctr" defTabSz="1066800">
            <a:lnSpc>
              <a:spcPct val="90000"/>
            </a:lnSpc>
            <a:spcBef>
              <a:spcPct val="0"/>
            </a:spcBef>
            <a:spcAft>
              <a:spcPct val="35000"/>
            </a:spcAft>
            <a:buNone/>
          </a:pPr>
          <a:r>
            <a:rPr lang="en-US" sz="1600" kern="1200" dirty="0"/>
            <a:t>Industry jobs supplying intermediate goods and services (2019)</a:t>
          </a:r>
        </a:p>
      </dsp:txBody>
      <dsp:txXfrm>
        <a:off x="5657849" y="1868237"/>
        <a:ext cx="2571749"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0.04134</cdr:x>
      <cdr:y>0.76665</cdr:y>
    </cdr:from>
    <cdr:to>
      <cdr:x>0.19996</cdr:x>
      <cdr:y>0.87977</cdr:y>
    </cdr:to>
    <cdr:sp macro="" textlink="">
      <cdr:nvSpPr>
        <cdr:cNvPr id="4" name="TextBox 3" title="Rectangle pointing at the chart"/>
        <cdr:cNvSpPr txBox="1"/>
      </cdr:nvSpPr>
      <cdr:spPr>
        <a:xfrm xmlns:a="http://schemas.openxmlformats.org/drawingml/2006/main">
          <a:off x="341060" y="3292149"/>
          <a:ext cx="1308602" cy="485758"/>
        </a:xfrm>
        <a:prstGeom xmlns:a="http://schemas.openxmlformats.org/drawingml/2006/main" prst="upArrowCallout">
          <a:avLst/>
        </a:prstGeom>
        <a:solidFill xmlns:a="http://schemas.openxmlformats.org/drawingml/2006/main">
          <a:schemeClr val="accent4"/>
        </a:solidFill>
        <a:ln xmlns:a="http://schemas.openxmlformats.org/drawingml/2006/main">
          <a:solidFill>
            <a:schemeClr val="tx1"/>
          </a:solidFill>
        </a:ln>
      </cdr:spPr>
      <cdr:txBody>
        <a:bodyPr xmlns:a="http://schemas.openxmlformats.org/drawingml/2006/main" vertOverflow="clip" wrap="none" rtlCol="0"/>
        <a:lstStyle xmlns:a="http://schemas.openxmlformats.org/drawingml/2006/main"/>
        <a:p xmlns:a="http://schemas.openxmlformats.org/drawingml/2006/main">
          <a:pPr algn="ctr"/>
          <a:r>
            <a:rPr lang="en-US" sz="1100" b="1" dirty="0">
              <a:solidFill>
                <a:schemeClr val="bg1"/>
              </a:solidFill>
            </a:rPr>
            <a:t>Application filed</a:t>
          </a:r>
        </a:p>
      </cdr:txBody>
    </cdr:sp>
  </cdr:relSizeAnchor>
  <cdr:relSizeAnchor xmlns:cdr="http://schemas.openxmlformats.org/drawingml/2006/chartDrawing">
    <cdr:from>
      <cdr:x>0.6717</cdr:x>
      <cdr:y>0.08762</cdr:y>
    </cdr:from>
    <cdr:to>
      <cdr:x>0.73088</cdr:x>
      <cdr:y>0.69331</cdr:y>
    </cdr:to>
    <cdr:sp macro="" textlink="">
      <cdr:nvSpPr>
        <cdr:cNvPr id="5" name="Left Brace 4" title="Bracket pointing at the legend"/>
        <cdr:cNvSpPr/>
      </cdr:nvSpPr>
      <cdr:spPr>
        <a:xfrm xmlns:a="http://schemas.openxmlformats.org/drawingml/2006/main">
          <a:off x="5541471" y="376237"/>
          <a:ext cx="488231" cy="2600960"/>
        </a:xfrm>
        <a:prstGeom xmlns:a="http://schemas.openxmlformats.org/drawingml/2006/main" prst="leftBrace">
          <a:avLst>
            <a:gd name="adj1" fmla="val 32277"/>
            <a:gd name="adj2" fmla="val 65047"/>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0.25492</cdr:x>
      <cdr:y>0.77579</cdr:y>
    </cdr:from>
    <cdr:to>
      <cdr:x>0.36576</cdr:x>
      <cdr:y>1</cdr:y>
    </cdr:to>
    <cdr:sp macro="" textlink="">
      <cdr:nvSpPr>
        <cdr:cNvPr id="2" name="TextBox 1"/>
        <cdr:cNvSpPr txBox="1"/>
      </cdr:nvSpPr>
      <cdr:spPr>
        <a:xfrm xmlns:a="http://schemas.openxmlformats.org/drawingml/2006/main">
          <a:off x="2103065" y="375237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0.02853</cdr:x>
      <cdr:y>0.92139</cdr:y>
    </cdr:from>
    <cdr:to>
      <cdr:x>0.21982</cdr:x>
      <cdr:y>0.97709</cdr:y>
    </cdr:to>
    <cdr:sp macro="" textlink="">
      <cdr:nvSpPr>
        <cdr:cNvPr id="3" name="TextBox 2" title="Based on FY 2019 data"/>
        <cdr:cNvSpPr txBox="1"/>
      </cdr:nvSpPr>
      <cdr:spPr>
        <a:xfrm xmlns:a="http://schemas.openxmlformats.org/drawingml/2006/main">
          <a:off x="235360" y="3757676"/>
          <a:ext cx="1578187" cy="22716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*Based on FY 2019 data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Segoe UI"/>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50A3BB-CAF4-1D4E-B3B2-E95D9B9E66DF}" type="datetimeFigureOut">
              <a:rPr lang="en-US" smtClean="0">
                <a:latin typeface="Segoe UI"/>
              </a:rPr>
              <a:t>10/11/2023</a:t>
            </a:fld>
            <a:endParaRPr lang="en-US" dirty="0">
              <a:latin typeface="Segoe UI"/>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Segoe UI"/>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44BD52-4119-7642-B93F-8F4EDBD635EC}" type="slidenum">
              <a:rPr lang="en-US" smtClean="0">
                <a:latin typeface="Segoe UI"/>
              </a:rPr>
              <a:t>‹#›</a:t>
            </a:fld>
            <a:endParaRPr lang="en-US" dirty="0">
              <a:latin typeface="Segoe UI"/>
            </a:endParaRPr>
          </a:p>
        </p:txBody>
      </p:sp>
    </p:spTree>
    <p:extLst>
      <p:ext uri="{BB962C8B-B14F-4D97-AF65-F5344CB8AC3E}">
        <p14:creationId xmlns:p14="http://schemas.microsoft.com/office/powerpoint/2010/main" val="3587664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a:defRPr>
            </a:lvl1pPr>
          </a:lstStyle>
          <a:p>
            <a:fld id="{139B48F8-1A14-4941-902A-1D33547A0B6A}" type="datetimeFigureOut">
              <a:rPr lang="en-US" smtClean="0"/>
              <a:pPr/>
              <a:t>10/11/2023</a:t>
            </a:fld>
            <a:endParaRPr lang="en-US" dirty="0"/>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egoe UI"/>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egoe UI"/>
              </a:defRPr>
            </a:lvl1pPr>
          </a:lstStyle>
          <a:p>
            <a:fld id="{C74B1ACE-5EB2-B245-8DCB-331A9858E083}" type="slidenum">
              <a:rPr lang="en-US" smtClean="0"/>
              <a:pPr/>
              <a:t>‹#›</a:t>
            </a:fld>
            <a:endParaRPr lang="en-US" dirty="0"/>
          </a:p>
        </p:txBody>
      </p:sp>
    </p:spTree>
    <p:extLst>
      <p:ext uri="{BB962C8B-B14F-4D97-AF65-F5344CB8AC3E}">
        <p14:creationId xmlns:p14="http://schemas.microsoft.com/office/powerpoint/2010/main" val="417893179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Segoe UI"/>
        <a:ea typeface="+mn-ea"/>
        <a:cs typeface="+mn-cs"/>
      </a:defRPr>
    </a:lvl1pPr>
    <a:lvl2pPr marL="457200" algn="l" defTabSz="457200" rtl="0" eaLnBrk="1" latinLnBrk="0" hangingPunct="1">
      <a:defRPr sz="1200" kern="1200">
        <a:solidFill>
          <a:schemeClr val="tx1"/>
        </a:solidFill>
        <a:latin typeface="Segoe UI"/>
        <a:ea typeface="+mn-ea"/>
        <a:cs typeface="+mn-cs"/>
      </a:defRPr>
    </a:lvl2pPr>
    <a:lvl3pPr marL="914400" algn="l" defTabSz="457200" rtl="0" eaLnBrk="1" latinLnBrk="0" hangingPunct="1">
      <a:defRPr sz="1200" kern="1200">
        <a:solidFill>
          <a:schemeClr val="tx1"/>
        </a:solidFill>
        <a:latin typeface="Segoe UI"/>
        <a:ea typeface="+mn-ea"/>
        <a:cs typeface="+mn-cs"/>
      </a:defRPr>
    </a:lvl3pPr>
    <a:lvl4pPr marL="1371600" algn="l" defTabSz="457200" rtl="0" eaLnBrk="1" latinLnBrk="0" hangingPunct="1">
      <a:defRPr sz="1200" kern="1200">
        <a:solidFill>
          <a:schemeClr val="tx1"/>
        </a:solidFill>
        <a:latin typeface="Segoe UI"/>
        <a:ea typeface="+mn-ea"/>
        <a:cs typeface="+mn-cs"/>
      </a:defRPr>
    </a:lvl4pPr>
    <a:lvl5pPr marL="1828800" algn="l" defTabSz="457200" rtl="0" eaLnBrk="1" latinLnBrk="0" hangingPunct="1">
      <a:defRPr sz="1200" kern="1200">
        <a:solidFill>
          <a:schemeClr val="tx1"/>
        </a:solidFill>
        <a:latin typeface="Segoe UI"/>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 am a primary examiner specializing in sensors, particularly “how full is your battery?”. </a:t>
            </a:r>
          </a:p>
        </p:txBody>
      </p:sp>
      <p:sp>
        <p:nvSpPr>
          <p:cNvPr id="4" name="Slide Number Placeholder 3"/>
          <p:cNvSpPr>
            <a:spLocks noGrp="1"/>
          </p:cNvSpPr>
          <p:nvPr>
            <p:ph type="sldNum" sz="quarter" idx="10"/>
          </p:nvPr>
        </p:nvSpPr>
        <p:spPr/>
        <p:txBody>
          <a:bodyPr/>
          <a:lstStyle/>
          <a:p>
            <a:fld id="{C74B1ACE-5EB2-B245-8DCB-331A9858E083}" type="slidenum">
              <a:rPr lang="en-US" smtClean="0"/>
              <a:pPr/>
              <a:t>1</a:t>
            </a:fld>
            <a:endParaRPr lang="en-US" dirty="0"/>
          </a:p>
        </p:txBody>
      </p:sp>
    </p:spTree>
    <p:extLst>
      <p:ext uri="{BB962C8B-B14F-4D97-AF65-F5344CB8AC3E}">
        <p14:creationId xmlns:p14="http://schemas.microsoft.com/office/powerpoint/2010/main" val="2209339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a:t>
            </a:fld>
            <a:endParaRPr lang="en-US" dirty="0"/>
          </a:p>
        </p:txBody>
      </p:sp>
    </p:spTree>
    <p:extLst>
      <p:ext uri="{BB962C8B-B14F-4D97-AF65-F5344CB8AC3E}">
        <p14:creationId xmlns:p14="http://schemas.microsoft.com/office/powerpoint/2010/main" val="835448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a:t>
            </a:fld>
            <a:endParaRPr lang="en-US" dirty="0"/>
          </a:p>
        </p:txBody>
      </p:sp>
    </p:spTree>
    <p:extLst>
      <p:ext uri="{BB962C8B-B14F-4D97-AF65-F5344CB8AC3E}">
        <p14:creationId xmlns:p14="http://schemas.microsoft.com/office/powerpoint/2010/main" val="2427130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4</a:t>
            </a:fld>
            <a:endParaRPr lang="en-US" dirty="0"/>
          </a:p>
        </p:txBody>
      </p:sp>
    </p:spTree>
    <p:extLst>
      <p:ext uri="{BB962C8B-B14F-4D97-AF65-F5344CB8AC3E}">
        <p14:creationId xmlns:p14="http://schemas.microsoft.com/office/powerpoint/2010/main" val="1134500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intellectual property? </a:t>
            </a:r>
          </a:p>
          <a:p>
            <a:r>
              <a:rPr lang="en-US" dirty="0"/>
              <a:t>Intangible property that are creations of the mind – intellect, </a:t>
            </a:r>
          </a:p>
          <a:p>
            <a:r>
              <a:rPr lang="en-US" dirty="0"/>
              <a:t>for example: inventions; literary and artistic works; designs; and symbols, names and images used in commerce.</a:t>
            </a:r>
          </a:p>
          <a:p>
            <a:endParaRPr lang="en-US" dirty="0"/>
          </a:p>
          <a:p>
            <a:r>
              <a:rPr lang="en-US" dirty="0"/>
              <a:t>Just like a fence</a:t>
            </a:r>
            <a:r>
              <a:rPr lang="en-US" baseline="0" dirty="0"/>
              <a:t> defines the physical boundaries of property that belongs to you, intellectual property defines the metes and bounds, or the “legal fence” around an intangible property, like an idea.</a:t>
            </a:r>
          </a:p>
          <a:p>
            <a:endParaRPr lang="en-US" sz="1200" b="0" i="0" kern="1200" dirty="0">
              <a:solidFill>
                <a:schemeClr val="tx1"/>
              </a:solidFill>
              <a:effectLst/>
              <a:latin typeface="Segoe UI"/>
              <a:ea typeface="+mn-ea"/>
              <a:cs typeface="+mn-cs"/>
            </a:endParaRPr>
          </a:p>
          <a:p>
            <a:r>
              <a:rPr lang="en-US" sz="1200" b="0" i="0" kern="1200" dirty="0">
                <a:solidFill>
                  <a:schemeClr val="tx1"/>
                </a:solidFill>
                <a:effectLst/>
                <a:latin typeface="Segoe UI"/>
                <a:ea typeface="+mn-ea"/>
                <a:cs typeface="+mn-cs"/>
              </a:rPr>
              <a:t>The legal ownership of intellectual property allows its owner to exclude other people from using the ideas or concepts that comprise the intellectual property at issue.</a:t>
            </a:r>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5</a:t>
            </a:fld>
            <a:endParaRPr lang="en-US" dirty="0"/>
          </a:p>
        </p:txBody>
      </p:sp>
    </p:spTree>
    <p:extLst>
      <p:ext uri="{BB962C8B-B14F-4D97-AF65-F5344CB8AC3E}">
        <p14:creationId xmlns:p14="http://schemas.microsoft.com/office/powerpoint/2010/main" val="2810463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6</a:t>
            </a:fld>
            <a:endParaRPr lang="en-US" dirty="0"/>
          </a:p>
        </p:txBody>
      </p:sp>
    </p:spTree>
    <p:extLst>
      <p:ext uri="{BB962C8B-B14F-4D97-AF65-F5344CB8AC3E}">
        <p14:creationId xmlns:p14="http://schemas.microsoft.com/office/powerpoint/2010/main" val="4100991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B1ACE-5EB2-B245-8DCB-331A9858E083}" type="slidenum">
              <a:rPr lang="en-US" smtClean="0"/>
              <a:pPr/>
              <a:t>7</a:t>
            </a:fld>
            <a:endParaRPr lang="en-US"/>
          </a:p>
        </p:txBody>
      </p:sp>
    </p:spTree>
    <p:extLst>
      <p:ext uri="{BB962C8B-B14F-4D97-AF65-F5344CB8AC3E}">
        <p14:creationId xmlns:p14="http://schemas.microsoft.com/office/powerpoint/2010/main" val="3569875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12659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B1ACE-5EB2-B245-8DCB-331A9858E083}" type="slidenum">
              <a:rPr lang="en-US" smtClean="0"/>
              <a:pPr/>
              <a:t>9</a:t>
            </a:fld>
            <a:endParaRPr lang="en-US" dirty="0"/>
          </a:p>
        </p:txBody>
      </p:sp>
    </p:spTree>
    <p:extLst>
      <p:ext uri="{BB962C8B-B14F-4D97-AF65-F5344CB8AC3E}">
        <p14:creationId xmlns:p14="http://schemas.microsoft.com/office/powerpoint/2010/main" val="1780731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So what exactly is a patent and what does it do for you? Well, a patent gives you the legal right to exclude others from making, using, selling, or importing your claimed invention. You have this right for a limited term, which I’ll go over in a minute, because it varies based on which type of patent you apply for. You should also keep in mind that a patent filed in a specific country provides protection for that respective country only, as there are no quote “worldwide” patents. However there is a specific treaty, the Patent Cooperation Treaty, or a PCT, which allows applicants to simultaneously seek protection for an invention in a large number of countries, which I believe that to be 156 different countries. </a:t>
            </a:r>
          </a:p>
        </p:txBody>
      </p:sp>
      <p:sp>
        <p:nvSpPr>
          <p:cNvPr id="4" name="Slide Number Placeholder 3"/>
          <p:cNvSpPr>
            <a:spLocks noGrp="1"/>
          </p:cNvSpPr>
          <p:nvPr>
            <p:ph type="sldNum" sz="quarter" idx="10"/>
          </p:nvPr>
        </p:nvSpPr>
        <p:spPr/>
        <p:txBody>
          <a:bodyPr/>
          <a:lstStyle/>
          <a:p>
            <a:fld id="{C74B1ACE-5EB2-B245-8DCB-331A9858E083}" type="slidenum">
              <a:rPr lang="en-US" smtClean="0"/>
              <a:pPr/>
              <a:t>10</a:t>
            </a:fld>
            <a:endParaRPr lang="en-US" dirty="0"/>
          </a:p>
        </p:txBody>
      </p:sp>
    </p:spTree>
    <p:extLst>
      <p:ext uri="{BB962C8B-B14F-4D97-AF65-F5344CB8AC3E}">
        <p14:creationId xmlns:p14="http://schemas.microsoft.com/office/powerpoint/2010/main" val="3597562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4A0647-1998-4D84-8C27-06AFDD3D2DA4}" type="slidenum">
              <a:rPr lang="en-US" smtClean="0"/>
              <a:t>11</a:t>
            </a:fld>
            <a:endParaRPr lang="en-US" dirty="0"/>
          </a:p>
        </p:txBody>
      </p:sp>
    </p:spTree>
    <p:extLst>
      <p:ext uri="{BB962C8B-B14F-4D97-AF65-F5344CB8AC3E}">
        <p14:creationId xmlns:p14="http://schemas.microsoft.com/office/powerpoint/2010/main" val="2127110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12</a:t>
            </a:fld>
            <a:endParaRPr lang="en-US" dirty="0"/>
          </a:p>
        </p:txBody>
      </p:sp>
    </p:spTree>
    <p:extLst>
      <p:ext uri="{BB962C8B-B14F-4D97-AF65-F5344CB8AC3E}">
        <p14:creationId xmlns:p14="http://schemas.microsoft.com/office/powerpoint/2010/main" val="1635144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20000"/>
              </a:lnSpc>
              <a:spcBef>
                <a:spcPts val="300"/>
              </a:spcBef>
            </a:pPr>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13</a:t>
            </a:fld>
            <a:endParaRPr lang="en-US" dirty="0"/>
          </a:p>
        </p:txBody>
      </p:sp>
    </p:spTree>
    <p:extLst>
      <p:ext uri="{BB962C8B-B14F-4D97-AF65-F5344CB8AC3E}">
        <p14:creationId xmlns:p14="http://schemas.microsoft.com/office/powerpoint/2010/main" val="215115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bwMode="auto">
          <a:xfrm>
            <a:off x="687388" y="684213"/>
            <a:ext cx="5484812"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3795" name="Rectangle 3"/>
          <p:cNvSpPr>
            <a:spLocks noGrp="1" noChangeArrowheads="1"/>
          </p:cNvSpPr>
          <p:nvPr>
            <p:ph type="body" idx="1"/>
          </p:nvPr>
        </p:nvSpPr>
        <p:spPr bwMode="auto">
          <a:xfrm>
            <a:off x="685800" y="4344025"/>
            <a:ext cx="5486400" cy="411448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dirty="0"/>
              <a:t>Asexual reproduction: bulbs (tulip, daffodil), corms (garlic), runners (strawberry), tubers (potato), leaf cuttings</a:t>
            </a:r>
          </a:p>
        </p:txBody>
      </p:sp>
    </p:spTree>
    <p:extLst>
      <p:ext uri="{BB962C8B-B14F-4D97-AF65-F5344CB8AC3E}">
        <p14:creationId xmlns:p14="http://schemas.microsoft.com/office/powerpoint/2010/main" val="2507352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B1ACE-5EB2-B245-8DCB-331A9858E083}" type="slidenum">
              <a:rPr lang="en-US" smtClean="0"/>
              <a:pPr/>
              <a:t>15</a:t>
            </a:fld>
            <a:endParaRPr lang="en-US" dirty="0"/>
          </a:p>
        </p:txBody>
      </p:sp>
    </p:spTree>
    <p:extLst>
      <p:ext uri="{BB962C8B-B14F-4D97-AF65-F5344CB8AC3E}">
        <p14:creationId xmlns:p14="http://schemas.microsoft.com/office/powerpoint/2010/main" val="2371026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B1ACE-5EB2-B245-8DCB-331A9858E083}" type="slidenum">
              <a:rPr lang="en-US" smtClean="0"/>
              <a:pPr/>
              <a:t>16</a:t>
            </a:fld>
            <a:endParaRPr lang="en-US" dirty="0"/>
          </a:p>
        </p:txBody>
      </p:sp>
    </p:spTree>
    <p:extLst>
      <p:ext uri="{BB962C8B-B14F-4D97-AF65-F5344CB8AC3E}">
        <p14:creationId xmlns:p14="http://schemas.microsoft.com/office/powerpoint/2010/main" val="184912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B1ACE-5EB2-B245-8DCB-331A9858E083}" type="slidenum">
              <a:rPr lang="en-US" smtClean="0"/>
              <a:pPr/>
              <a:t>17</a:t>
            </a:fld>
            <a:endParaRPr lang="en-US" dirty="0"/>
          </a:p>
        </p:txBody>
      </p:sp>
    </p:spTree>
    <p:extLst>
      <p:ext uri="{BB962C8B-B14F-4D97-AF65-F5344CB8AC3E}">
        <p14:creationId xmlns:p14="http://schemas.microsoft.com/office/powerpoint/2010/main" val="520070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18</a:t>
            </a:fld>
            <a:endParaRPr lang="en-US" dirty="0"/>
          </a:p>
        </p:txBody>
      </p:sp>
    </p:spTree>
    <p:extLst>
      <p:ext uri="{BB962C8B-B14F-4D97-AF65-F5344CB8AC3E}">
        <p14:creationId xmlns:p14="http://schemas.microsoft.com/office/powerpoint/2010/main" val="3762861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4B1ACE-5EB2-B245-8DCB-331A9858E083}" type="slidenum">
              <a:rPr lang="en-US" smtClean="0"/>
              <a:pPr/>
              <a:t>19</a:t>
            </a:fld>
            <a:endParaRPr lang="en-US" dirty="0"/>
          </a:p>
        </p:txBody>
      </p:sp>
    </p:spTree>
    <p:extLst>
      <p:ext uri="{BB962C8B-B14F-4D97-AF65-F5344CB8AC3E}">
        <p14:creationId xmlns:p14="http://schemas.microsoft.com/office/powerpoint/2010/main" val="2485385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20</a:t>
            </a:fld>
            <a:endParaRPr lang="en-US" dirty="0"/>
          </a:p>
        </p:txBody>
      </p:sp>
    </p:spTree>
    <p:extLst>
      <p:ext uri="{BB962C8B-B14F-4D97-AF65-F5344CB8AC3E}">
        <p14:creationId xmlns:p14="http://schemas.microsoft.com/office/powerpoint/2010/main" val="3863780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21</a:t>
            </a:fld>
            <a:endParaRPr lang="en-US" dirty="0"/>
          </a:p>
        </p:txBody>
      </p:sp>
    </p:spTree>
    <p:extLst>
      <p:ext uri="{BB962C8B-B14F-4D97-AF65-F5344CB8AC3E}">
        <p14:creationId xmlns:p14="http://schemas.microsoft.com/office/powerpoint/2010/main" val="802712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22</a:t>
            </a:fld>
            <a:endParaRPr lang="en-US" dirty="0"/>
          </a:p>
        </p:txBody>
      </p:sp>
    </p:spTree>
    <p:extLst>
      <p:ext uri="{BB962C8B-B14F-4D97-AF65-F5344CB8AC3E}">
        <p14:creationId xmlns:p14="http://schemas.microsoft.com/office/powerpoint/2010/main" val="1732037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23</a:t>
            </a:fld>
            <a:endParaRPr lang="en-US" dirty="0"/>
          </a:p>
        </p:txBody>
      </p:sp>
    </p:spTree>
    <p:extLst>
      <p:ext uri="{BB962C8B-B14F-4D97-AF65-F5344CB8AC3E}">
        <p14:creationId xmlns:p14="http://schemas.microsoft.com/office/powerpoint/2010/main" val="31906231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24</a:t>
            </a:fld>
            <a:endParaRPr lang="en-US" dirty="0"/>
          </a:p>
        </p:txBody>
      </p:sp>
    </p:spTree>
    <p:extLst>
      <p:ext uri="{BB962C8B-B14F-4D97-AF65-F5344CB8AC3E}">
        <p14:creationId xmlns:p14="http://schemas.microsoft.com/office/powerpoint/2010/main" val="1202494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25</a:t>
            </a:fld>
            <a:endParaRPr lang="en-US" dirty="0"/>
          </a:p>
        </p:txBody>
      </p:sp>
    </p:spTree>
    <p:extLst>
      <p:ext uri="{BB962C8B-B14F-4D97-AF65-F5344CB8AC3E}">
        <p14:creationId xmlns:p14="http://schemas.microsoft.com/office/powerpoint/2010/main" val="31427169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just talked about the “claimed invention”, and here’s an example I want to walk through to explain that. This is what a claim looks like, where we start here (click) with the preamble. The preamble tells us what the device is in general, and its followed by the actual structure of the invention. So the chair includes (click) a seat, (click) a back support, which is attached to (click) the seat. And as we continue down the claim (click until seat), more and more structure is added into the claim language, until you finally have the structure of the chair. One thing to note about the way the claim is written, is that anytime a new element is introduced for the first time, you can see the word “a” preceding the element, and anytime the element is referred back to, you have the word “the”. So here we have A seat, A back support, A base, and A plurality of legs, but then after its introduced, we have THE seat, THE BACK SUPPORT. So why is that? Well, this is something we refer to as establishing antecedent basis, so if a new element is introduced with the word “the”, and no antecedent basis has been established, then the claim becomes unclear. Here we have the structure first expanded by relation to the seat, then expanded by elements in relation to the seat and back support, so it helps keep the claim clear. Claim 1 is an independent claim, because it does not call back to any other claim. However, you can add more structure through dependent claims to further narrow your invention. A sample dependent claim could read: The chair OF claim 1, further comprising a swivel mechanism, wherein the swivel mechanism includes dot </a:t>
            </a:r>
            <a:r>
              <a:rPr lang="en-US" dirty="0" err="1"/>
              <a:t>dot</a:t>
            </a:r>
            <a:r>
              <a:rPr lang="en-US" dirty="0"/>
              <a:t> </a:t>
            </a:r>
            <a:r>
              <a:rPr lang="en-US" dirty="0" err="1"/>
              <a:t>dot</a:t>
            </a:r>
            <a:r>
              <a:rPr lang="en-US" dirty="0"/>
              <a:t>”. And then that in turn could have another dependent claim where the next claim goes more in depth about the structure of the swivel mechanism.</a:t>
            </a:r>
          </a:p>
        </p:txBody>
      </p:sp>
      <p:sp>
        <p:nvSpPr>
          <p:cNvPr id="4" name="Slide Number Placeholder 3"/>
          <p:cNvSpPr>
            <a:spLocks noGrp="1"/>
          </p:cNvSpPr>
          <p:nvPr>
            <p:ph type="sldNum" sz="quarter" idx="10"/>
          </p:nvPr>
        </p:nvSpPr>
        <p:spPr/>
        <p:txBody>
          <a:bodyPr/>
          <a:lstStyle/>
          <a:p>
            <a:fld id="{C74B1ACE-5EB2-B245-8DCB-331A9858E083}" type="slidenum">
              <a:rPr lang="en-US" smtClean="0"/>
              <a:pPr/>
              <a:t>26</a:t>
            </a:fld>
            <a:endParaRPr lang="en-US" dirty="0"/>
          </a:p>
        </p:txBody>
      </p:sp>
    </p:spTree>
    <p:extLst>
      <p:ext uri="{BB962C8B-B14F-4D97-AF65-F5344CB8AC3E}">
        <p14:creationId xmlns:p14="http://schemas.microsoft.com/office/powerpoint/2010/main" val="16949377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effectLst/>
            </a:endParaRPr>
          </a:p>
        </p:txBody>
      </p:sp>
      <p:sp>
        <p:nvSpPr>
          <p:cNvPr id="4" name="Slide Number Placeholder 3"/>
          <p:cNvSpPr>
            <a:spLocks noGrp="1"/>
          </p:cNvSpPr>
          <p:nvPr>
            <p:ph type="sldNum" sz="quarter" idx="10"/>
          </p:nvPr>
        </p:nvSpPr>
        <p:spPr/>
        <p:txBody>
          <a:bodyPr/>
          <a:lstStyle/>
          <a:p>
            <a:fld id="{C74B1ACE-5EB2-B245-8DCB-331A9858E083}" type="slidenum">
              <a:rPr lang="en-US" smtClean="0"/>
              <a:pPr/>
              <a:t>27</a:t>
            </a:fld>
            <a:endParaRPr lang="en-US" dirty="0"/>
          </a:p>
        </p:txBody>
      </p:sp>
    </p:spTree>
    <p:extLst>
      <p:ext uri="{BB962C8B-B14F-4D97-AF65-F5344CB8AC3E}">
        <p14:creationId xmlns:p14="http://schemas.microsoft.com/office/powerpoint/2010/main" val="2661325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28</a:t>
            </a:fld>
            <a:endParaRPr lang="en-US" dirty="0"/>
          </a:p>
        </p:txBody>
      </p:sp>
    </p:spTree>
    <p:extLst>
      <p:ext uri="{BB962C8B-B14F-4D97-AF65-F5344CB8AC3E}">
        <p14:creationId xmlns:p14="http://schemas.microsoft.com/office/powerpoint/2010/main" val="4193836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29</a:t>
            </a:fld>
            <a:endParaRPr lang="en-US" dirty="0"/>
          </a:p>
        </p:txBody>
      </p:sp>
    </p:spTree>
    <p:extLst>
      <p:ext uri="{BB962C8B-B14F-4D97-AF65-F5344CB8AC3E}">
        <p14:creationId xmlns:p14="http://schemas.microsoft.com/office/powerpoint/2010/main" val="20875524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30</a:t>
            </a:fld>
            <a:endParaRPr lang="en-US" dirty="0"/>
          </a:p>
        </p:txBody>
      </p:sp>
    </p:spTree>
    <p:extLst>
      <p:ext uri="{BB962C8B-B14F-4D97-AF65-F5344CB8AC3E}">
        <p14:creationId xmlns:p14="http://schemas.microsoft.com/office/powerpoint/2010/main" val="32643953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4B1ACE-5EB2-B245-8DCB-331A9858E083}" type="slidenum">
              <a:rPr lang="en-US" smtClean="0"/>
              <a:pPr/>
              <a:t>31</a:t>
            </a:fld>
            <a:endParaRPr lang="en-US" dirty="0"/>
          </a:p>
        </p:txBody>
      </p:sp>
    </p:spTree>
    <p:extLst>
      <p:ext uri="{BB962C8B-B14F-4D97-AF65-F5344CB8AC3E}">
        <p14:creationId xmlns:p14="http://schemas.microsoft.com/office/powerpoint/2010/main" val="33864865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32</a:t>
            </a:fld>
            <a:endParaRPr lang="en-US" dirty="0"/>
          </a:p>
        </p:txBody>
      </p:sp>
    </p:spTree>
    <p:extLst>
      <p:ext uri="{BB962C8B-B14F-4D97-AF65-F5344CB8AC3E}">
        <p14:creationId xmlns:p14="http://schemas.microsoft.com/office/powerpoint/2010/main" val="1333857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33</a:t>
            </a:fld>
            <a:endParaRPr lang="en-US" dirty="0"/>
          </a:p>
        </p:txBody>
      </p:sp>
    </p:spTree>
    <p:extLst>
      <p:ext uri="{BB962C8B-B14F-4D97-AF65-F5344CB8AC3E}">
        <p14:creationId xmlns:p14="http://schemas.microsoft.com/office/powerpoint/2010/main" val="2571460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34</a:t>
            </a:fld>
            <a:endParaRPr lang="en-US" dirty="0"/>
          </a:p>
        </p:txBody>
      </p:sp>
    </p:spTree>
    <p:extLst>
      <p:ext uri="{BB962C8B-B14F-4D97-AF65-F5344CB8AC3E}">
        <p14:creationId xmlns:p14="http://schemas.microsoft.com/office/powerpoint/2010/main" val="708179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35</a:t>
            </a:fld>
            <a:endParaRPr lang="en-US" dirty="0"/>
          </a:p>
        </p:txBody>
      </p:sp>
    </p:spTree>
    <p:extLst>
      <p:ext uri="{BB962C8B-B14F-4D97-AF65-F5344CB8AC3E}">
        <p14:creationId xmlns:p14="http://schemas.microsoft.com/office/powerpoint/2010/main" val="39572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None/>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4B1ACE-5EB2-B245-8DCB-331A9858E083}" type="slidenum">
              <a:rPr kumimoji="0" lang="en-US" sz="1200" b="0" i="0" u="none" strike="noStrike" kern="1200" cap="none" spc="0" normalizeH="0" baseline="0" noProof="0" smtClean="0">
                <a:ln>
                  <a:noFill/>
                </a:ln>
                <a:solidFill>
                  <a:prstClr val="black"/>
                </a:solidFill>
                <a:effectLst/>
                <a:uLnTx/>
                <a:uFillTx/>
                <a:latin typeface="Segoe U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16197594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By end of 2020, 38% of applications had at least 1 interview. https://www.uspto.gov/blog/director/entry/interview-practice-and-its-importance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37</a:t>
            </a:fld>
            <a:endParaRPr lang="en-US" dirty="0"/>
          </a:p>
        </p:txBody>
      </p:sp>
    </p:spTree>
    <p:extLst>
      <p:ext uri="{BB962C8B-B14F-4D97-AF65-F5344CB8AC3E}">
        <p14:creationId xmlns:p14="http://schemas.microsoft.com/office/powerpoint/2010/main" val="3525366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38</a:t>
            </a:fld>
            <a:endParaRPr lang="en-US" dirty="0"/>
          </a:p>
        </p:txBody>
      </p:sp>
    </p:spTree>
    <p:extLst>
      <p:ext uri="{BB962C8B-B14F-4D97-AF65-F5344CB8AC3E}">
        <p14:creationId xmlns:p14="http://schemas.microsoft.com/office/powerpoint/2010/main" val="38792886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39</a:t>
            </a:fld>
            <a:endParaRPr lang="en-US" dirty="0"/>
          </a:p>
        </p:txBody>
      </p:sp>
    </p:spTree>
    <p:extLst>
      <p:ext uri="{BB962C8B-B14F-4D97-AF65-F5344CB8AC3E}">
        <p14:creationId xmlns:p14="http://schemas.microsoft.com/office/powerpoint/2010/main" val="9002394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40</a:t>
            </a:fld>
            <a:endParaRPr lang="en-US" dirty="0"/>
          </a:p>
        </p:txBody>
      </p:sp>
    </p:spTree>
    <p:extLst>
      <p:ext uri="{BB962C8B-B14F-4D97-AF65-F5344CB8AC3E}">
        <p14:creationId xmlns:p14="http://schemas.microsoft.com/office/powerpoint/2010/main" val="4283887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4B1ACE-5EB2-B245-8DCB-331A9858E083}" type="slidenum">
              <a:rPr lang="en-US" smtClean="0"/>
              <a:pPr/>
              <a:t>41</a:t>
            </a:fld>
            <a:endParaRPr lang="en-US" dirty="0"/>
          </a:p>
        </p:txBody>
      </p:sp>
    </p:spTree>
    <p:extLst>
      <p:ext uri="{BB962C8B-B14F-4D97-AF65-F5344CB8AC3E}">
        <p14:creationId xmlns:p14="http://schemas.microsoft.com/office/powerpoint/2010/main" val="22759418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42</a:t>
            </a:fld>
            <a:endParaRPr lang="en-US" dirty="0"/>
          </a:p>
        </p:txBody>
      </p:sp>
    </p:spTree>
    <p:extLst>
      <p:ext uri="{BB962C8B-B14F-4D97-AF65-F5344CB8AC3E}">
        <p14:creationId xmlns:p14="http://schemas.microsoft.com/office/powerpoint/2010/main" val="15223340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4B1ACE-5EB2-B245-8DCB-331A9858E083}" type="slidenum">
              <a:rPr lang="en-US" smtClean="0"/>
              <a:pPr/>
              <a:t>43</a:t>
            </a:fld>
            <a:endParaRPr lang="en-US" dirty="0"/>
          </a:p>
        </p:txBody>
      </p:sp>
    </p:spTree>
    <p:extLst>
      <p:ext uri="{BB962C8B-B14F-4D97-AF65-F5344CB8AC3E}">
        <p14:creationId xmlns:p14="http://schemas.microsoft.com/office/powerpoint/2010/main" val="36182220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Regional office improve these factors by being close to our stake holders</a:t>
            </a:r>
          </a:p>
        </p:txBody>
      </p:sp>
      <p:sp>
        <p:nvSpPr>
          <p:cNvPr id="4" name="Slide Number Placeholder 3"/>
          <p:cNvSpPr>
            <a:spLocks noGrp="1"/>
          </p:cNvSpPr>
          <p:nvPr>
            <p:ph type="sldNum" sz="quarter" idx="5"/>
          </p:nvPr>
        </p:nvSpPr>
        <p:spPr/>
        <p:txBody>
          <a:bodyPr/>
          <a:lstStyle/>
          <a:p>
            <a:fld id="{C74B1ACE-5EB2-B245-8DCB-331A9858E083}" type="slidenum">
              <a:rPr lang="en-US" smtClean="0"/>
              <a:pPr/>
              <a:t>45</a:t>
            </a:fld>
            <a:endParaRPr lang="en-US" dirty="0"/>
          </a:p>
        </p:txBody>
      </p:sp>
    </p:spTree>
    <p:extLst>
      <p:ext uri="{BB962C8B-B14F-4D97-AF65-F5344CB8AC3E}">
        <p14:creationId xmlns:p14="http://schemas.microsoft.com/office/powerpoint/2010/main" val="35443552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UPDATE: image?</a:t>
            </a:r>
            <a:r>
              <a:rPr lang="en-US" altLang="en-US" baseline="0" dirty="0"/>
              <a:t> </a:t>
            </a:r>
          </a:p>
          <a:p>
            <a:endParaRPr lang="en-US" altLang="en-US" dirty="0"/>
          </a:p>
          <a:p>
            <a:r>
              <a:rPr lang="en-US" altLang="en-US" dirty="0"/>
              <a:t>What are the requirements for a patent examiner position at the United States Patent and Trademark Office?  There are three core requirements.  First, the applicant must have a technical degree from an accredited college or university with a bachelor of sciences or higher.  Second, the applicant must be a citizen of the United States. Third, the applicant must be willing to relocate to the Washington DC area.  Also note that we might have positions open in our regional locations – please check USAJOBS.</a:t>
            </a:r>
          </a:p>
          <a:p>
            <a:endParaRPr lang="en-US" altLang="en-US" dirty="0"/>
          </a:p>
          <a:p>
            <a:r>
              <a:rPr lang="en-US" altLang="en-US" dirty="0"/>
              <a:t>For more information, contact the HR Specialist listed at the bottom of the announcement</a:t>
            </a:r>
          </a:p>
          <a:p>
            <a:endParaRPr lang="en-US" altLang="en-US" dirty="0"/>
          </a:p>
          <a:p>
            <a:endParaRPr lang="en-US" altLang="en-US" dirty="0"/>
          </a:p>
        </p:txBody>
      </p:sp>
    </p:spTree>
    <p:extLst>
      <p:ext uri="{BB962C8B-B14F-4D97-AF65-F5344CB8AC3E}">
        <p14:creationId xmlns:p14="http://schemas.microsoft.com/office/powerpoint/2010/main" val="30194766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UPDATE: image?</a:t>
            </a:r>
          </a:p>
          <a:p>
            <a:endParaRPr lang="en-US" altLang="en-US" dirty="0"/>
          </a:p>
          <a:p>
            <a:r>
              <a:rPr lang="en-US" altLang="en-US" dirty="0"/>
              <a:t>Did you ever wonder what it takes to be a patent examiner? It requires a certain skill set to be successful. This slide highlights some of the skills such as good engineering common sense; enjoying practical application of current technology as opposed to merely theoretical; and  enjoyment from making decisions and effectively articulating your reasoning.</a:t>
            </a:r>
          </a:p>
          <a:p>
            <a:r>
              <a:rPr lang="en-US" altLang="en-US" dirty="0"/>
              <a:t> </a:t>
            </a:r>
          </a:p>
          <a:p>
            <a:r>
              <a:rPr lang="en-US" altLang="en-US" dirty="0"/>
              <a:t>The nature of patent examining creates an environment of constant learning for examiners throughout their careers at United States Patent and Trademark Office.  In addition, the examiners are placed on a structured production requirement, making it possible to visualize the necessary steps to achieve promotion goals.</a:t>
            </a:r>
          </a:p>
          <a:p>
            <a:endParaRPr lang="en-US" altLang="en-US" dirty="0"/>
          </a:p>
          <a:p>
            <a:r>
              <a:rPr lang="en-US" altLang="en-US" dirty="0"/>
              <a:t>Do you think you have what it takes to be a patent examiner?</a:t>
            </a:r>
          </a:p>
        </p:txBody>
      </p:sp>
    </p:spTree>
    <p:extLst>
      <p:ext uri="{BB962C8B-B14F-4D97-AF65-F5344CB8AC3E}">
        <p14:creationId xmlns:p14="http://schemas.microsoft.com/office/powerpoint/2010/main" val="35818098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Collegial</a:t>
            </a:r>
            <a:r>
              <a:rPr lang="en-US" baseline="0" dirty="0"/>
              <a:t> – Be SMART and NICE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49</a:t>
            </a:fld>
            <a:endParaRPr lang="en-US" dirty="0"/>
          </a:p>
        </p:txBody>
      </p:sp>
    </p:spTree>
    <p:extLst>
      <p:ext uri="{BB962C8B-B14F-4D97-AF65-F5344CB8AC3E}">
        <p14:creationId xmlns:p14="http://schemas.microsoft.com/office/powerpoint/2010/main" val="19507293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B1ACE-5EB2-B245-8DCB-331A9858E083}" type="slidenum">
              <a:rPr lang="en-US" smtClean="0"/>
              <a:pPr/>
              <a:t>51</a:t>
            </a:fld>
            <a:endParaRPr lang="en-US" dirty="0"/>
          </a:p>
        </p:txBody>
      </p:sp>
    </p:spTree>
    <p:extLst>
      <p:ext uri="{BB962C8B-B14F-4D97-AF65-F5344CB8AC3E}">
        <p14:creationId xmlns:p14="http://schemas.microsoft.com/office/powerpoint/2010/main" val="21749232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52</a:t>
            </a:fld>
            <a:endParaRPr lang="en-US" dirty="0"/>
          </a:p>
        </p:txBody>
      </p:sp>
    </p:spTree>
    <p:extLst>
      <p:ext uri="{BB962C8B-B14F-4D97-AF65-F5344CB8AC3E}">
        <p14:creationId xmlns:p14="http://schemas.microsoft.com/office/powerpoint/2010/main" val="16077277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web address in the slide because there does not appear to be a clear link to this site from the parent “Learning and Resources”</a:t>
            </a:r>
            <a:r>
              <a:rPr lang="en-US" baseline="0" dirty="0"/>
              <a:t> page.</a:t>
            </a:r>
            <a:endParaRPr lang="en-US"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53</a:t>
            </a:fld>
            <a:endParaRPr lang="en-US" dirty="0"/>
          </a:p>
        </p:txBody>
      </p:sp>
    </p:spTree>
    <p:extLst>
      <p:ext uri="{BB962C8B-B14F-4D97-AF65-F5344CB8AC3E}">
        <p14:creationId xmlns:p14="http://schemas.microsoft.com/office/powerpoint/2010/main" val="3112780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4B1ACE-5EB2-B245-8DCB-331A9858E083}" type="slidenum">
              <a:rPr lang="en-US" smtClean="0"/>
              <a:pPr/>
              <a:t>56</a:t>
            </a:fld>
            <a:endParaRPr lang="en-US" dirty="0"/>
          </a:p>
        </p:txBody>
      </p:sp>
    </p:spTree>
    <p:extLst>
      <p:ext uri="{BB962C8B-B14F-4D97-AF65-F5344CB8AC3E}">
        <p14:creationId xmlns:p14="http://schemas.microsoft.com/office/powerpoint/2010/main" val="23875277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pPr marL="1085850" lvl="2" indent="-171450">
              <a:buFont typeface="Arial" panose="020B0604020202020204" pitchFamily="34" charset="0"/>
              <a:buChar char="•"/>
            </a:pPr>
            <a:endParaRPr lang="en-US" dirty="0"/>
          </a:p>
        </p:txBody>
      </p:sp>
    </p:spTree>
    <p:extLst>
      <p:ext uri="{BB962C8B-B14F-4D97-AF65-F5344CB8AC3E}">
        <p14:creationId xmlns:p14="http://schemas.microsoft.com/office/powerpoint/2010/main" val="42107337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4938" y="544513"/>
            <a:ext cx="4356100" cy="2722562"/>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1644442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289299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C74B1ACE-5EB2-B245-8DCB-331A9858E083}" type="slidenum">
              <a:rPr lang="en-US" smtClean="0"/>
              <a:pPr/>
              <a:t>60</a:t>
            </a:fld>
            <a:endParaRPr lang="en-US" dirty="0"/>
          </a:p>
        </p:txBody>
      </p:sp>
    </p:spTree>
    <p:extLst>
      <p:ext uri="{BB962C8B-B14F-4D97-AF65-F5344CB8AC3E}">
        <p14:creationId xmlns:p14="http://schemas.microsoft.com/office/powerpoint/2010/main" val="11340082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15975" y="733425"/>
            <a:ext cx="5851525" cy="3657600"/>
          </a:xfrm>
        </p:spPr>
      </p:sp>
      <p:sp>
        <p:nvSpPr>
          <p:cNvPr id="3" name="Notes Placeholder 2"/>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30696379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1058" name="Rectangle 2"/>
          <p:cNvSpPr>
            <a:spLocks noGrp="1" noRot="1" noChangeAspect="1" noChangeArrowheads="1" noTextEdit="1"/>
          </p:cNvSpPr>
          <p:nvPr>
            <p:ph type="sldImg"/>
          </p:nvPr>
        </p:nvSpPr>
        <p:spPr>
          <a:xfrm>
            <a:off x="720725" y="696913"/>
            <a:ext cx="5576888" cy="3484562"/>
          </a:xfrm>
          <a:ln/>
        </p:spPr>
      </p:sp>
      <p:sp>
        <p:nvSpPr>
          <p:cNvPr id="286105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6547269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4B1ACE-5EB2-B245-8DCB-331A9858E083}" type="slidenum">
              <a:rPr lang="en-US" smtClean="0"/>
              <a:pPr/>
              <a:t>64</a:t>
            </a:fld>
            <a:endParaRPr lang="en-US" dirty="0"/>
          </a:p>
        </p:txBody>
      </p:sp>
    </p:spTree>
    <p:extLst>
      <p:ext uri="{BB962C8B-B14F-4D97-AF65-F5344CB8AC3E}">
        <p14:creationId xmlns:p14="http://schemas.microsoft.com/office/powerpoint/2010/main" val="22978965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4B1ACE-5EB2-B245-8DCB-331A9858E083}" type="slidenum">
              <a:rPr lang="en-US" smtClean="0"/>
              <a:pPr/>
              <a:t>65</a:t>
            </a:fld>
            <a:endParaRPr lang="en-US" dirty="0"/>
          </a:p>
        </p:txBody>
      </p:sp>
    </p:spTree>
    <p:extLst>
      <p:ext uri="{BB962C8B-B14F-4D97-AF65-F5344CB8AC3E}">
        <p14:creationId xmlns:p14="http://schemas.microsoft.com/office/powerpoint/2010/main" val="11606299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5EFCED2B-0FC3-4490-B611-B1F6603A7697}"/>
              </a:ext>
            </a:extLst>
          </p:cNvPr>
          <p:cNvSpPr/>
          <p:nvPr userDrawn="1"/>
        </p:nvSpPr>
        <p:spPr>
          <a:xfrm>
            <a:off x="-3250" y="4154346"/>
            <a:ext cx="9153446" cy="1146097"/>
          </a:xfrm>
          <a:custGeom>
            <a:avLst/>
            <a:gdLst>
              <a:gd name="connsiteX0" fmla="*/ 0 w 9150195"/>
              <a:gd name="connsiteY0" fmla="*/ 0 h 1316753"/>
              <a:gd name="connsiteX1" fmla="*/ 9150195 w 9150195"/>
              <a:gd name="connsiteY1" fmla="*/ 0 h 1316753"/>
              <a:gd name="connsiteX2" fmla="*/ 9150195 w 9150195"/>
              <a:gd name="connsiteY2" fmla="*/ 1316753 h 1316753"/>
              <a:gd name="connsiteX3" fmla="*/ 0 w 9150195"/>
              <a:gd name="connsiteY3" fmla="*/ 1316753 h 1316753"/>
              <a:gd name="connsiteX4" fmla="*/ 0 w 9150195"/>
              <a:gd name="connsiteY4" fmla="*/ 0 h 1316753"/>
              <a:gd name="connsiteX0" fmla="*/ 0 w 9168243"/>
              <a:gd name="connsiteY0" fmla="*/ 902369 h 1316753"/>
              <a:gd name="connsiteX1" fmla="*/ 9168243 w 9168243"/>
              <a:gd name="connsiteY1" fmla="*/ 0 h 1316753"/>
              <a:gd name="connsiteX2" fmla="*/ 9168243 w 9168243"/>
              <a:gd name="connsiteY2" fmla="*/ 1316753 h 1316753"/>
              <a:gd name="connsiteX3" fmla="*/ 18048 w 9168243"/>
              <a:gd name="connsiteY3" fmla="*/ 1316753 h 1316753"/>
              <a:gd name="connsiteX4" fmla="*/ 0 w 9168243"/>
              <a:gd name="connsiteY4" fmla="*/ 902369 h 1316753"/>
              <a:gd name="connsiteX0" fmla="*/ 0 w 9152368"/>
              <a:gd name="connsiteY0" fmla="*/ 788069 h 1316753"/>
              <a:gd name="connsiteX1" fmla="*/ 9152368 w 9152368"/>
              <a:gd name="connsiteY1" fmla="*/ 0 h 1316753"/>
              <a:gd name="connsiteX2" fmla="*/ 9152368 w 9152368"/>
              <a:gd name="connsiteY2" fmla="*/ 1316753 h 1316753"/>
              <a:gd name="connsiteX3" fmla="*/ 2173 w 9152368"/>
              <a:gd name="connsiteY3" fmla="*/ 1316753 h 1316753"/>
              <a:gd name="connsiteX4" fmla="*/ 0 w 9152368"/>
              <a:gd name="connsiteY4" fmla="*/ 788069 h 1316753"/>
              <a:gd name="connsiteX0" fmla="*/ 0 w 9152368"/>
              <a:gd name="connsiteY0" fmla="*/ 788069 h 1316753"/>
              <a:gd name="connsiteX1" fmla="*/ 9152368 w 9152368"/>
              <a:gd name="connsiteY1" fmla="*/ 0 h 1316753"/>
              <a:gd name="connsiteX2" fmla="*/ 9152368 w 9152368"/>
              <a:gd name="connsiteY2" fmla="*/ 545228 h 1316753"/>
              <a:gd name="connsiteX3" fmla="*/ 2173 w 9152368"/>
              <a:gd name="connsiteY3" fmla="*/ 1316753 h 1316753"/>
              <a:gd name="connsiteX4" fmla="*/ 0 w 9152368"/>
              <a:gd name="connsiteY4" fmla="*/ 788069 h 1316753"/>
              <a:gd name="connsiteX0" fmla="*/ 1137 w 9153505"/>
              <a:gd name="connsiteY0" fmla="*/ 788069 h 1062753"/>
              <a:gd name="connsiteX1" fmla="*/ 9153505 w 9153505"/>
              <a:gd name="connsiteY1" fmla="*/ 0 h 1062753"/>
              <a:gd name="connsiteX2" fmla="*/ 9153505 w 9153505"/>
              <a:gd name="connsiteY2" fmla="*/ 545228 h 1062753"/>
              <a:gd name="connsiteX3" fmla="*/ 135 w 9153505"/>
              <a:gd name="connsiteY3" fmla="*/ 1062753 h 1062753"/>
              <a:gd name="connsiteX4" fmla="*/ 1137 w 9153505"/>
              <a:gd name="connsiteY4" fmla="*/ 788069 h 1062753"/>
              <a:gd name="connsiteX0" fmla="*/ 29590 w 9153383"/>
              <a:gd name="connsiteY0" fmla="*/ 892844 h 1062753"/>
              <a:gd name="connsiteX1" fmla="*/ 9153383 w 9153383"/>
              <a:gd name="connsiteY1" fmla="*/ 0 h 1062753"/>
              <a:gd name="connsiteX2" fmla="*/ 9153383 w 9153383"/>
              <a:gd name="connsiteY2" fmla="*/ 545228 h 1062753"/>
              <a:gd name="connsiteX3" fmla="*/ 13 w 9153383"/>
              <a:gd name="connsiteY3" fmla="*/ 1062753 h 1062753"/>
              <a:gd name="connsiteX4" fmla="*/ 29590 w 9153383"/>
              <a:gd name="connsiteY4" fmla="*/ 892844 h 1062753"/>
              <a:gd name="connsiteX0" fmla="*/ 65301 w 9189094"/>
              <a:gd name="connsiteY0" fmla="*/ 892844 h 1146097"/>
              <a:gd name="connsiteX1" fmla="*/ 9189094 w 9189094"/>
              <a:gd name="connsiteY1" fmla="*/ 0 h 1146097"/>
              <a:gd name="connsiteX2" fmla="*/ 9189094 w 9189094"/>
              <a:gd name="connsiteY2" fmla="*/ 545228 h 1146097"/>
              <a:gd name="connsiteX3" fmla="*/ 5 w 9189094"/>
              <a:gd name="connsiteY3" fmla="*/ 1146097 h 1146097"/>
              <a:gd name="connsiteX4" fmla="*/ 65301 w 9189094"/>
              <a:gd name="connsiteY4" fmla="*/ 892844 h 1146097"/>
              <a:gd name="connsiteX0" fmla="*/ 29590 w 9153383"/>
              <a:gd name="connsiteY0" fmla="*/ 892844 h 1146097"/>
              <a:gd name="connsiteX1" fmla="*/ 9153383 w 9153383"/>
              <a:gd name="connsiteY1" fmla="*/ 0 h 1146097"/>
              <a:gd name="connsiteX2" fmla="*/ 9153383 w 9153383"/>
              <a:gd name="connsiteY2" fmla="*/ 545228 h 1146097"/>
              <a:gd name="connsiteX3" fmla="*/ 13 w 9153383"/>
              <a:gd name="connsiteY3" fmla="*/ 1146097 h 1146097"/>
              <a:gd name="connsiteX4" fmla="*/ 29590 w 9153383"/>
              <a:gd name="connsiteY4" fmla="*/ 892844 h 1146097"/>
              <a:gd name="connsiteX0" fmla="*/ 29590 w 9153383"/>
              <a:gd name="connsiteY0" fmla="*/ 892844 h 1146097"/>
              <a:gd name="connsiteX1" fmla="*/ 9153383 w 9153383"/>
              <a:gd name="connsiteY1" fmla="*/ 0 h 1146097"/>
              <a:gd name="connsiteX2" fmla="*/ 9153383 w 9153383"/>
              <a:gd name="connsiteY2" fmla="*/ 545228 h 1146097"/>
              <a:gd name="connsiteX3" fmla="*/ 13 w 9153383"/>
              <a:gd name="connsiteY3" fmla="*/ 1146097 h 1146097"/>
              <a:gd name="connsiteX4" fmla="*/ 29590 w 9153383"/>
              <a:gd name="connsiteY4" fmla="*/ 892844 h 1146097"/>
              <a:gd name="connsiteX0" fmla="*/ 1137 w 9153505"/>
              <a:gd name="connsiteY0" fmla="*/ 1028575 h 1146097"/>
              <a:gd name="connsiteX1" fmla="*/ 9153505 w 9153505"/>
              <a:gd name="connsiteY1" fmla="*/ 0 h 1146097"/>
              <a:gd name="connsiteX2" fmla="*/ 9153505 w 9153505"/>
              <a:gd name="connsiteY2" fmla="*/ 545228 h 1146097"/>
              <a:gd name="connsiteX3" fmla="*/ 135 w 9153505"/>
              <a:gd name="connsiteY3" fmla="*/ 1146097 h 1146097"/>
              <a:gd name="connsiteX4" fmla="*/ 1137 w 9153505"/>
              <a:gd name="connsiteY4" fmla="*/ 1028575 h 1146097"/>
              <a:gd name="connsiteX0" fmla="*/ 1078 w 9153446"/>
              <a:gd name="connsiteY0" fmla="*/ 1028575 h 1146097"/>
              <a:gd name="connsiteX1" fmla="*/ 9153446 w 9153446"/>
              <a:gd name="connsiteY1" fmla="*/ 0 h 1146097"/>
              <a:gd name="connsiteX2" fmla="*/ 9153446 w 9153446"/>
              <a:gd name="connsiteY2" fmla="*/ 545228 h 1146097"/>
              <a:gd name="connsiteX3" fmla="*/ 76 w 9153446"/>
              <a:gd name="connsiteY3" fmla="*/ 1146097 h 1146097"/>
              <a:gd name="connsiteX4" fmla="*/ 1078 w 9153446"/>
              <a:gd name="connsiteY4" fmla="*/ 1028575 h 1146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3446" h="1146097">
                <a:moveTo>
                  <a:pt x="1078" y="1028575"/>
                </a:moveTo>
                <a:lnTo>
                  <a:pt x="9153446" y="0"/>
                </a:lnTo>
                <a:lnTo>
                  <a:pt x="9153446" y="545228"/>
                </a:lnTo>
                <a:lnTo>
                  <a:pt x="76" y="1146097"/>
                </a:lnTo>
                <a:cubicBezTo>
                  <a:pt x="-648" y="1122269"/>
                  <a:pt x="4183" y="1073835"/>
                  <a:pt x="1078" y="1028575"/>
                </a:cubicBezTo>
                <a:close/>
              </a:path>
            </a:pathLst>
          </a:custGeom>
          <a:solidFill>
            <a:srgbClr val="F2A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aseline="-25000"/>
          </a:p>
        </p:txBody>
      </p:sp>
      <p:sp>
        <p:nvSpPr>
          <p:cNvPr id="9" name="Rectangle 8">
            <a:extLst>
              <a:ext uri="{FF2B5EF4-FFF2-40B4-BE49-F238E27FC236}">
                <a16:creationId xmlns:a16="http://schemas.microsoft.com/office/drawing/2014/main" id="{8625F02B-4393-4638-9487-98FC36F3351D}"/>
              </a:ext>
            </a:extLst>
          </p:cNvPr>
          <p:cNvSpPr/>
          <p:nvPr userDrawn="1"/>
        </p:nvSpPr>
        <p:spPr>
          <a:xfrm>
            <a:off x="-2172" y="4397542"/>
            <a:ext cx="9152368" cy="1316753"/>
          </a:xfrm>
          <a:custGeom>
            <a:avLst/>
            <a:gdLst>
              <a:gd name="connsiteX0" fmla="*/ 0 w 9150195"/>
              <a:gd name="connsiteY0" fmla="*/ 0 h 1316753"/>
              <a:gd name="connsiteX1" fmla="*/ 9150195 w 9150195"/>
              <a:gd name="connsiteY1" fmla="*/ 0 h 1316753"/>
              <a:gd name="connsiteX2" fmla="*/ 9150195 w 9150195"/>
              <a:gd name="connsiteY2" fmla="*/ 1316753 h 1316753"/>
              <a:gd name="connsiteX3" fmla="*/ 0 w 9150195"/>
              <a:gd name="connsiteY3" fmla="*/ 1316753 h 1316753"/>
              <a:gd name="connsiteX4" fmla="*/ 0 w 9150195"/>
              <a:gd name="connsiteY4" fmla="*/ 0 h 1316753"/>
              <a:gd name="connsiteX0" fmla="*/ 0 w 9168243"/>
              <a:gd name="connsiteY0" fmla="*/ 902369 h 1316753"/>
              <a:gd name="connsiteX1" fmla="*/ 9168243 w 9168243"/>
              <a:gd name="connsiteY1" fmla="*/ 0 h 1316753"/>
              <a:gd name="connsiteX2" fmla="*/ 9168243 w 9168243"/>
              <a:gd name="connsiteY2" fmla="*/ 1316753 h 1316753"/>
              <a:gd name="connsiteX3" fmla="*/ 18048 w 9168243"/>
              <a:gd name="connsiteY3" fmla="*/ 1316753 h 1316753"/>
              <a:gd name="connsiteX4" fmla="*/ 0 w 9168243"/>
              <a:gd name="connsiteY4" fmla="*/ 902369 h 1316753"/>
              <a:gd name="connsiteX0" fmla="*/ 0 w 9152368"/>
              <a:gd name="connsiteY0" fmla="*/ 788069 h 1316753"/>
              <a:gd name="connsiteX1" fmla="*/ 9152368 w 9152368"/>
              <a:gd name="connsiteY1" fmla="*/ 0 h 1316753"/>
              <a:gd name="connsiteX2" fmla="*/ 9152368 w 9152368"/>
              <a:gd name="connsiteY2" fmla="*/ 1316753 h 1316753"/>
              <a:gd name="connsiteX3" fmla="*/ 2173 w 9152368"/>
              <a:gd name="connsiteY3" fmla="*/ 1316753 h 1316753"/>
              <a:gd name="connsiteX4" fmla="*/ 0 w 9152368"/>
              <a:gd name="connsiteY4" fmla="*/ 788069 h 1316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2368" h="1316753">
                <a:moveTo>
                  <a:pt x="0" y="788069"/>
                </a:moveTo>
                <a:lnTo>
                  <a:pt x="9152368" y="0"/>
                </a:lnTo>
                <a:lnTo>
                  <a:pt x="9152368" y="1316753"/>
                </a:lnTo>
                <a:lnTo>
                  <a:pt x="2173" y="1316753"/>
                </a:lnTo>
                <a:cubicBezTo>
                  <a:pt x="1449" y="1140525"/>
                  <a:pt x="724" y="964297"/>
                  <a:pt x="0" y="788069"/>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85800" y="2823058"/>
            <a:ext cx="7086600" cy="14605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1277208"/>
            <a:ext cx="7772400" cy="1225021"/>
          </a:xfrm>
        </p:spPr>
        <p:txBody>
          <a:bodyPr/>
          <a:lstStyle>
            <a:lvl1pPr algn="l">
              <a:defRPr/>
            </a:lvl1pPr>
          </a:lstStyle>
          <a:p>
            <a:r>
              <a:rPr lang="en-US"/>
              <a:t>Click to edit Master title style</a:t>
            </a:r>
            <a:endParaRPr lang="en-US" dirty="0"/>
          </a:p>
        </p:txBody>
      </p:sp>
      <p:pic>
        <p:nvPicPr>
          <p:cNvPr id="7" name="Picture 6" descr="USPTO logo">
            <a:extLst>
              <a:ext uri="{FF2B5EF4-FFF2-40B4-BE49-F238E27FC236}">
                <a16:creationId xmlns:a16="http://schemas.microsoft.com/office/drawing/2014/main" id="{3594C3FA-D04D-4DE1-895D-DDA79346B786}"/>
              </a:ext>
            </a:extLst>
          </p:cNvPr>
          <p:cNvPicPr>
            <a:picLocks noChangeAspect="1"/>
          </p:cNvPicPr>
          <p:nvPr userDrawn="1"/>
        </p:nvPicPr>
        <p:blipFill>
          <a:blip r:embed="rId2"/>
          <a:stretch>
            <a:fillRect/>
          </a:stretch>
        </p:blipFill>
        <p:spPr>
          <a:xfrm>
            <a:off x="5510462" y="4995136"/>
            <a:ext cx="3442007" cy="417213"/>
          </a:xfrm>
          <a:prstGeom prst="rect">
            <a:avLst/>
          </a:prstGeom>
        </p:spPr>
      </p:pic>
      <p:sp>
        <p:nvSpPr>
          <p:cNvPr id="15" name="Isosceles Triangle 14">
            <a:extLst>
              <a:ext uri="{FF2B5EF4-FFF2-40B4-BE49-F238E27FC236}">
                <a16:creationId xmlns:a16="http://schemas.microsoft.com/office/drawing/2014/main" id="{FED903D0-1E66-4915-8FFA-407D4C5B2B02}"/>
              </a:ext>
            </a:extLst>
          </p:cNvPr>
          <p:cNvSpPr/>
          <p:nvPr userDrawn="1"/>
        </p:nvSpPr>
        <p:spPr>
          <a:xfrm>
            <a:off x="0" y="-6167"/>
            <a:ext cx="9164399" cy="301334"/>
          </a:xfrm>
          <a:custGeom>
            <a:avLst/>
            <a:gdLst>
              <a:gd name="connsiteX0" fmla="*/ 0 w 9152368"/>
              <a:gd name="connsiteY0" fmla="*/ 384859 h 384859"/>
              <a:gd name="connsiteX1" fmla="*/ 4576184 w 9152368"/>
              <a:gd name="connsiteY1" fmla="*/ 0 h 384859"/>
              <a:gd name="connsiteX2" fmla="*/ 9152368 w 9152368"/>
              <a:gd name="connsiteY2" fmla="*/ 384859 h 384859"/>
              <a:gd name="connsiteX3" fmla="*/ 0 w 9152368"/>
              <a:gd name="connsiteY3" fmla="*/ 384859 h 384859"/>
              <a:gd name="connsiteX0" fmla="*/ 0 w 9164399"/>
              <a:gd name="connsiteY0" fmla="*/ 1106905 h 1106905"/>
              <a:gd name="connsiteX1" fmla="*/ 4576184 w 9164399"/>
              <a:gd name="connsiteY1" fmla="*/ 722046 h 1106905"/>
              <a:gd name="connsiteX2" fmla="*/ 9164399 w 9164399"/>
              <a:gd name="connsiteY2" fmla="*/ 0 h 1106905"/>
              <a:gd name="connsiteX3" fmla="*/ 0 w 9164399"/>
              <a:gd name="connsiteY3" fmla="*/ 1106905 h 1106905"/>
              <a:gd name="connsiteX0" fmla="*/ 0 w 9164399"/>
              <a:gd name="connsiteY0" fmla="*/ 6015 h 722046"/>
              <a:gd name="connsiteX1" fmla="*/ 4576184 w 9164399"/>
              <a:gd name="connsiteY1" fmla="*/ 722046 h 722046"/>
              <a:gd name="connsiteX2" fmla="*/ 9164399 w 9164399"/>
              <a:gd name="connsiteY2" fmla="*/ 0 h 722046"/>
              <a:gd name="connsiteX3" fmla="*/ 0 w 9164399"/>
              <a:gd name="connsiteY3" fmla="*/ 6015 h 722046"/>
              <a:gd name="connsiteX0" fmla="*/ 0 w 9164399"/>
              <a:gd name="connsiteY0" fmla="*/ 6015 h 499461"/>
              <a:gd name="connsiteX1" fmla="*/ 4184 w 9164399"/>
              <a:gd name="connsiteY1" fmla="*/ 499461 h 499461"/>
              <a:gd name="connsiteX2" fmla="*/ 9164399 w 9164399"/>
              <a:gd name="connsiteY2" fmla="*/ 0 h 499461"/>
              <a:gd name="connsiteX3" fmla="*/ 0 w 9164399"/>
              <a:gd name="connsiteY3" fmla="*/ 6015 h 499461"/>
            </a:gdLst>
            <a:ahLst/>
            <a:cxnLst>
              <a:cxn ang="0">
                <a:pos x="connsiteX0" y="connsiteY0"/>
              </a:cxn>
              <a:cxn ang="0">
                <a:pos x="connsiteX1" y="connsiteY1"/>
              </a:cxn>
              <a:cxn ang="0">
                <a:pos x="connsiteX2" y="connsiteY2"/>
              </a:cxn>
              <a:cxn ang="0">
                <a:pos x="connsiteX3" y="connsiteY3"/>
              </a:cxn>
            </a:cxnLst>
            <a:rect l="l" t="t" r="r" b="b"/>
            <a:pathLst>
              <a:path w="9164399" h="499461">
                <a:moveTo>
                  <a:pt x="0" y="6015"/>
                </a:moveTo>
                <a:cubicBezTo>
                  <a:pt x="1395" y="170497"/>
                  <a:pt x="2789" y="334979"/>
                  <a:pt x="4184" y="499461"/>
                </a:cubicBezTo>
                <a:lnTo>
                  <a:pt x="9164399" y="0"/>
                </a:lnTo>
                <a:lnTo>
                  <a:pt x="0" y="6015"/>
                </a:ln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1963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ith backgroun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4531CA9-CD88-46D8-B961-5D0D80692AB8}"/>
              </a:ext>
            </a:extLst>
          </p:cNvPr>
          <p:cNvPicPr>
            <a:picLocks noChangeAspect="1"/>
          </p:cNvPicPr>
          <p:nvPr userDrawn="1"/>
        </p:nvPicPr>
        <p:blipFill rotWithShape="1">
          <a:blip r:embed="rId2"/>
          <a:srcRect l="12408" t="11681" r="2939" b="25459"/>
          <a:stretch/>
        </p:blipFill>
        <p:spPr>
          <a:xfrm>
            <a:off x="1" y="-6167"/>
            <a:ext cx="9144000" cy="5247343"/>
          </a:xfrm>
          <a:prstGeom prst="rect">
            <a:avLst/>
          </a:prstGeom>
        </p:spPr>
      </p:pic>
      <p:sp>
        <p:nvSpPr>
          <p:cNvPr id="3" name="Subtitle 2"/>
          <p:cNvSpPr>
            <a:spLocks noGrp="1"/>
          </p:cNvSpPr>
          <p:nvPr>
            <p:ph type="subTitle" idx="1"/>
          </p:nvPr>
        </p:nvSpPr>
        <p:spPr>
          <a:xfrm>
            <a:off x="685800" y="2826248"/>
            <a:ext cx="7086600" cy="14605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1277208"/>
            <a:ext cx="7772400" cy="1225021"/>
          </a:xfrm>
        </p:spPr>
        <p:txBody>
          <a:bodyPr/>
          <a:lstStyle>
            <a:lvl1pPr algn="l">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D47750E4-82AA-4845-9B45-E30EEC1FB7FA}"/>
              </a:ext>
            </a:extLst>
          </p:cNvPr>
          <p:cNvSpPr/>
          <p:nvPr userDrawn="1"/>
        </p:nvSpPr>
        <p:spPr>
          <a:xfrm>
            <a:off x="-3250" y="4154346"/>
            <a:ext cx="9153446" cy="1146097"/>
          </a:xfrm>
          <a:custGeom>
            <a:avLst/>
            <a:gdLst>
              <a:gd name="connsiteX0" fmla="*/ 0 w 9150195"/>
              <a:gd name="connsiteY0" fmla="*/ 0 h 1316753"/>
              <a:gd name="connsiteX1" fmla="*/ 9150195 w 9150195"/>
              <a:gd name="connsiteY1" fmla="*/ 0 h 1316753"/>
              <a:gd name="connsiteX2" fmla="*/ 9150195 w 9150195"/>
              <a:gd name="connsiteY2" fmla="*/ 1316753 h 1316753"/>
              <a:gd name="connsiteX3" fmla="*/ 0 w 9150195"/>
              <a:gd name="connsiteY3" fmla="*/ 1316753 h 1316753"/>
              <a:gd name="connsiteX4" fmla="*/ 0 w 9150195"/>
              <a:gd name="connsiteY4" fmla="*/ 0 h 1316753"/>
              <a:gd name="connsiteX0" fmla="*/ 0 w 9168243"/>
              <a:gd name="connsiteY0" fmla="*/ 902369 h 1316753"/>
              <a:gd name="connsiteX1" fmla="*/ 9168243 w 9168243"/>
              <a:gd name="connsiteY1" fmla="*/ 0 h 1316753"/>
              <a:gd name="connsiteX2" fmla="*/ 9168243 w 9168243"/>
              <a:gd name="connsiteY2" fmla="*/ 1316753 h 1316753"/>
              <a:gd name="connsiteX3" fmla="*/ 18048 w 9168243"/>
              <a:gd name="connsiteY3" fmla="*/ 1316753 h 1316753"/>
              <a:gd name="connsiteX4" fmla="*/ 0 w 9168243"/>
              <a:gd name="connsiteY4" fmla="*/ 902369 h 1316753"/>
              <a:gd name="connsiteX0" fmla="*/ 0 w 9152368"/>
              <a:gd name="connsiteY0" fmla="*/ 788069 h 1316753"/>
              <a:gd name="connsiteX1" fmla="*/ 9152368 w 9152368"/>
              <a:gd name="connsiteY1" fmla="*/ 0 h 1316753"/>
              <a:gd name="connsiteX2" fmla="*/ 9152368 w 9152368"/>
              <a:gd name="connsiteY2" fmla="*/ 1316753 h 1316753"/>
              <a:gd name="connsiteX3" fmla="*/ 2173 w 9152368"/>
              <a:gd name="connsiteY3" fmla="*/ 1316753 h 1316753"/>
              <a:gd name="connsiteX4" fmla="*/ 0 w 9152368"/>
              <a:gd name="connsiteY4" fmla="*/ 788069 h 1316753"/>
              <a:gd name="connsiteX0" fmla="*/ 0 w 9152368"/>
              <a:gd name="connsiteY0" fmla="*/ 788069 h 1316753"/>
              <a:gd name="connsiteX1" fmla="*/ 9152368 w 9152368"/>
              <a:gd name="connsiteY1" fmla="*/ 0 h 1316753"/>
              <a:gd name="connsiteX2" fmla="*/ 9152368 w 9152368"/>
              <a:gd name="connsiteY2" fmla="*/ 545228 h 1316753"/>
              <a:gd name="connsiteX3" fmla="*/ 2173 w 9152368"/>
              <a:gd name="connsiteY3" fmla="*/ 1316753 h 1316753"/>
              <a:gd name="connsiteX4" fmla="*/ 0 w 9152368"/>
              <a:gd name="connsiteY4" fmla="*/ 788069 h 1316753"/>
              <a:gd name="connsiteX0" fmla="*/ 1137 w 9153505"/>
              <a:gd name="connsiteY0" fmla="*/ 788069 h 1062753"/>
              <a:gd name="connsiteX1" fmla="*/ 9153505 w 9153505"/>
              <a:gd name="connsiteY1" fmla="*/ 0 h 1062753"/>
              <a:gd name="connsiteX2" fmla="*/ 9153505 w 9153505"/>
              <a:gd name="connsiteY2" fmla="*/ 545228 h 1062753"/>
              <a:gd name="connsiteX3" fmla="*/ 135 w 9153505"/>
              <a:gd name="connsiteY3" fmla="*/ 1062753 h 1062753"/>
              <a:gd name="connsiteX4" fmla="*/ 1137 w 9153505"/>
              <a:gd name="connsiteY4" fmla="*/ 788069 h 1062753"/>
              <a:gd name="connsiteX0" fmla="*/ 29590 w 9153383"/>
              <a:gd name="connsiteY0" fmla="*/ 892844 h 1062753"/>
              <a:gd name="connsiteX1" fmla="*/ 9153383 w 9153383"/>
              <a:gd name="connsiteY1" fmla="*/ 0 h 1062753"/>
              <a:gd name="connsiteX2" fmla="*/ 9153383 w 9153383"/>
              <a:gd name="connsiteY2" fmla="*/ 545228 h 1062753"/>
              <a:gd name="connsiteX3" fmla="*/ 13 w 9153383"/>
              <a:gd name="connsiteY3" fmla="*/ 1062753 h 1062753"/>
              <a:gd name="connsiteX4" fmla="*/ 29590 w 9153383"/>
              <a:gd name="connsiteY4" fmla="*/ 892844 h 1062753"/>
              <a:gd name="connsiteX0" fmla="*/ 65301 w 9189094"/>
              <a:gd name="connsiteY0" fmla="*/ 892844 h 1146097"/>
              <a:gd name="connsiteX1" fmla="*/ 9189094 w 9189094"/>
              <a:gd name="connsiteY1" fmla="*/ 0 h 1146097"/>
              <a:gd name="connsiteX2" fmla="*/ 9189094 w 9189094"/>
              <a:gd name="connsiteY2" fmla="*/ 545228 h 1146097"/>
              <a:gd name="connsiteX3" fmla="*/ 5 w 9189094"/>
              <a:gd name="connsiteY3" fmla="*/ 1146097 h 1146097"/>
              <a:gd name="connsiteX4" fmla="*/ 65301 w 9189094"/>
              <a:gd name="connsiteY4" fmla="*/ 892844 h 1146097"/>
              <a:gd name="connsiteX0" fmla="*/ 29590 w 9153383"/>
              <a:gd name="connsiteY0" fmla="*/ 892844 h 1146097"/>
              <a:gd name="connsiteX1" fmla="*/ 9153383 w 9153383"/>
              <a:gd name="connsiteY1" fmla="*/ 0 h 1146097"/>
              <a:gd name="connsiteX2" fmla="*/ 9153383 w 9153383"/>
              <a:gd name="connsiteY2" fmla="*/ 545228 h 1146097"/>
              <a:gd name="connsiteX3" fmla="*/ 13 w 9153383"/>
              <a:gd name="connsiteY3" fmla="*/ 1146097 h 1146097"/>
              <a:gd name="connsiteX4" fmla="*/ 29590 w 9153383"/>
              <a:gd name="connsiteY4" fmla="*/ 892844 h 1146097"/>
              <a:gd name="connsiteX0" fmla="*/ 29590 w 9153383"/>
              <a:gd name="connsiteY0" fmla="*/ 892844 h 1146097"/>
              <a:gd name="connsiteX1" fmla="*/ 9153383 w 9153383"/>
              <a:gd name="connsiteY1" fmla="*/ 0 h 1146097"/>
              <a:gd name="connsiteX2" fmla="*/ 9153383 w 9153383"/>
              <a:gd name="connsiteY2" fmla="*/ 545228 h 1146097"/>
              <a:gd name="connsiteX3" fmla="*/ 13 w 9153383"/>
              <a:gd name="connsiteY3" fmla="*/ 1146097 h 1146097"/>
              <a:gd name="connsiteX4" fmla="*/ 29590 w 9153383"/>
              <a:gd name="connsiteY4" fmla="*/ 892844 h 1146097"/>
              <a:gd name="connsiteX0" fmla="*/ 1137 w 9153505"/>
              <a:gd name="connsiteY0" fmla="*/ 1028575 h 1146097"/>
              <a:gd name="connsiteX1" fmla="*/ 9153505 w 9153505"/>
              <a:gd name="connsiteY1" fmla="*/ 0 h 1146097"/>
              <a:gd name="connsiteX2" fmla="*/ 9153505 w 9153505"/>
              <a:gd name="connsiteY2" fmla="*/ 545228 h 1146097"/>
              <a:gd name="connsiteX3" fmla="*/ 135 w 9153505"/>
              <a:gd name="connsiteY3" fmla="*/ 1146097 h 1146097"/>
              <a:gd name="connsiteX4" fmla="*/ 1137 w 9153505"/>
              <a:gd name="connsiteY4" fmla="*/ 1028575 h 1146097"/>
              <a:gd name="connsiteX0" fmla="*/ 1078 w 9153446"/>
              <a:gd name="connsiteY0" fmla="*/ 1028575 h 1146097"/>
              <a:gd name="connsiteX1" fmla="*/ 9153446 w 9153446"/>
              <a:gd name="connsiteY1" fmla="*/ 0 h 1146097"/>
              <a:gd name="connsiteX2" fmla="*/ 9153446 w 9153446"/>
              <a:gd name="connsiteY2" fmla="*/ 545228 h 1146097"/>
              <a:gd name="connsiteX3" fmla="*/ 76 w 9153446"/>
              <a:gd name="connsiteY3" fmla="*/ 1146097 h 1146097"/>
              <a:gd name="connsiteX4" fmla="*/ 1078 w 9153446"/>
              <a:gd name="connsiteY4" fmla="*/ 1028575 h 1146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3446" h="1146097">
                <a:moveTo>
                  <a:pt x="1078" y="1028575"/>
                </a:moveTo>
                <a:lnTo>
                  <a:pt x="9153446" y="0"/>
                </a:lnTo>
                <a:lnTo>
                  <a:pt x="9153446" y="545228"/>
                </a:lnTo>
                <a:lnTo>
                  <a:pt x="76" y="1146097"/>
                </a:lnTo>
                <a:cubicBezTo>
                  <a:pt x="-648" y="1122269"/>
                  <a:pt x="4183" y="1073835"/>
                  <a:pt x="1078" y="1028575"/>
                </a:cubicBezTo>
                <a:close/>
              </a:path>
            </a:pathLst>
          </a:custGeom>
          <a:solidFill>
            <a:srgbClr val="F2A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aseline="-25000"/>
          </a:p>
        </p:txBody>
      </p:sp>
      <p:sp>
        <p:nvSpPr>
          <p:cNvPr id="11" name="Rectangle 8">
            <a:extLst>
              <a:ext uri="{FF2B5EF4-FFF2-40B4-BE49-F238E27FC236}">
                <a16:creationId xmlns:a16="http://schemas.microsoft.com/office/drawing/2014/main" id="{93AA097B-91BE-4997-B48C-79834B5304EA}"/>
              </a:ext>
            </a:extLst>
          </p:cNvPr>
          <p:cNvSpPr/>
          <p:nvPr userDrawn="1"/>
        </p:nvSpPr>
        <p:spPr>
          <a:xfrm>
            <a:off x="-2172" y="4397542"/>
            <a:ext cx="9152368" cy="1316753"/>
          </a:xfrm>
          <a:custGeom>
            <a:avLst/>
            <a:gdLst>
              <a:gd name="connsiteX0" fmla="*/ 0 w 9150195"/>
              <a:gd name="connsiteY0" fmla="*/ 0 h 1316753"/>
              <a:gd name="connsiteX1" fmla="*/ 9150195 w 9150195"/>
              <a:gd name="connsiteY1" fmla="*/ 0 h 1316753"/>
              <a:gd name="connsiteX2" fmla="*/ 9150195 w 9150195"/>
              <a:gd name="connsiteY2" fmla="*/ 1316753 h 1316753"/>
              <a:gd name="connsiteX3" fmla="*/ 0 w 9150195"/>
              <a:gd name="connsiteY3" fmla="*/ 1316753 h 1316753"/>
              <a:gd name="connsiteX4" fmla="*/ 0 w 9150195"/>
              <a:gd name="connsiteY4" fmla="*/ 0 h 1316753"/>
              <a:gd name="connsiteX0" fmla="*/ 0 w 9168243"/>
              <a:gd name="connsiteY0" fmla="*/ 902369 h 1316753"/>
              <a:gd name="connsiteX1" fmla="*/ 9168243 w 9168243"/>
              <a:gd name="connsiteY1" fmla="*/ 0 h 1316753"/>
              <a:gd name="connsiteX2" fmla="*/ 9168243 w 9168243"/>
              <a:gd name="connsiteY2" fmla="*/ 1316753 h 1316753"/>
              <a:gd name="connsiteX3" fmla="*/ 18048 w 9168243"/>
              <a:gd name="connsiteY3" fmla="*/ 1316753 h 1316753"/>
              <a:gd name="connsiteX4" fmla="*/ 0 w 9168243"/>
              <a:gd name="connsiteY4" fmla="*/ 902369 h 1316753"/>
              <a:gd name="connsiteX0" fmla="*/ 0 w 9152368"/>
              <a:gd name="connsiteY0" fmla="*/ 788069 h 1316753"/>
              <a:gd name="connsiteX1" fmla="*/ 9152368 w 9152368"/>
              <a:gd name="connsiteY1" fmla="*/ 0 h 1316753"/>
              <a:gd name="connsiteX2" fmla="*/ 9152368 w 9152368"/>
              <a:gd name="connsiteY2" fmla="*/ 1316753 h 1316753"/>
              <a:gd name="connsiteX3" fmla="*/ 2173 w 9152368"/>
              <a:gd name="connsiteY3" fmla="*/ 1316753 h 1316753"/>
              <a:gd name="connsiteX4" fmla="*/ 0 w 9152368"/>
              <a:gd name="connsiteY4" fmla="*/ 788069 h 1316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2368" h="1316753">
                <a:moveTo>
                  <a:pt x="0" y="788069"/>
                </a:moveTo>
                <a:lnTo>
                  <a:pt x="9152368" y="0"/>
                </a:lnTo>
                <a:lnTo>
                  <a:pt x="9152368" y="1316753"/>
                </a:lnTo>
                <a:lnTo>
                  <a:pt x="2173" y="1316753"/>
                </a:lnTo>
                <a:cubicBezTo>
                  <a:pt x="1449" y="1140525"/>
                  <a:pt x="724" y="964297"/>
                  <a:pt x="0" y="788069"/>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Isosceles Triangle 14">
            <a:extLst>
              <a:ext uri="{FF2B5EF4-FFF2-40B4-BE49-F238E27FC236}">
                <a16:creationId xmlns:a16="http://schemas.microsoft.com/office/drawing/2014/main" id="{46030774-377F-4EB6-AADB-7D5DE162977D}"/>
              </a:ext>
            </a:extLst>
          </p:cNvPr>
          <p:cNvSpPr/>
          <p:nvPr userDrawn="1"/>
        </p:nvSpPr>
        <p:spPr>
          <a:xfrm>
            <a:off x="0" y="-6167"/>
            <a:ext cx="9164399" cy="301334"/>
          </a:xfrm>
          <a:custGeom>
            <a:avLst/>
            <a:gdLst>
              <a:gd name="connsiteX0" fmla="*/ 0 w 9152368"/>
              <a:gd name="connsiteY0" fmla="*/ 384859 h 384859"/>
              <a:gd name="connsiteX1" fmla="*/ 4576184 w 9152368"/>
              <a:gd name="connsiteY1" fmla="*/ 0 h 384859"/>
              <a:gd name="connsiteX2" fmla="*/ 9152368 w 9152368"/>
              <a:gd name="connsiteY2" fmla="*/ 384859 h 384859"/>
              <a:gd name="connsiteX3" fmla="*/ 0 w 9152368"/>
              <a:gd name="connsiteY3" fmla="*/ 384859 h 384859"/>
              <a:gd name="connsiteX0" fmla="*/ 0 w 9164399"/>
              <a:gd name="connsiteY0" fmla="*/ 1106905 h 1106905"/>
              <a:gd name="connsiteX1" fmla="*/ 4576184 w 9164399"/>
              <a:gd name="connsiteY1" fmla="*/ 722046 h 1106905"/>
              <a:gd name="connsiteX2" fmla="*/ 9164399 w 9164399"/>
              <a:gd name="connsiteY2" fmla="*/ 0 h 1106905"/>
              <a:gd name="connsiteX3" fmla="*/ 0 w 9164399"/>
              <a:gd name="connsiteY3" fmla="*/ 1106905 h 1106905"/>
              <a:gd name="connsiteX0" fmla="*/ 0 w 9164399"/>
              <a:gd name="connsiteY0" fmla="*/ 6015 h 722046"/>
              <a:gd name="connsiteX1" fmla="*/ 4576184 w 9164399"/>
              <a:gd name="connsiteY1" fmla="*/ 722046 h 722046"/>
              <a:gd name="connsiteX2" fmla="*/ 9164399 w 9164399"/>
              <a:gd name="connsiteY2" fmla="*/ 0 h 722046"/>
              <a:gd name="connsiteX3" fmla="*/ 0 w 9164399"/>
              <a:gd name="connsiteY3" fmla="*/ 6015 h 722046"/>
              <a:gd name="connsiteX0" fmla="*/ 0 w 9164399"/>
              <a:gd name="connsiteY0" fmla="*/ 6015 h 499461"/>
              <a:gd name="connsiteX1" fmla="*/ 4184 w 9164399"/>
              <a:gd name="connsiteY1" fmla="*/ 499461 h 499461"/>
              <a:gd name="connsiteX2" fmla="*/ 9164399 w 9164399"/>
              <a:gd name="connsiteY2" fmla="*/ 0 h 499461"/>
              <a:gd name="connsiteX3" fmla="*/ 0 w 9164399"/>
              <a:gd name="connsiteY3" fmla="*/ 6015 h 499461"/>
            </a:gdLst>
            <a:ahLst/>
            <a:cxnLst>
              <a:cxn ang="0">
                <a:pos x="connsiteX0" y="connsiteY0"/>
              </a:cxn>
              <a:cxn ang="0">
                <a:pos x="connsiteX1" y="connsiteY1"/>
              </a:cxn>
              <a:cxn ang="0">
                <a:pos x="connsiteX2" y="connsiteY2"/>
              </a:cxn>
              <a:cxn ang="0">
                <a:pos x="connsiteX3" y="connsiteY3"/>
              </a:cxn>
            </a:cxnLst>
            <a:rect l="l" t="t" r="r" b="b"/>
            <a:pathLst>
              <a:path w="9164399" h="499461">
                <a:moveTo>
                  <a:pt x="0" y="6015"/>
                </a:moveTo>
                <a:cubicBezTo>
                  <a:pt x="1395" y="170497"/>
                  <a:pt x="2789" y="334979"/>
                  <a:pt x="4184" y="499461"/>
                </a:cubicBezTo>
                <a:lnTo>
                  <a:pt x="9164399" y="0"/>
                </a:lnTo>
                <a:lnTo>
                  <a:pt x="0" y="6015"/>
                </a:ln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USPTO logo">
            <a:extLst>
              <a:ext uri="{FF2B5EF4-FFF2-40B4-BE49-F238E27FC236}">
                <a16:creationId xmlns:a16="http://schemas.microsoft.com/office/drawing/2014/main" id="{709AAF22-60B0-4185-87B6-B3D8A78CA681}"/>
              </a:ext>
            </a:extLst>
          </p:cNvPr>
          <p:cNvPicPr>
            <a:picLocks noChangeAspect="1"/>
          </p:cNvPicPr>
          <p:nvPr userDrawn="1"/>
        </p:nvPicPr>
        <p:blipFill>
          <a:blip r:embed="rId3"/>
          <a:stretch>
            <a:fillRect/>
          </a:stretch>
        </p:blipFill>
        <p:spPr>
          <a:xfrm>
            <a:off x="5510462" y="4995136"/>
            <a:ext cx="3442007" cy="417213"/>
          </a:xfrm>
          <a:prstGeom prst="rect">
            <a:avLst/>
          </a:prstGeom>
        </p:spPr>
      </p:pic>
    </p:spTree>
    <p:extLst>
      <p:ext uri="{BB962C8B-B14F-4D97-AF65-F5344CB8AC3E}">
        <p14:creationId xmlns:p14="http://schemas.microsoft.com/office/powerpoint/2010/main" val="1682424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584"/>
            <a:ext cx="8229600" cy="3786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lvl1pPr>
              <a:defRPr sz="800">
                <a:solidFill>
                  <a:schemeClr val="tx1"/>
                </a:solidFill>
              </a:defRPr>
            </a:lvl1pPr>
          </a:lstStyle>
          <a:p>
            <a:fld id="{1D648693-0942-45E9-83AE-76FC568F9452}" type="slidenum">
              <a:rPr lang="en-US" smtClean="0"/>
              <a:pPr/>
              <a:t>‹#›</a:t>
            </a:fld>
            <a:endParaRPr lang="en-US" dirty="0"/>
          </a:p>
        </p:txBody>
      </p:sp>
    </p:spTree>
    <p:extLst>
      <p:ext uri="{BB962C8B-B14F-4D97-AF65-F5344CB8AC3E}">
        <p14:creationId xmlns:p14="http://schemas.microsoft.com/office/powerpoint/2010/main" val="2618672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2 line headlin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9582"/>
            <a:ext cx="8229600" cy="34913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3852428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ivider slide">
    <p:spTree>
      <p:nvGrpSpPr>
        <p:cNvPr id="1" name=""/>
        <p:cNvGrpSpPr/>
        <p:nvPr/>
      </p:nvGrpSpPr>
      <p:grpSpPr>
        <a:xfrm>
          <a:off x="0" y="0"/>
          <a:ext cx="0" cy="0"/>
          <a:chOff x="0" y="0"/>
          <a:chExt cx="0" cy="0"/>
        </a:xfrm>
      </p:grpSpPr>
      <p:sp>
        <p:nvSpPr>
          <p:cNvPr id="4" name="Rectangle 3"/>
          <p:cNvSpPr/>
          <p:nvPr userDrawn="1"/>
        </p:nvSpPr>
        <p:spPr>
          <a:xfrm>
            <a:off x="0" y="0"/>
            <a:ext cx="9144000" cy="5715000"/>
          </a:xfrm>
          <a:prstGeom prst="rect">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dirty="0">
              <a:effectLst/>
              <a:latin typeface="Segoe UI"/>
            </a:endParaRPr>
          </a:p>
        </p:txBody>
      </p:sp>
      <p:sp>
        <p:nvSpPr>
          <p:cNvPr id="2" name="Title 1"/>
          <p:cNvSpPr>
            <a:spLocks noGrp="1"/>
          </p:cNvSpPr>
          <p:nvPr>
            <p:ph type="title"/>
          </p:nvPr>
        </p:nvSpPr>
        <p:spPr>
          <a:xfrm>
            <a:off x="722313" y="3672417"/>
            <a:ext cx="7772400" cy="1135063"/>
          </a:xfrm>
        </p:spPr>
        <p:txBody>
          <a:bodyPr anchor="t"/>
          <a:lstStyle>
            <a:lvl1pPr algn="l">
              <a:defRPr sz="4000" b="1" cap="none"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2">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22231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333500"/>
            <a:ext cx="4038600" cy="34223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457200" y="1333500"/>
            <a:ext cx="4038600" cy="34223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5" name="Slide Number Placeholder 4"/>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3233405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4645026" y="1956335"/>
            <a:ext cx="4041775" cy="28696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423200"/>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956335"/>
            <a:ext cx="4040188" cy="28696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idx="1"/>
          </p:nvPr>
        </p:nvSpPr>
        <p:spPr>
          <a:xfrm>
            <a:off x="457200" y="1423200"/>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7" name="Slide Number Placeholder 6"/>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4164349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10250"/>
            <a:ext cx="8229600" cy="864147"/>
          </a:xfrm>
        </p:spPr>
        <p:txBody>
          <a:bodyPr anchor="t" anchorCtr="0"/>
          <a:lstStyle>
            <a:lvl1pPr algn="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1892130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338202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Freeform 4"/>
          <p:cNvSpPr/>
          <p:nvPr userDrawn="1"/>
        </p:nvSpPr>
        <p:spPr>
          <a:xfrm>
            <a:off x="404558" y="452445"/>
            <a:ext cx="911259" cy="811812"/>
          </a:xfrm>
          <a:custGeom>
            <a:avLst/>
            <a:gdLst/>
            <a:ahLst/>
            <a:cxnLst/>
            <a:rect l="l" t="t" r="r" b="b"/>
            <a:pathLst>
              <a:path w="1246682" h="1110630">
                <a:moveTo>
                  <a:pt x="1030110" y="0"/>
                </a:moveTo>
                <a:lnTo>
                  <a:pt x="1182821" y="97614"/>
                </a:lnTo>
                <a:cubicBezTo>
                  <a:pt x="1060478" y="268663"/>
                  <a:pt x="992915" y="445294"/>
                  <a:pt x="980131" y="627506"/>
                </a:cubicBezTo>
                <a:lnTo>
                  <a:pt x="1246682" y="627506"/>
                </a:lnTo>
                <a:lnTo>
                  <a:pt x="1246682" y="1110630"/>
                </a:lnTo>
                <a:lnTo>
                  <a:pt x="769112" y="1110630"/>
                </a:lnTo>
                <a:lnTo>
                  <a:pt x="769112" y="648548"/>
                </a:lnTo>
                <a:cubicBezTo>
                  <a:pt x="769112" y="470413"/>
                  <a:pt x="856111" y="254231"/>
                  <a:pt x="1030110" y="0"/>
                </a:cubicBezTo>
                <a:close/>
                <a:moveTo>
                  <a:pt x="260998" y="0"/>
                </a:moveTo>
                <a:lnTo>
                  <a:pt x="408157" y="92018"/>
                </a:lnTo>
                <a:cubicBezTo>
                  <a:pt x="282285" y="287246"/>
                  <a:pt x="216573" y="465742"/>
                  <a:pt x="211020" y="627506"/>
                </a:cubicBezTo>
                <a:lnTo>
                  <a:pt x="472018" y="627506"/>
                </a:lnTo>
                <a:lnTo>
                  <a:pt x="472018" y="1110630"/>
                </a:lnTo>
                <a:lnTo>
                  <a:pt x="0" y="1110630"/>
                </a:lnTo>
                <a:lnTo>
                  <a:pt x="0" y="648548"/>
                </a:lnTo>
                <a:cubicBezTo>
                  <a:pt x="0" y="449994"/>
                  <a:pt x="87000" y="233811"/>
                  <a:pt x="260998" y="0"/>
                </a:cubicBezTo>
                <a:close/>
              </a:path>
            </a:pathLst>
          </a:custGeom>
          <a:gradFill flip="none" rotWithShape="1">
            <a:gsLst>
              <a:gs pos="0">
                <a:schemeClr val="accent3"/>
              </a:gs>
              <a:gs pos="100000">
                <a:schemeClr val="accent3">
                  <a:lumMod val="20000"/>
                  <a:lumOff val="80000"/>
                </a:schemeClr>
              </a:gs>
            </a:gsLst>
            <a:lin ang="4800000" scaled="0"/>
            <a:tileRect/>
          </a:gra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Content Placeholder 5"/>
          <p:cNvSpPr>
            <a:spLocks noGrp="1"/>
          </p:cNvSpPr>
          <p:nvPr>
            <p:ph sz="quarter" idx="4" hasCustomPrompt="1"/>
          </p:nvPr>
        </p:nvSpPr>
        <p:spPr>
          <a:xfrm>
            <a:off x="1065009" y="4131482"/>
            <a:ext cx="7681428" cy="489163"/>
          </a:xfrm>
        </p:spPr>
        <p:txBody>
          <a:bodyPr anchor="b">
            <a:normAutofit/>
          </a:bodyPr>
          <a:lstStyle>
            <a:lvl1pPr marL="0" indent="0" algn="r">
              <a:buFont typeface="Courier New" panose="02070309020205020404" pitchFamily="49" charset="0"/>
              <a:buNone/>
              <a:defRPr sz="1600" b="1" spc="200" baseline="0">
                <a:latin typeface="+mn-lt"/>
              </a:defRPr>
            </a:lvl1pPr>
            <a:lvl2pPr marL="891540" indent="-342900">
              <a:buFont typeface="Arial" panose="020B0604020202020204" pitchFamily="34" charset="0"/>
              <a:buChar char="•"/>
              <a:defRPr sz="2400"/>
            </a:lvl2pPr>
            <a:lvl3pPr marL="1371600" indent="-274320">
              <a:buFont typeface="Wingdings" panose="05000000000000000000" pitchFamily="2" charset="2"/>
              <a:buChar char="§"/>
              <a:defRPr sz="2160"/>
            </a:lvl3pPr>
            <a:lvl4pPr>
              <a:defRPr sz="1920"/>
            </a:lvl4pPr>
            <a:lvl5pPr>
              <a:defRPr sz="1920"/>
            </a:lvl5pPr>
            <a:lvl6pPr>
              <a:defRPr sz="1920"/>
            </a:lvl6pPr>
            <a:lvl7pPr>
              <a:defRPr sz="1920"/>
            </a:lvl7pPr>
            <a:lvl8pPr>
              <a:defRPr sz="1920"/>
            </a:lvl8pPr>
            <a:lvl9pPr>
              <a:defRPr sz="1920"/>
            </a:lvl9pPr>
          </a:lstStyle>
          <a:p>
            <a:pPr lvl="0"/>
            <a:r>
              <a:rPr lang="en-US" dirty="0"/>
              <a:t>- CREDIT IN ALL CAPS</a:t>
            </a:r>
          </a:p>
        </p:txBody>
      </p:sp>
      <p:sp>
        <p:nvSpPr>
          <p:cNvPr id="7" name="Title 1"/>
          <p:cNvSpPr>
            <a:spLocks noGrp="1"/>
          </p:cNvSpPr>
          <p:nvPr>
            <p:ph type="title" hasCustomPrompt="1"/>
          </p:nvPr>
        </p:nvSpPr>
        <p:spPr>
          <a:xfrm>
            <a:off x="747424" y="834887"/>
            <a:ext cx="7999012" cy="3101009"/>
          </a:xfrm>
        </p:spPr>
        <p:txBody>
          <a:bodyPr anchor="t">
            <a:normAutofit/>
          </a:bodyPr>
          <a:lstStyle>
            <a:lvl1pPr algn="l">
              <a:defRPr sz="4000" b="0" baseline="0">
                <a:latin typeface="+mj-lt"/>
              </a:defRPr>
            </a:lvl1pPr>
          </a:lstStyle>
          <a:p>
            <a:r>
              <a:rPr lang="en-US" dirty="0"/>
              <a:t>Quote here Twenty Words or Less. Keep it Short and Memorable. Quote here Twenty Words or Less. Keep it Short.”</a:t>
            </a:r>
          </a:p>
        </p:txBody>
      </p:sp>
      <p:sp>
        <p:nvSpPr>
          <p:cNvPr id="8" name="Slide Number Placeholder 7"/>
          <p:cNvSpPr>
            <a:spLocks noGrp="1"/>
          </p:cNvSpPr>
          <p:nvPr>
            <p:ph type="sldNum" sz="quarter" idx="10"/>
          </p:nvPr>
        </p:nvSpPr>
        <p:spPr/>
        <p:txBody>
          <a:bodyPr/>
          <a:lstStyle/>
          <a:p>
            <a:fld id="{1D648693-0942-45E9-83AE-76FC568F9452}" type="slidenum">
              <a:rPr lang="en-US" smtClean="0"/>
              <a:pPr/>
              <a:t>‹#›</a:t>
            </a:fld>
            <a:endParaRPr lang="en-US" dirty="0"/>
          </a:p>
        </p:txBody>
      </p:sp>
    </p:spTree>
    <p:extLst>
      <p:ext uri="{BB962C8B-B14F-4D97-AF65-F5344CB8AC3E}">
        <p14:creationId xmlns:p14="http://schemas.microsoft.com/office/powerpoint/2010/main" val="2001147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pening slide with text">
    <p:spTree>
      <p:nvGrpSpPr>
        <p:cNvPr id="1" name=""/>
        <p:cNvGrpSpPr/>
        <p:nvPr/>
      </p:nvGrpSpPr>
      <p:grpSpPr>
        <a:xfrm>
          <a:off x="0" y="0"/>
          <a:ext cx="0" cy="0"/>
          <a:chOff x="0" y="0"/>
          <a:chExt cx="0" cy="0"/>
        </a:xfrm>
      </p:grpSpPr>
      <p:sp>
        <p:nvSpPr>
          <p:cNvPr id="3" name="Rectangle 2"/>
          <p:cNvSpPr/>
          <p:nvPr userDrawn="1"/>
        </p:nvSpPr>
        <p:spPr>
          <a:xfrm>
            <a:off x="0" y="0"/>
            <a:ext cx="9144000" cy="5715000"/>
          </a:xfrm>
          <a:prstGeom prst="rect">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dirty="0">
              <a:effectLst/>
              <a:latin typeface="Segoe UI"/>
            </a:endParaRPr>
          </a:p>
        </p:txBody>
      </p:sp>
      <p:sp>
        <p:nvSpPr>
          <p:cNvPr id="6" name="Subtitle 2"/>
          <p:cNvSpPr>
            <a:spLocks noGrp="1"/>
          </p:cNvSpPr>
          <p:nvPr>
            <p:ph type="subTitle" idx="1" hasCustomPrompt="1"/>
          </p:nvPr>
        </p:nvSpPr>
        <p:spPr>
          <a:xfrm>
            <a:off x="685799" y="4348634"/>
            <a:ext cx="7885827" cy="746877"/>
          </a:xfrm>
        </p:spPr>
        <p:txBody>
          <a:bodyPr anchor="b">
            <a:normAutofit/>
          </a:bodyPr>
          <a:lstStyle>
            <a:lvl1pPr marL="0" indent="0" algn="ct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title style</a:t>
            </a:r>
          </a:p>
        </p:txBody>
      </p:sp>
      <p:pic>
        <p:nvPicPr>
          <p:cNvPr id="5" name="Picture 4" descr="USPTO logo">
            <a:extLst>
              <a:ext uri="{FF2B5EF4-FFF2-40B4-BE49-F238E27FC236}">
                <a16:creationId xmlns:a16="http://schemas.microsoft.com/office/drawing/2014/main" id="{C707D8F9-906B-4ED4-AA33-A28BB4C90CFF}"/>
              </a:ext>
            </a:extLst>
          </p:cNvPr>
          <p:cNvPicPr>
            <a:picLocks noChangeAspect="1"/>
          </p:cNvPicPr>
          <p:nvPr userDrawn="1"/>
        </p:nvPicPr>
        <p:blipFill>
          <a:blip r:embed="rId2"/>
          <a:stretch>
            <a:fillRect/>
          </a:stretch>
        </p:blipFill>
        <p:spPr>
          <a:xfrm>
            <a:off x="2563844" y="1391176"/>
            <a:ext cx="4263263" cy="1990696"/>
          </a:xfrm>
          <a:prstGeom prst="rect">
            <a:avLst/>
          </a:prstGeom>
        </p:spPr>
      </p:pic>
    </p:spTree>
    <p:extLst>
      <p:ext uri="{BB962C8B-B14F-4D97-AF65-F5344CB8AC3E}">
        <p14:creationId xmlns:p14="http://schemas.microsoft.com/office/powerpoint/2010/main" val="2745986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3" name="Rectangle 2"/>
          <p:cNvSpPr/>
          <p:nvPr userDrawn="1"/>
        </p:nvSpPr>
        <p:spPr>
          <a:xfrm>
            <a:off x="0" y="0"/>
            <a:ext cx="9144000" cy="5715000"/>
          </a:xfrm>
          <a:prstGeom prst="rect">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dirty="0">
              <a:effectLst/>
              <a:latin typeface="Segoe UI"/>
            </a:endParaRPr>
          </a:p>
        </p:txBody>
      </p:sp>
      <p:pic>
        <p:nvPicPr>
          <p:cNvPr id="4" name="Picture 3" descr="USPTO logo"/>
          <p:cNvPicPr>
            <a:picLocks noChangeAspect="1"/>
          </p:cNvPicPr>
          <p:nvPr userDrawn="1"/>
        </p:nvPicPr>
        <p:blipFill>
          <a:blip r:embed="rId2"/>
          <a:stretch>
            <a:fillRect/>
          </a:stretch>
        </p:blipFill>
        <p:spPr>
          <a:xfrm>
            <a:off x="2561450" y="1867964"/>
            <a:ext cx="4129734" cy="1928346"/>
          </a:xfrm>
          <a:prstGeom prst="rect">
            <a:avLst/>
          </a:prstGeom>
        </p:spPr>
      </p:pic>
    </p:spTree>
    <p:extLst>
      <p:ext uri="{BB962C8B-B14F-4D97-AF65-F5344CB8AC3E}">
        <p14:creationId xmlns:p14="http://schemas.microsoft.com/office/powerpoint/2010/main" val="1928937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 name="Rectangle 2"/>
          <p:cNvSpPr/>
          <p:nvPr userDrawn="1"/>
        </p:nvSpPr>
        <p:spPr>
          <a:xfrm>
            <a:off x="0" y="0"/>
            <a:ext cx="9144000" cy="5715000"/>
          </a:xfrm>
          <a:prstGeom prst="rect">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dirty="0">
              <a:effectLst/>
              <a:latin typeface="Segoe UI"/>
            </a:endParaRPr>
          </a:p>
        </p:txBody>
      </p:sp>
      <p:pic>
        <p:nvPicPr>
          <p:cNvPr id="4" name="Picture 3" title="USPTO seal"/>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1406" y="916906"/>
            <a:ext cx="3881188" cy="3881188"/>
          </a:xfrm>
          <a:prstGeom prst="rect">
            <a:avLst/>
          </a:prstGeom>
        </p:spPr>
      </p:pic>
    </p:spTree>
    <p:extLst>
      <p:ext uri="{BB962C8B-B14F-4D97-AF65-F5344CB8AC3E}">
        <p14:creationId xmlns:p14="http://schemas.microsoft.com/office/powerpoint/2010/main" val="843619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with image disclaimer">
    <p:spTree>
      <p:nvGrpSpPr>
        <p:cNvPr id="1" name=""/>
        <p:cNvGrpSpPr/>
        <p:nvPr/>
      </p:nvGrpSpPr>
      <p:grpSpPr>
        <a:xfrm>
          <a:off x="0" y="0"/>
          <a:ext cx="0" cy="0"/>
          <a:chOff x="0" y="0"/>
          <a:chExt cx="0" cy="0"/>
        </a:xfrm>
      </p:grpSpPr>
      <p:sp>
        <p:nvSpPr>
          <p:cNvPr id="3" name="Rectangle 2"/>
          <p:cNvSpPr/>
          <p:nvPr userDrawn="1"/>
        </p:nvSpPr>
        <p:spPr>
          <a:xfrm>
            <a:off x="0" y="0"/>
            <a:ext cx="9144000" cy="5715000"/>
          </a:xfrm>
          <a:prstGeom prst="rect">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dirty="0">
              <a:effectLst/>
              <a:latin typeface="Segoe UI"/>
            </a:endParaRPr>
          </a:p>
        </p:txBody>
      </p:sp>
      <p:pic>
        <p:nvPicPr>
          <p:cNvPr id="4" name="Picture 3" title="USPTO seal"/>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1406" y="916906"/>
            <a:ext cx="3881188" cy="3881188"/>
          </a:xfrm>
          <a:prstGeom prst="rect">
            <a:avLst/>
          </a:prstGeom>
        </p:spPr>
      </p:pic>
      <p:sp>
        <p:nvSpPr>
          <p:cNvPr id="2" name="TextBox 1"/>
          <p:cNvSpPr txBox="1"/>
          <p:nvPr userDrawn="1"/>
        </p:nvSpPr>
        <p:spPr>
          <a:xfrm>
            <a:off x="2499412" y="5129408"/>
            <a:ext cx="4145175" cy="253916"/>
          </a:xfrm>
          <a:prstGeom prst="rect">
            <a:avLst/>
          </a:prstGeom>
          <a:noFill/>
        </p:spPr>
        <p:txBody>
          <a:bodyPr wrap="square" rtlCol="0">
            <a:spAutoFit/>
          </a:bodyPr>
          <a:lstStyle/>
          <a:p>
            <a:pPr algn="ctr"/>
            <a:r>
              <a:rPr lang="en-US" sz="1050" dirty="0">
                <a:solidFill>
                  <a:schemeClr val="bg1"/>
                </a:solidFill>
              </a:rPr>
              <a:t>Images used in this presentation are</a:t>
            </a:r>
            <a:r>
              <a:rPr lang="en-US" sz="1050" baseline="0" dirty="0">
                <a:solidFill>
                  <a:schemeClr val="bg1"/>
                </a:solidFill>
              </a:rPr>
              <a:t> for educational purposes only.</a:t>
            </a:r>
            <a:endParaRPr lang="en-US" sz="1050" dirty="0">
              <a:solidFill>
                <a:schemeClr val="bg1"/>
              </a:solidFill>
            </a:endParaRPr>
          </a:p>
        </p:txBody>
      </p:sp>
    </p:spTree>
    <p:extLst>
      <p:ext uri="{BB962C8B-B14F-4D97-AF65-F5344CB8AC3E}">
        <p14:creationId xmlns:p14="http://schemas.microsoft.com/office/powerpoint/2010/main" val="350583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with contact info">
    <p:spTree>
      <p:nvGrpSpPr>
        <p:cNvPr id="1" name=""/>
        <p:cNvGrpSpPr/>
        <p:nvPr/>
      </p:nvGrpSpPr>
      <p:grpSpPr>
        <a:xfrm>
          <a:off x="0" y="0"/>
          <a:ext cx="0" cy="0"/>
          <a:chOff x="0" y="0"/>
          <a:chExt cx="0" cy="0"/>
        </a:xfrm>
      </p:grpSpPr>
      <p:sp>
        <p:nvSpPr>
          <p:cNvPr id="3" name="Rectangle 2"/>
          <p:cNvSpPr/>
          <p:nvPr userDrawn="1"/>
        </p:nvSpPr>
        <p:spPr>
          <a:xfrm>
            <a:off x="0" y="0"/>
            <a:ext cx="9144000" cy="5715000"/>
          </a:xfrm>
          <a:prstGeom prst="rect">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dirty="0">
              <a:effectLst/>
              <a:latin typeface="Segoe UI"/>
            </a:endParaRPr>
          </a:p>
        </p:txBody>
      </p:sp>
      <p:pic>
        <p:nvPicPr>
          <p:cNvPr id="4" name="Picture 3" title="USPTO seal"/>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526" y="916906"/>
            <a:ext cx="3881188" cy="3881188"/>
          </a:xfrm>
          <a:prstGeom prst="rect">
            <a:avLst/>
          </a:prstGeom>
        </p:spPr>
      </p:pic>
      <p:sp>
        <p:nvSpPr>
          <p:cNvPr id="18" name="TextBox 17"/>
          <p:cNvSpPr txBox="1"/>
          <p:nvPr userDrawn="1"/>
        </p:nvSpPr>
        <p:spPr>
          <a:xfrm>
            <a:off x="5303520" y="4210157"/>
            <a:ext cx="281622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kern="1200" dirty="0">
                <a:solidFill>
                  <a:schemeClr val="bg1"/>
                </a:solidFill>
                <a:latin typeface="Segoe UI" panose="020B0502040204020203" pitchFamily="34" charset="0"/>
                <a:ea typeface="+mn-ea"/>
                <a:cs typeface="Segoe UI" panose="020B0502040204020203" pitchFamily="34" charset="0"/>
              </a:rPr>
              <a:t>www.uspto.gov</a:t>
            </a:r>
          </a:p>
        </p:txBody>
      </p:sp>
      <p:sp>
        <p:nvSpPr>
          <p:cNvPr id="16" name="Text Placeholder 12"/>
          <p:cNvSpPr>
            <a:spLocks noGrp="1"/>
          </p:cNvSpPr>
          <p:nvPr>
            <p:ph type="body" sz="quarter" idx="13" hasCustomPrompt="1"/>
          </p:nvPr>
        </p:nvSpPr>
        <p:spPr>
          <a:xfrm>
            <a:off x="5303519" y="3828585"/>
            <a:ext cx="2816225" cy="386576"/>
          </a:xfrm>
        </p:spPr>
        <p:txBody>
          <a:bodyPr>
            <a:normAutofit/>
          </a:bodyPr>
          <a:lstStyle>
            <a:lvl1pPr marL="0" indent="0">
              <a:buNone/>
              <a:defRPr sz="1800" b="0">
                <a:solidFill>
                  <a:schemeClr val="bg1"/>
                </a:solidFill>
              </a:defRPr>
            </a:lvl1pPr>
          </a:lstStyle>
          <a:p>
            <a:pPr lvl="0"/>
            <a:r>
              <a:rPr lang="en-US" dirty="0"/>
              <a:t>Phone</a:t>
            </a:r>
          </a:p>
        </p:txBody>
      </p:sp>
      <p:sp>
        <p:nvSpPr>
          <p:cNvPr id="15" name="Text Placeholder 12"/>
          <p:cNvSpPr>
            <a:spLocks noGrp="1"/>
          </p:cNvSpPr>
          <p:nvPr>
            <p:ph type="body" sz="quarter" idx="12" hasCustomPrompt="1"/>
          </p:nvPr>
        </p:nvSpPr>
        <p:spPr>
          <a:xfrm>
            <a:off x="5303520" y="3462967"/>
            <a:ext cx="2816225" cy="365618"/>
          </a:xfrm>
        </p:spPr>
        <p:txBody>
          <a:bodyPr>
            <a:normAutofit/>
          </a:bodyPr>
          <a:lstStyle>
            <a:lvl1pPr marL="0" indent="0">
              <a:buNone/>
              <a:defRPr sz="1800" b="0">
                <a:solidFill>
                  <a:schemeClr val="bg1"/>
                </a:solidFill>
              </a:defRPr>
            </a:lvl1pPr>
          </a:lstStyle>
          <a:p>
            <a:pPr lvl="0"/>
            <a:r>
              <a:rPr lang="en-US" dirty="0"/>
              <a:t>Email</a:t>
            </a:r>
          </a:p>
        </p:txBody>
      </p:sp>
      <p:sp>
        <p:nvSpPr>
          <p:cNvPr id="14" name="Text Placeholder 12"/>
          <p:cNvSpPr>
            <a:spLocks noGrp="1"/>
          </p:cNvSpPr>
          <p:nvPr>
            <p:ph type="body" sz="quarter" idx="11" hasCustomPrompt="1"/>
          </p:nvPr>
        </p:nvSpPr>
        <p:spPr>
          <a:xfrm>
            <a:off x="5303520" y="2637699"/>
            <a:ext cx="2816225" cy="519383"/>
          </a:xfrm>
        </p:spPr>
        <p:txBody>
          <a:bodyPr>
            <a:normAutofit/>
          </a:bodyPr>
          <a:lstStyle>
            <a:lvl1pPr marL="0" indent="0">
              <a:buNone/>
              <a:defRPr sz="1800" b="0">
                <a:solidFill>
                  <a:schemeClr val="bg1"/>
                </a:solidFill>
              </a:defRPr>
            </a:lvl1pPr>
          </a:lstStyle>
          <a:p>
            <a:pPr lvl="0"/>
            <a:r>
              <a:rPr lang="en-US" dirty="0"/>
              <a:t>Title</a:t>
            </a:r>
          </a:p>
        </p:txBody>
      </p:sp>
      <p:sp>
        <p:nvSpPr>
          <p:cNvPr id="13" name="Text Placeholder 12"/>
          <p:cNvSpPr>
            <a:spLocks noGrp="1"/>
          </p:cNvSpPr>
          <p:nvPr>
            <p:ph type="body" sz="quarter" idx="10" hasCustomPrompt="1"/>
          </p:nvPr>
        </p:nvSpPr>
        <p:spPr>
          <a:xfrm>
            <a:off x="5303520" y="2103447"/>
            <a:ext cx="2816225" cy="519383"/>
          </a:xfrm>
        </p:spPr>
        <p:txBody>
          <a:bodyPr>
            <a:normAutofit/>
          </a:bodyPr>
          <a:lstStyle>
            <a:lvl1pPr marL="0" indent="0">
              <a:buNone/>
              <a:defRPr sz="2800" b="1">
                <a:solidFill>
                  <a:schemeClr val="bg1"/>
                </a:solidFill>
              </a:defRPr>
            </a:lvl1pPr>
          </a:lstStyle>
          <a:p>
            <a:pPr lvl="0"/>
            <a:r>
              <a:rPr lang="en-US" dirty="0"/>
              <a:t>Name</a:t>
            </a:r>
          </a:p>
        </p:txBody>
      </p:sp>
      <p:sp>
        <p:nvSpPr>
          <p:cNvPr id="2" name="TextBox 1"/>
          <p:cNvSpPr txBox="1"/>
          <p:nvPr userDrawn="1"/>
        </p:nvSpPr>
        <p:spPr>
          <a:xfrm>
            <a:off x="5303520" y="975743"/>
            <a:ext cx="3396343" cy="769441"/>
          </a:xfrm>
          <a:prstGeom prst="rect">
            <a:avLst/>
          </a:prstGeom>
          <a:noFill/>
        </p:spPr>
        <p:txBody>
          <a:bodyPr wrap="square" rtlCol="0">
            <a:spAutoFit/>
          </a:bodyPr>
          <a:lstStyle/>
          <a:p>
            <a:r>
              <a:rPr lang="en-US" sz="4400" b="1" dirty="0">
                <a:solidFill>
                  <a:schemeClr val="bg1"/>
                </a:solidFill>
              </a:rPr>
              <a:t>Thank</a:t>
            </a:r>
            <a:r>
              <a:rPr lang="en-US" sz="4400" b="1" baseline="0" dirty="0">
                <a:solidFill>
                  <a:schemeClr val="bg1"/>
                </a:solidFill>
              </a:rPr>
              <a:t> you!</a:t>
            </a:r>
          </a:p>
        </p:txBody>
      </p:sp>
    </p:spTree>
    <p:extLst>
      <p:ext uri="{BB962C8B-B14F-4D97-AF65-F5344CB8AC3E}">
        <p14:creationId xmlns:p14="http://schemas.microsoft.com/office/powerpoint/2010/main" val="3378890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w/ contact info and disclaimer">
    <p:spTree>
      <p:nvGrpSpPr>
        <p:cNvPr id="1" name=""/>
        <p:cNvGrpSpPr/>
        <p:nvPr/>
      </p:nvGrpSpPr>
      <p:grpSpPr>
        <a:xfrm>
          <a:off x="0" y="0"/>
          <a:ext cx="0" cy="0"/>
          <a:chOff x="0" y="0"/>
          <a:chExt cx="0" cy="0"/>
        </a:xfrm>
      </p:grpSpPr>
      <p:sp>
        <p:nvSpPr>
          <p:cNvPr id="3" name="Rectangle 2"/>
          <p:cNvSpPr/>
          <p:nvPr userDrawn="1"/>
        </p:nvSpPr>
        <p:spPr>
          <a:xfrm>
            <a:off x="0" y="0"/>
            <a:ext cx="9144000" cy="5715000"/>
          </a:xfrm>
          <a:prstGeom prst="rect">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dirty="0">
              <a:effectLst/>
              <a:latin typeface="Segoe UI"/>
            </a:endParaRPr>
          </a:p>
        </p:txBody>
      </p:sp>
      <p:pic>
        <p:nvPicPr>
          <p:cNvPr id="4" name="Picture 3" title="USPTO seal"/>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526" y="916906"/>
            <a:ext cx="3881188" cy="3881188"/>
          </a:xfrm>
          <a:prstGeom prst="rect">
            <a:avLst/>
          </a:prstGeom>
        </p:spPr>
      </p:pic>
      <p:sp>
        <p:nvSpPr>
          <p:cNvPr id="10" name="TextBox 9"/>
          <p:cNvSpPr txBox="1"/>
          <p:nvPr userDrawn="1"/>
        </p:nvSpPr>
        <p:spPr>
          <a:xfrm>
            <a:off x="792532" y="5129408"/>
            <a:ext cx="4145175" cy="253916"/>
          </a:xfrm>
          <a:prstGeom prst="rect">
            <a:avLst/>
          </a:prstGeom>
          <a:noFill/>
        </p:spPr>
        <p:txBody>
          <a:bodyPr wrap="square" rtlCol="0">
            <a:spAutoFit/>
          </a:bodyPr>
          <a:lstStyle/>
          <a:p>
            <a:pPr algn="ctr"/>
            <a:r>
              <a:rPr lang="en-US" sz="1050" dirty="0">
                <a:solidFill>
                  <a:schemeClr val="bg1"/>
                </a:solidFill>
              </a:rPr>
              <a:t>Images used in this presentation are</a:t>
            </a:r>
            <a:r>
              <a:rPr lang="en-US" sz="1050" baseline="0" dirty="0">
                <a:solidFill>
                  <a:schemeClr val="bg1"/>
                </a:solidFill>
              </a:rPr>
              <a:t> for educational purposes only.</a:t>
            </a:r>
            <a:endParaRPr lang="en-US" sz="1050" dirty="0">
              <a:solidFill>
                <a:schemeClr val="bg1"/>
              </a:solidFill>
            </a:endParaRPr>
          </a:p>
        </p:txBody>
      </p:sp>
      <p:sp>
        <p:nvSpPr>
          <p:cNvPr id="18" name="TextBox 17"/>
          <p:cNvSpPr txBox="1"/>
          <p:nvPr userDrawn="1"/>
        </p:nvSpPr>
        <p:spPr>
          <a:xfrm>
            <a:off x="5303520" y="4210157"/>
            <a:ext cx="281622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kern="1200" dirty="0">
                <a:solidFill>
                  <a:schemeClr val="bg1"/>
                </a:solidFill>
                <a:latin typeface="Segoe UI" panose="020B0502040204020203" pitchFamily="34" charset="0"/>
                <a:ea typeface="+mn-ea"/>
                <a:cs typeface="Segoe UI" panose="020B0502040204020203" pitchFamily="34" charset="0"/>
              </a:rPr>
              <a:t>www.uspto.gov</a:t>
            </a:r>
          </a:p>
        </p:txBody>
      </p:sp>
      <p:sp>
        <p:nvSpPr>
          <p:cNvPr id="16" name="Text Placeholder 12"/>
          <p:cNvSpPr>
            <a:spLocks noGrp="1"/>
          </p:cNvSpPr>
          <p:nvPr>
            <p:ph type="body" sz="quarter" idx="13" hasCustomPrompt="1"/>
          </p:nvPr>
        </p:nvSpPr>
        <p:spPr>
          <a:xfrm>
            <a:off x="5303519" y="3828585"/>
            <a:ext cx="2816225" cy="386576"/>
          </a:xfrm>
        </p:spPr>
        <p:txBody>
          <a:bodyPr>
            <a:normAutofit/>
          </a:bodyPr>
          <a:lstStyle>
            <a:lvl1pPr marL="0" indent="0">
              <a:buNone/>
              <a:defRPr sz="1800" b="0">
                <a:solidFill>
                  <a:schemeClr val="bg1"/>
                </a:solidFill>
              </a:defRPr>
            </a:lvl1pPr>
          </a:lstStyle>
          <a:p>
            <a:pPr lvl="0"/>
            <a:r>
              <a:rPr lang="en-US" dirty="0"/>
              <a:t>Phone</a:t>
            </a:r>
          </a:p>
        </p:txBody>
      </p:sp>
      <p:sp>
        <p:nvSpPr>
          <p:cNvPr id="15" name="Text Placeholder 12"/>
          <p:cNvSpPr>
            <a:spLocks noGrp="1"/>
          </p:cNvSpPr>
          <p:nvPr>
            <p:ph type="body" sz="quarter" idx="12" hasCustomPrompt="1"/>
          </p:nvPr>
        </p:nvSpPr>
        <p:spPr>
          <a:xfrm>
            <a:off x="5303520" y="3462967"/>
            <a:ext cx="2816225" cy="365618"/>
          </a:xfrm>
        </p:spPr>
        <p:txBody>
          <a:bodyPr>
            <a:normAutofit/>
          </a:bodyPr>
          <a:lstStyle>
            <a:lvl1pPr marL="0" indent="0">
              <a:buNone/>
              <a:defRPr sz="1800" b="0">
                <a:solidFill>
                  <a:schemeClr val="bg1"/>
                </a:solidFill>
              </a:defRPr>
            </a:lvl1pPr>
          </a:lstStyle>
          <a:p>
            <a:pPr lvl="0"/>
            <a:r>
              <a:rPr lang="en-US" dirty="0"/>
              <a:t>Email</a:t>
            </a:r>
          </a:p>
        </p:txBody>
      </p:sp>
      <p:sp>
        <p:nvSpPr>
          <p:cNvPr id="14" name="Text Placeholder 12"/>
          <p:cNvSpPr>
            <a:spLocks noGrp="1"/>
          </p:cNvSpPr>
          <p:nvPr>
            <p:ph type="body" sz="quarter" idx="11" hasCustomPrompt="1"/>
          </p:nvPr>
        </p:nvSpPr>
        <p:spPr>
          <a:xfrm>
            <a:off x="5303520" y="2637699"/>
            <a:ext cx="2816225" cy="519383"/>
          </a:xfrm>
        </p:spPr>
        <p:txBody>
          <a:bodyPr>
            <a:normAutofit/>
          </a:bodyPr>
          <a:lstStyle>
            <a:lvl1pPr marL="0" indent="0">
              <a:buNone/>
              <a:defRPr sz="1800" b="0">
                <a:solidFill>
                  <a:schemeClr val="bg1"/>
                </a:solidFill>
              </a:defRPr>
            </a:lvl1pPr>
          </a:lstStyle>
          <a:p>
            <a:pPr lvl="0"/>
            <a:r>
              <a:rPr lang="en-US" dirty="0"/>
              <a:t>Title</a:t>
            </a:r>
          </a:p>
        </p:txBody>
      </p:sp>
      <p:sp>
        <p:nvSpPr>
          <p:cNvPr id="13" name="Text Placeholder 12"/>
          <p:cNvSpPr>
            <a:spLocks noGrp="1"/>
          </p:cNvSpPr>
          <p:nvPr>
            <p:ph type="body" sz="quarter" idx="10" hasCustomPrompt="1"/>
          </p:nvPr>
        </p:nvSpPr>
        <p:spPr>
          <a:xfrm>
            <a:off x="5303520" y="2103447"/>
            <a:ext cx="2816225" cy="519383"/>
          </a:xfrm>
        </p:spPr>
        <p:txBody>
          <a:bodyPr>
            <a:normAutofit/>
          </a:bodyPr>
          <a:lstStyle>
            <a:lvl1pPr marL="0" indent="0">
              <a:buNone/>
              <a:defRPr sz="2800" b="1">
                <a:solidFill>
                  <a:schemeClr val="bg1"/>
                </a:solidFill>
              </a:defRPr>
            </a:lvl1pPr>
          </a:lstStyle>
          <a:p>
            <a:pPr lvl="0"/>
            <a:r>
              <a:rPr lang="en-US" dirty="0"/>
              <a:t>Name</a:t>
            </a:r>
          </a:p>
        </p:txBody>
      </p:sp>
      <p:sp>
        <p:nvSpPr>
          <p:cNvPr id="2" name="TextBox 1"/>
          <p:cNvSpPr txBox="1"/>
          <p:nvPr userDrawn="1"/>
        </p:nvSpPr>
        <p:spPr>
          <a:xfrm>
            <a:off x="5303520" y="975743"/>
            <a:ext cx="3396343" cy="769441"/>
          </a:xfrm>
          <a:prstGeom prst="rect">
            <a:avLst/>
          </a:prstGeom>
          <a:noFill/>
        </p:spPr>
        <p:txBody>
          <a:bodyPr wrap="square" rtlCol="0">
            <a:spAutoFit/>
          </a:bodyPr>
          <a:lstStyle/>
          <a:p>
            <a:r>
              <a:rPr lang="en-US" sz="4400" b="1" dirty="0">
                <a:solidFill>
                  <a:schemeClr val="bg1"/>
                </a:solidFill>
              </a:rPr>
              <a:t>Thank</a:t>
            </a:r>
            <a:r>
              <a:rPr lang="en-US" sz="4400" b="1" baseline="0" dirty="0">
                <a:solidFill>
                  <a:schemeClr val="bg1"/>
                </a:solidFill>
              </a:rPr>
              <a:t> you!</a:t>
            </a:r>
          </a:p>
        </p:txBody>
      </p:sp>
    </p:spTree>
    <p:extLst>
      <p:ext uri="{BB962C8B-B14F-4D97-AF65-F5344CB8AC3E}">
        <p14:creationId xmlns:p14="http://schemas.microsoft.com/office/powerpoint/2010/main" val="2834231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no logo">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584"/>
            <a:ext cx="8229600" cy="3786267"/>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z="800">
                <a:solidFill>
                  <a:schemeClr val="tx1"/>
                </a:solidFill>
              </a:defRPr>
            </a:lvl1pPr>
          </a:lstStyle>
          <a:p>
            <a:fld id="{1D648693-0942-45E9-83AE-76FC568F9452}" type="slidenum">
              <a:rPr lang="en-US" smtClean="0"/>
              <a:pPr/>
              <a:t>‹#›</a:t>
            </a:fld>
            <a:endParaRPr lang="en-US" dirty="0"/>
          </a:p>
        </p:txBody>
      </p:sp>
    </p:spTree>
    <p:extLst>
      <p:ext uri="{BB962C8B-B14F-4D97-AF65-F5344CB8AC3E}">
        <p14:creationId xmlns:p14="http://schemas.microsoft.com/office/powerpoint/2010/main" val="2115478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2 line headline no logo">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9582"/>
            <a:ext cx="8229600" cy="3491345"/>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3133627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310250"/>
            <a:ext cx="8229600" cy="864147"/>
          </a:xfrm>
        </p:spPr>
        <p:txBody>
          <a:bodyPr anchor="t" anchorCtr="0"/>
          <a:lstStyle>
            <a:lvl1pPr algn="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3959404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no logo">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2858377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 no log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333500"/>
            <a:ext cx="4038600" cy="34223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457200" y="1333500"/>
            <a:ext cx="4038600" cy="34223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5" name="Slide Number Placeholder 4"/>
          <p:cNvSpPr>
            <a:spLocks noGrp="1"/>
          </p:cNvSpPr>
          <p:nvPr>
            <p:ph type="sldNum" sz="quarter" idx="10"/>
          </p:nvPr>
        </p:nvSpPr>
        <p:spPr/>
        <p:txBody>
          <a:bodyPr/>
          <a:lstStyle/>
          <a:p>
            <a:fld id="{1D648693-0942-45E9-83AE-76FC568F9452}" type="slidenum">
              <a:rPr lang="en-US" smtClean="0"/>
              <a:pPr/>
              <a:t>‹#›</a:t>
            </a:fld>
            <a:endParaRPr lang="en-US"/>
          </a:p>
        </p:txBody>
      </p:sp>
    </p:spTree>
    <p:extLst>
      <p:ext uri="{BB962C8B-B14F-4D97-AF65-F5344CB8AC3E}">
        <p14:creationId xmlns:p14="http://schemas.microsoft.com/office/powerpoint/2010/main" val="325930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Freeform 4" title="Quotation mark"/>
          <p:cNvSpPr/>
          <p:nvPr userDrawn="1"/>
        </p:nvSpPr>
        <p:spPr>
          <a:xfrm>
            <a:off x="404558" y="452445"/>
            <a:ext cx="911259" cy="811812"/>
          </a:xfrm>
          <a:custGeom>
            <a:avLst/>
            <a:gdLst/>
            <a:ahLst/>
            <a:cxnLst/>
            <a:rect l="l" t="t" r="r" b="b"/>
            <a:pathLst>
              <a:path w="1246682" h="1110630">
                <a:moveTo>
                  <a:pt x="1030110" y="0"/>
                </a:moveTo>
                <a:lnTo>
                  <a:pt x="1182821" y="97614"/>
                </a:lnTo>
                <a:cubicBezTo>
                  <a:pt x="1060478" y="268663"/>
                  <a:pt x="992915" y="445294"/>
                  <a:pt x="980131" y="627506"/>
                </a:cubicBezTo>
                <a:lnTo>
                  <a:pt x="1246682" y="627506"/>
                </a:lnTo>
                <a:lnTo>
                  <a:pt x="1246682" y="1110630"/>
                </a:lnTo>
                <a:lnTo>
                  <a:pt x="769112" y="1110630"/>
                </a:lnTo>
                <a:lnTo>
                  <a:pt x="769112" y="648548"/>
                </a:lnTo>
                <a:cubicBezTo>
                  <a:pt x="769112" y="470413"/>
                  <a:pt x="856111" y="254231"/>
                  <a:pt x="1030110" y="0"/>
                </a:cubicBezTo>
                <a:close/>
                <a:moveTo>
                  <a:pt x="260998" y="0"/>
                </a:moveTo>
                <a:lnTo>
                  <a:pt x="408157" y="92018"/>
                </a:lnTo>
                <a:cubicBezTo>
                  <a:pt x="282285" y="287246"/>
                  <a:pt x="216573" y="465742"/>
                  <a:pt x="211020" y="627506"/>
                </a:cubicBezTo>
                <a:lnTo>
                  <a:pt x="472018" y="627506"/>
                </a:lnTo>
                <a:lnTo>
                  <a:pt x="472018" y="1110630"/>
                </a:lnTo>
                <a:lnTo>
                  <a:pt x="0" y="1110630"/>
                </a:lnTo>
                <a:lnTo>
                  <a:pt x="0" y="648548"/>
                </a:lnTo>
                <a:cubicBezTo>
                  <a:pt x="0" y="449994"/>
                  <a:pt x="87000" y="233811"/>
                  <a:pt x="260998" y="0"/>
                </a:cubicBezTo>
                <a:close/>
              </a:path>
            </a:pathLst>
          </a:custGeom>
          <a:gradFill flip="none" rotWithShape="1">
            <a:gsLst>
              <a:gs pos="0">
                <a:schemeClr val="accent3"/>
              </a:gs>
              <a:gs pos="100000">
                <a:schemeClr val="accent3">
                  <a:lumMod val="20000"/>
                  <a:lumOff val="80000"/>
                </a:schemeClr>
              </a:gs>
            </a:gsLst>
            <a:lin ang="4800000" scaled="0"/>
            <a:tileRect/>
          </a:gra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Content Placeholder 5"/>
          <p:cNvSpPr>
            <a:spLocks noGrp="1"/>
          </p:cNvSpPr>
          <p:nvPr>
            <p:ph sz="quarter" idx="4" hasCustomPrompt="1"/>
          </p:nvPr>
        </p:nvSpPr>
        <p:spPr>
          <a:xfrm>
            <a:off x="1065009" y="4131482"/>
            <a:ext cx="7681428" cy="489163"/>
          </a:xfrm>
        </p:spPr>
        <p:txBody>
          <a:bodyPr anchor="b">
            <a:normAutofit/>
          </a:bodyPr>
          <a:lstStyle>
            <a:lvl1pPr marL="0" indent="0" algn="r">
              <a:buFont typeface="Courier New" panose="02070309020205020404" pitchFamily="49" charset="0"/>
              <a:buNone/>
              <a:defRPr sz="1600" b="1" spc="200" baseline="0">
                <a:latin typeface="+mn-lt"/>
              </a:defRPr>
            </a:lvl1pPr>
            <a:lvl2pPr marL="891540" indent="-342900">
              <a:buFont typeface="Arial" panose="020B0604020202020204" pitchFamily="34" charset="0"/>
              <a:buChar char="•"/>
              <a:defRPr sz="2400"/>
            </a:lvl2pPr>
            <a:lvl3pPr marL="1371600" indent="-274320">
              <a:buFont typeface="Wingdings" panose="05000000000000000000" pitchFamily="2" charset="2"/>
              <a:buChar char="§"/>
              <a:defRPr sz="2160"/>
            </a:lvl3pPr>
            <a:lvl4pPr>
              <a:defRPr sz="1920"/>
            </a:lvl4pPr>
            <a:lvl5pPr>
              <a:defRPr sz="1920"/>
            </a:lvl5pPr>
            <a:lvl6pPr>
              <a:defRPr sz="1920"/>
            </a:lvl6pPr>
            <a:lvl7pPr>
              <a:defRPr sz="1920"/>
            </a:lvl7pPr>
            <a:lvl8pPr>
              <a:defRPr sz="1920"/>
            </a:lvl8pPr>
            <a:lvl9pPr>
              <a:defRPr sz="1920"/>
            </a:lvl9pPr>
          </a:lstStyle>
          <a:p>
            <a:pPr lvl="0"/>
            <a:r>
              <a:rPr lang="en-US" dirty="0"/>
              <a:t>- CREDIT IN ALL CAPS</a:t>
            </a:r>
          </a:p>
        </p:txBody>
      </p:sp>
      <p:sp>
        <p:nvSpPr>
          <p:cNvPr id="7" name="Title 1"/>
          <p:cNvSpPr>
            <a:spLocks noGrp="1"/>
          </p:cNvSpPr>
          <p:nvPr>
            <p:ph type="title" hasCustomPrompt="1"/>
          </p:nvPr>
        </p:nvSpPr>
        <p:spPr>
          <a:xfrm>
            <a:off x="747424" y="834887"/>
            <a:ext cx="7999012" cy="3101009"/>
          </a:xfrm>
        </p:spPr>
        <p:txBody>
          <a:bodyPr anchor="t">
            <a:normAutofit/>
          </a:bodyPr>
          <a:lstStyle>
            <a:lvl1pPr algn="l">
              <a:defRPr sz="4000" b="0" baseline="0">
                <a:latin typeface="+mj-lt"/>
              </a:defRPr>
            </a:lvl1pPr>
          </a:lstStyle>
          <a:p>
            <a:r>
              <a:rPr lang="en-US" dirty="0"/>
              <a:t>Quote here Twenty Words or Less. Keep it Short and Memorable. Quote here Twenty Words or Less. Keep it Short.”</a:t>
            </a:r>
          </a:p>
        </p:txBody>
      </p:sp>
      <p:sp>
        <p:nvSpPr>
          <p:cNvPr id="8" name="Slide Number Placeholder 7"/>
          <p:cNvSpPr>
            <a:spLocks noGrp="1"/>
          </p:cNvSpPr>
          <p:nvPr>
            <p:ph type="sldNum" sz="quarter" idx="10"/>
          </p:nvPr>
        </p:nvSpPr>
        <p:spPr/>
        <p:txBody>
          <a:bodyPr/>
          <a:lstStyle/>
          <a:p>
            <a:fld id="{1D648693-0942-45E9-83AE-76FC568F9452}" type="slidenum">
              <a:rPr lang="en-US" smtClean="0"/>
              <a:pPr/>
              <a:t>‹#›</a:t>
            </a:fld>
            <a:endParaRPr lang="en-US" dirty="0"/>
          </a:p>
        </p:txBody>
      </p:sp>
    </p:spTree>
    <p:extLst>
      <p:ext uri="{BB962C8B-B14F-4D97-AF65-F5344CB8AC3E}">
        <p14:creationId xmlns:p14="http://schemas.microsoft.com/office/powerpoint/2010/main" val="35025960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38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47584"/>
            <a:ext cx="8229600" cy="365755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457200" y="309580"/>
            <a:ext cx="8229600" cy="952500"/>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5" name="Slide Number Placeholder 4"/>
          <p:cNvSpPr>
            <a:spLocks noGrp="1"/>
          </p:cNvSpPr>
          <p:nvPr>
            <p:ph type="sldNum" sz="quarter" idx="4"/>
          </p:nvPr>
        </p:nvSpPr>
        <p:spPr>
          <a:xfrm>
            <a:off x="457200" y="5297488"/>
            <a:ext cx="2057400" cy="303212"/>
          </a:xfrm>
          <a:prstGeom prst="rect">
            <a:avLst/>
          </a:prstGeom>
        </p:spPr>
        <p:txBody>
          <a:bodyPr vert="horz" lIns="91440" tIns="45720" rIns="91440" bIns="45720" rtlCol="0" anchor="ctr"/>
          <a:lstStyle>
            <a:lvl1pPr algn="l">
              <a:defRPr sz="800">
                <a:solidFill>
                  <a:schemeClr val="tx1"/>
                </a:solidFill>
              </a:defRPr>
            </a:lvl1pPr>
          </a:lstStyle>
          <a:p>
            <a:fld id="{1D648693-0942-45E9-83AE-76FC568F9452}" type="slidenum">
              <a:rPr lang="en-US" smtClean="0"/>
              <a:pPr/>
              <a:t>‹#›</a:t>
            </a:fld>
            <a:endParaRPr lang="en-US" dirty="0"/>
          </a:p>
        </p:txBody>
      </p:sp>
      <p:sp>
        <p:nvSpPr>
          <p:cNvPr id="9" name="Isosceles Triangle 14">
            <a:extLst>
              <a:ext uri="{FF2B5EF4-FFF2-40B4-BE49-F238E27FC236}">
                <a16:creationId xmlns:a16="http://schemas.microsoft.com/office/drawing/2014/main" id="{9AD9D243-CB53-47F5-8D25-CC39442F7422}"/>
              </a:ext>
            </a:extLst>
          </p:cNvPr>
          <p:cNvSpPr/>
          <p:nvPr userDrawn="1"/>
        </p:nvSpPr>
        <p:spPr>
          <a:xfrm>
            <a:off x="0" y="-6167"/>
            <a:ext cx="9164399" cy="301334"/>
          </a:xfrm>
          <a:custGeom>
            <a:avLst/>
            <a:gdLst>
              <a:gd name="connsiteX0" fmla="*/ 0 w 9152368"/>
              <a:gd name="connsiteY0" fmla="*/ 384859 h 384859"/>
              <a:gd name="connsiteX1" fmla="*/ 4576184 w 9152368"/>
              <a:gd name="connsiteY1" fmla="*/ 0 h 384859"/>
              <a:gd name="connsiteX2" fmla="*/ 9152368 w 9152368"/>
              <a:gd name="connsiteY2" fmla="*/ 384859 h 384859"/>
              <a:gd name="connsiteX3" fmla="*/ 0 w 9152368"/>
              <a:gd name="connsiteY3" fmla="*/ 384859 h 384859"/>
              <a:gd name="connsiteX0" fmla="*/ 0 w 9164399"/>
              <a:gd name="connsiteY0" fmla="*/ 1106905 h 1106905"/>
              <a:gd name="connsiteX1" fmla="*/ 4576184 w 9164399"/>
              <a:gd name="connsiteY1" fmla="*/ 722046 h 1106905"/>
              <a:gd name="connsiteX2" fmla="*/ 9164399 w 9164399"/>
              <a:gd name="connsiteY2" fmla="*/ 0 h 1106905"/>
              <a:gd name="connsiteX3" fmla="*/ 0 w 9164399"/>
              <a:gd name="connsiteY3" fmla="*/ 1106905 h 1106905"/>
              <a:gd name="connsiteX0" fmla="*/ 0 w 9164399"/>
              <a:gd name="connsiteY0" fmla="*/ 6015 h 722046"/>
              <a:gd name="connsiteX1" fmla="*/ 4576184 w 9164399"/>
              <a:gd name="connsiteY1" fmla="*/ 722046 h 722046"/>
              <a:gd name="connsiteX2" fmla="*/ 9164399 w 9164399"/>
              <a:gd name="connsiteY2" fmla="*/ 0 h 722046"/>
              <a:gd name="connsiteX3" fmla="*/ 0 w 9164399"/>
              <a:gd name="connsiteY3" fmla="*/ 6015 h 722046"/>
              <a:gd name="connsiteX0" fmla="*/ 0 w 9164399"/>
              <a:gd name="connsiteY0" fmla="*/ 6015 h 499461"/>
              <a:gd name="connsiteX1" fmla="*/ 4184 w 9164399"/>
              <a:gd name="connsiteY1" fmla="*/ 499461 h 499461"/>
              <a:gd name="connsiteX2" fmla="*/ 9164399 w 9164399"/>
              <a:gd name="connsiteY2" fmla="*/ 0 h 499461"/>
              <a:gd name="connsiteX3" fmla="*/ 0 w 9164399"/>
              <a:gd name="connsiteY3" fmla="*/ 6015 h 499461"/>
            </a:gdLst>
            <a:ahLst/>
            <a:cxnLst>
              <a:cxn ang="0">
                <a:pos x="connsiteX0" y="connsiteY0"/>
              </a:cxn>
              <a:cxn ang="0">
                <a:pos x="connsiteX1" y="connsiteY1"/>
              </a:cxn>
              <a:cxn ang="0">
                <a:pos x="connsiteX2" y="connsiteY2"/>
              </a:cxn>
              <a:cxn ang="0">
                <a:pos x="connsiteX3" y="connsiteY3"/>
              </a:cxn>
            </a:cxnLst>
            <a:rect l="l" t="t" r="r" b="b"/>
            <a:pathLst>
              <a:path w="9164399" h="499461">
                <a:moveTo>
                  <a:pt x="0" y="6015"/>
                </a:moveTo>
                <a:cubicBezTo>
                  <a:pt x="1395" y="170497"/>
                  <a:pt x="2789" y="334979"/>
                  <a:pt x="4184" y="499461"/>
                </a:cubicBezTo>
                <a:lnTo>
                  <a:pt x="9164399" y="0"/>
                </a:lnTo>
                <a:lnTo>
                  <a:pt x="0" y="6015"/>
                </a:lnTo>
                <a:close/>
              </a:path>
            </a:pathLst>
          </a:custGeom>
          <a:solidFill>
            <a:srgbClr val="164469">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effectLst/>
              <a:latin typeface="Segoe UI"/>
            </a:endParaRPr>
          </a:p>
        </p:txBody>
      </p:sp>
      <p:pic>
        <p:nvPicPr>
          <p:cNvPr id="7" name="Picture 6">
            <a:extLst>
              <a:ext uri="{FF2B5EF4-FFF2-40B4-BE49-F238E27FC236}">
                <a16:creationId xmlns:a16="http://schemas.microsoft.com/office/drawing/2014/main" id="{3349E080-732C-4921-861E-55FECCFED417}"/>
              </a:ext>
              <a:ext uri="{C183D7F6-B498-43B3-948B-1728B52AA6E4}">
                <adec:decorative xmlns:adec="http://schemas.microsoft.com/office/drawing/2017/decorative" val="1"/>
              </a:ext>
            </a:extLst>
          </p:cNvPr>
          <p:cNvPicPr>
            <a:picLocks noChangeAspect="1"/>
          </p:cNvPicPr>
          <p:nvPr userDrawn="1"/>
        </p:nvPicPr>
        <p:blipFill>
          <a:blip r:embed="rId18"/>
          <a:stretch>
            <a:fillRect/>
          </a:stretch>
        </p:blipFill>
        <p:spPr>
          <a:xfrm>
            <a:off x="7412669" y="4876694"/>
            <a:ext cx="1426531" cy="471579"/>
          </a:xfrm>
          <a:prstGeom prst="rect">
            <a:avLst/>
          </a:prstGeom>
        </p:spPr>
      </p:pic>
    </p:spTree>
    <p:extLst>
      <p:ext uri="{BB962C8B-B14F-4D97-AF65-F5344CB8AC3E}">
        <p14:creationId xmlns:p14="http://schemas.microsoft.com/office/powerpoint/2010/main" val="6328470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70" r:id="rId4"/>
    <p:sldLayoutId id="2147483651" r:id="rId5"/>
    <p:sldLayoutId id="2147483652" r:id="rId6"/>
    <p:sldLayoutId id="2147483653" r:id="rId7"/>
    <p:sldLayoutId id="2147483654" r:id="rId8"/>
    <p:sldLayoutId id="2147483655" r:id="rId9"/>
    <p:sldLayoutId id="2147483687" r:id="rId10"/>
    <p:sldLayoutId id="2147483658" r:id="rId11"/>
    <p:sldLayoutId id="2147483671" r:id="rId12"/>
    <p:sldLayoutId id="2147483659" r:id="rId13"/>
    <p:sldLayoutId id="2147483689" r:id="rId14"/>
    <p:sldLayoutId id="2147483672" r:id="rId15"/>
    <p:sldLayoutId id="2147483690" r:id="rId16"/>
  </p:sldLayoutIdLst>
  <p:hf hdr="0" ftr="0" dt="0"/>
  <p:txStyles>
    <p:titleStyle>
      <a:lvl1pPr algn="l" defTabSz="457200" rtl="0" eaLnBrk="1" latinLnBrk="0" hangingPunct="1">
        <a:spcBef>
          <a:spcPct val="0"/>
        </a:spcBef>
        <a:buNone/>
        <a:defRPr sz="4000" b="1" kern="1200">
          <a:solidFill>
            <a:schemeClr val="tx1"/>
          </a:solidFill>
          <a:latin typeface="Segoe UI"/>
          <a:ea typeface="+mj-ea"/>
          <a:cs typeface="+mj-cs"/>
        </a:defRPr>
      </a:lvl1pPr>
    </p:titleStyle>
    <p:bodyStyle>
      <a:lvl1pPr marL="342900" indent="-342900" algn="l" defTabSz="457200" rtl="0" eaLnBrk="1" latinLnBrk="0" hangingPunct="1">
        <a:spcBef>
          <a:spcPts val="900"/>
        </a:spcBef>
        <a:buFont typeface="Arial"/>
        <a:buChar char="•"/>
        <a:defRPr sz="3200" kern="1200">
          <a:solidFill>
            <a:schemeClr val="tx1"/>
          </a:solidFill>
          <a:latin typeface="Segoe UI" panose="020B0502040204020203" pitchFamily="34" charset="0"/>
          <a:ea typeface="+mn-ea"/>
          <a:cs typeface="Segoe UI" panose="020B0502040204020203" pitchFamily="34" charset="0"/>
        </a:defRPr>
      </a:lvl1pPr>
      <a:lvl2pPr marL="742950" indent="-285750" algn="l" defTabSz="457200" rtl="0" eaLnBrk="1" latinLnBrk="0" hangingPunct="1">
        <a:spcBef>
          <a:spcPts val="900"/>
        </a:spcBef>
        <a:buFont typeface="Arial"/>
        <a:buChar char="–"/>
        <a:defRPr sz="28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457200" rtl="0" eaLnBrk="1" latinLnBrk="0" hangingPunct="1">
        <a:spcBef>
          <a:spcPts val="900"/>
        </a:spcBef>
        <a:buFont typeface="Arial"/>
        <a:buChar char="•"/>
        <a:defRPr sz="24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457200" rtl="0" eaLnBrk="1" latinLnBrk="0" hangingPunct="1">
        <a:spcBef>
          <a:spcPts val="900"/>
        </a:spcBef>
        <a:buFont typeface="Arial"/>
        <a:buChar char="–"/>
        <a:defRPr sz="20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457200" rtl="0" eaLnBrk="1" latinLnBrk="0" hangingPunct="1">
        <a:spcBef>
          <a:spcPts val="900"/>
        </a:spcBef>
        <a:buFont typeface="Arial"/>
        <a:buChar char="»"/>
        <a:defRPr sz="20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47584"/>
            <a:ext cx="8229600" cy="365755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457200" y="309580"/>
            <a:ext cx="8229600" cy="952500"/>
          </a:xfrm>
          <a:prstGeom prst="rect">
            <a:avLst/>
          </a:prstGeom>
        </p:spPr>
        <p:txBody>
          <a:bodyPr vert="horz" lIns="91440" tIns="45720" rIns="91440" bIns="45720" rtlCol="0" anchor="t" anchorCtr="0">
            <a:normAutofit/>
          </a:bodyPr>
          <a:lstStyle/>
          <a:p>
            <a:r>
              <a:rPr lang="en-US" dirty="0"/>
              <a:t>Click to edit Master title style</a:t>
            </a:r>
          </a:p>
        </p:txBody>
      </p:sp>
      <p:sp>
        <p:nvSpPr>
          <p:cNvPr id="5" name="Slide Number Placeholder 4"/>
          <p:cNvSpPr>
            <a:spLocks noGrp="1"/>
          </p:cNvSpPr>
          <p:nvPr>
            <p:ph type="sldNum" sz="quarter" idx="4"/>
          </p:nvPr>
        </p:nvSpPr>
        <p:spPr>
          <a:xfrm>
            <a:off x="457200" y="5297488"/>
            <a:ext cx="2057400" cy="303212"/>
          </a:xfrm>
          <a:prstGeom prst="rect">
            <a:avLst/>
          </a:prstGeom>
        </p:spPr>
        <p:txBody>
          <a:bodyPr vert="horz" lIns="91440" tIns="45720" rIns="91440" bIns="45720" rtlCol="0" anchor="ctr"/>
          <a:lstStyle>
            <a:lvl1pPr algn="l">
              <a:defRPr sz="800">
                <a:solidFill>
                  <a:schemeClr val="tx1"/>
                </a:solidFill>
              </a:defRPr>
            </a:lvl1pPr>
          </a:lstStyle>
          <a:p>
            <a:fld id="{1D648693-0942-45E9-83AE-76FC568F9452}" type="slidenum">
              <a:rPr lang="en-US" smtClean="0"/>
              <a:pPr/>
              <a:t>‹#›</a:t>
            </a:fld>
            <a:endParaRPr lang="en-US" dirty="0"/>
          </a:p>
        </p:txBody>
      </p:sp>
      <p:sp>
        <p:nvSpPr>
          <p:cNvPr id="6" name="Isosceles Triangle 14">
            <a:extLst>
              <a:ext uri="{FF2B5EF4-FFF2-40B4-BE49-F238E27FC236}">
                <a16:creationId xmlns:a16="http://schemas.microsoft.com/office/drawing/2014/main" id="{8744B0B0-8A1A-4583-B0F2-6FDA3020753D}"/>
              </a:ext>
            </a:extLst>
          </p:cNvPr>
          <p:cNvSpPr/>
          <p:nvPr userDrawn="1"/>
        </p:nvSpPr>
        <p:spPr>
          <a:xfrm>
            <a:off x="0" y="-6167"/>
            <a:ext cx="9164399" cy="301334"/>
          </a:xfrm>
          <a:custGeom>
            <a:avLst/>
            <a:gdLst>
              <a:gd name="connsiteX0" fmla="*/ 0 w 9152368"/>
              <a:gd name="connsiteY0" fmla="*/ 384859 h 384859"/>
              <a:gd name="connsiteX1" fmla="*/ 4576184 w 9152368"/>
              <a:gd name="connsiteY1" fmla="*/ 0 h 384859"/>
              <a:gd name="connsiteX2" fmla="*/ 9152368 w 9152368"/>
              <a:gd name="connsiteY2" fmla="*/ 384859 h 384859"/>
              <a:gd name="connsiteX3" fmla="*/ 0 w 9152368"/>
              <a:gd name="connsiteY3" fmla="*/ 384859 h 384859"/>
              <a:gd name="connsiteX0" fmla="*/ 0 w 9164399"/>
              <a:gd name="connsiteY0" fmla="*/ 1106905 h 1106905"/>
              <a:gd name="connsiteX1" fmla="*/ 4576184 w 9164399"/>
              <a:gd name="connsiteY1" fmla="*/ 722046 h 1106905"/>
              <a:gd name="connsiteX2" fmla="*/ 9164399 w 9164399"/>
              <a:gd name="connsiteY2" fmla="*/ 0 h 1106905"/>
              <a:gd name="connsiteX3" fmla="*/ 0 w 9164399"/>
              <a:gd name="connsiteY3" fmla="*/ 1106905 h 1106905"/>
              <a:gd name="connsiteX0" fmla="*/ 0 w 9164399"/>
              <a:gd name="connsiteY0" fmla="*/ 6015 h 722046"/>
              <a:gd name="connsiteX1" fmla="*/ 4576184 w 9164399"/>
              <a:gd name="connsiteY1" fmla="*/ 722046 h 722046"/>
              <a:gd name="connsiteX2" fmla="*/ 9164399 w 9164399"/>
              <a:gd name="connsiteY2" fmla="*/ 0 h 722046"/>
              <a:gd name="connsiteX3" fmla="*/ 0 w 9164399"/>
              <a:gd name="connsiteY3" fmla="*/ 6015 h 722046"/>
              <a:gd name="connsiteX0" fmla="*/ 0 w 9164399"/>
              <a:gd name="connsiteY0" fmla="*/ 6015 h 499461"/>
              <a:gd name="connsiteX1" fmla="*/ 4184 w 9164399"/>
              <a:gd name="connsiteY1" fmla="*/ 499461 h 499461"/>
              <a:gd name="connsiteX2" fmla="*/ 9164399 w 9164399"/>
              <a:gd name="connsiteY2" fmla="*/ 0 h 499461"/>
              <a:gd name="connsiteX3" fmla="*/ 0 w 9164399"/>
              <a:gd name="connsiteY3" fmla="*/ 6015 h 499461"/>
            </a:gdLst>
            <a:ahLst/>
            <a:cxnLst>
              <a:cxn ang="0">
                <a:pos x="connsiteX0" y="connsiteY0"/>
              </a:cxn>
              <a:cxn ang="0">
                <a:pos x="connsiteX1" y="connsiteY1"/>
              </a:cxn>
              <a:cxn ang="0">
                <a:pos x="connsiteX2" y="connsiteY2"/>
              </a:cxn>
              <a:cxn ang="0">
                <a:pos x="connsiteX3" y="connsiteY3"/>
              </a:cxn>
            </a:cxnLst>
            <a:rect l="l" t="t" r="r" b="b"/>
            <a:pathLst>
              <a:path w="9164399" h="499461">
                <a:moveTo>
                  <a:pt x="0" y="6015"/>
                </a:moveTo>
                <a:cubicBezTo>
                  <a:pt x="1395" y="170497"/>
                  <a:pt x="2789" y="334979"/>
                  <a:pt x="4184" y="499461"/>
                </a:cubicBezTo>
                <a:lnTo>
                  <a:pt x="9164399" y="0"/>
                </a:lnTo>
                <a:lnTo>
                  <a:pt x="0" y="6015"/>
                </a:lnTo>
                <a:close/>
              </a:path>
            </a:pathLst>
          </a:custGeom>
          <a:solidFill>
            <a:srgbClr val="164469">
              <a:alpha val="14902"/>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effectLst/>
              <a:latin typeface="Segoe UI"/>
            </a:endParaRPr>
          </a:p>
        </p:txBody>
      </p:sp>
    </p:spTree>
    <p:extLst>
      <p:ext uri="{BB962C8B-B14F-4D97-AF65-F5344CB8AC3E}">
        <p14:creationId xmlns:p14="http://schemas.microsoft.com/office/powerpoint/2010/main" val="7915471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81" r:id="rId3"/>
    <p:sldLayoutId id="2147483682" r:id="rId4"/>
    <p:sldLayoutId id="2147483688" r:id="rId5"/>
    <p:sldLayoutId id="2147483685" r:id="rId6"/>
    <p:sldLayoutId id="2147483686" r:id="rId7"/>
  </p:sldLayoutIdLst>
  <p:hf hdr="0" ftr="0" dt="0"/>
  <p:txStyles>
    <p:titleStyle>
      <a:lvl1pPr algn="l" defTabSz="457200" rtl="0" eaLnBrk="1" latinLnBrk="0" hangingPunct="1">
        <a:spcBef>
          <a:spcPct val="0"/>
        </a:spcBef>
        <a:buNone/>
        <a:defRPr sz="4000" b="1" kern="1200">
          <a:solidFill>
            <a:schemeClr val="tx1"/>
          </a:solidFill>
          <a:latin typeface="Segoe UI"/>
          <a:ea typeface="+mj-ea"/>
          <a:cs typeface="+mj-cs"/>
        </a:defRPr>
      </a:lvl1pPr>
    </p:titleStyle>
    <p:bodyStyle>
      <a:lvl1pPr marL="342900" indent="-342900" algn="l" defTabSz="457200" rtl="0" eaLnBrk="1" latinLnBrk="0" hangingPunct="1">
        <a:spcBef>
          <a:spcPts val="900"/>
        </a:spcBef>
        <a:buFont typeface="Arial"/>
        <a:buChar char="•"/>
        <a:defRPr sz="3200" kern="1200">
          <a:solidFill>
            <a:schemeClr val="tx1"/>
          </a:solidFill>
          <a:latin typeface="Segoe UI" panose="020B0502040204020203" pitchFamily="34" charset="0"/>
          <a:ea typeface="+mn-ea"/>
          <a:cs typeface="Segoe UI" panose="020B0502040204020203" pitchFamily="34" charset="0"/>
        </a:defRPr>
      </a:lvl1pPr>
      <a:lvl2pPr marL="742950" indent="-285750" algn="l" defTabSz="457200" rtl="0" eaLnBrk="1" latinLnBrk="0" hangingPunct="1">
        <a:spcBef>
          <a:spcPts val="900"/>
        </a:spcBef>
        <a:buFont typeface="Arial"/>
        <a:buChar char="–"/>
        <a:defRPr sz="28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457200" rtl="0" eaLnBrk="1" latinLnBrk="0" hangingPunct="1">
        <a:spcBef>
          <a:spcPts val="900"/>
        </a:spcBef>
        <a:buFont typeface="Arial"/>
        <a:buChar char="•"/>
        <a:defRPr sz="24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457200" rtl="0" eaLnBrk="1" latinLnBrk="0" hangingPunct="1">
        <a:spcBef>
          <a:spcPts val="900"/>
        </a:spcBef>
        <a:buFont typeface="Arial"/>
        <a:buChar char="–"/>
        <a:defRPr sz="20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457200" rtl="0" eaLnBrk="1" latinLnBrk="0" hangingPunct="1">
        <a:spcBef>
          <a:spcPts val="900"/>
        </a:spcBef>
        <a:buFont typeface="Arial"/>
        <a:buChar char="»"/>
        <a:defRPr sz="20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hyperlink" Target="http://www.uspto.gov/sites/default/files/documents/IPandtheUSEconomySept2016.pdf"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www.uspto.gov/sites/default/files/documents/uspto-ip-us-economy-third-edition.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650.png"/><Relationship Id="rId13" Type="http://schemas.microsoft.com/office/2014/relationships/chartEx" Target="../charts/chartEx6.xml"/><Relationship Id="rId18" Type="http://schemas.openxmlformats.org/officeDocument/2006/relationships/image" Target="../media/image70.png"/><Relationship Id="rId3" Type="http://schemas.microsoft.com/office/2014/relationships/chartEx" Target="../charts/chartEx1.xml"/><Relationship Id="rId7" Type="http://schemas.microsoft.com/office/2014/relationships/chartEx" Target="../charts/chartEx3.xml"/><Relationship Id="rId12" Type="http://schemas.openxmlformats.org/officeDocument/2006/relationships/image" Target="../media/image670.png"/><Relationship Id="rId17" Type="http://schemas.microsoft.com/office/2014/relationships/chartEx" Target="../charts/chartEx8.xml"/><Relationship Id="rId2" Type="http://schemas.openxmlformats.org/officeDocument/2006/relationships/notesSlide" Target="../notesSlides/notesSlide17.xml"/><Relationship Id="rId16" Type="http://schemas.openxmlformats.org/officeDocument/2006/relationships/image" Target="../media/image69.png"/><Relationship Id="rId1" Type="http://schemas.openxmlformats.org/officeDocument/2006/relationships/slideLayout" Target="../slideLayouts/slideLayout8.xml"/><Relationship Id="rId6" Type="http://schemas.openxmlformats.org/officeDocument/2006/relationships/image" Target="../media/image600.png"/><Relationship Id="rId11" Type="http://schemas.microsoft.com/office/2014/relationships/chartEx" Target="../charts/chartEx5.xml"/><Relationship Id="rId5" Type="http://schemas.microsoft.com/office/2014/relationships/chartEx" Target="../charts/chartEx2.xml"/><Relationship Id="rId15" Type="http://schemas.microsoft.com/office/2014/relationships/chartEx" Target="../charts/chartEx7.xml"/><Relationship Id="rId10" Type="http://schemas.openxmlformats.org/officeDocument/2006/relationships/image" Target="../media/image660.png"/><Relationship Id="rId4" Type="http://schemas.openxmlformats.org/officeDocument/2006/relationships/image" Target="../media/image590.png"/><Relationship Id="rId9" Type="http://schemas.microsoft.com/office/2014/relationships/chartEx" Target="../charts/chartEx4.xml"/><Relationship Id="rId14" Type="http://schemas.openxmlformats.org/officeDocument/2006/relationships/image" Target="../media/image68.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7.jpg"/><Relationship Id="rId4" Type="http://schemas.openxmlformats.org/officeDocument/2006/relationships/image" Target="../media/image36.gif"/></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39.jpg"/><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54.jpeg"/><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chart" Target="../charts/chart4.xml"/><Relationship Id="rId4" Type="http://schemas.openxmlformats.org/officeDocument/2006/relationships/chart" Target="../charts/chart3.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chart" Target="../charts/chart5.xml"/><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hyperlink" Target="http://www.uspto.gov/" TargetMode="External"/><Relationship Id="rId2" Type="http://schemas.openxmlformats.org/officeDocument/2006/relationships/notesSlide" Target="../notesSlides/notesSlide49.xml"/><Relationship Id="rId1" Type="http://schemas.openxmlformats.org/officeDocument/2006/relationships/slideLayout" Target="../slideLayouts/slideLayout20.xml"/><Relationship Id="rId4" Type="http://schemas.openxmlformats.org/officeDocument/2006/relationships/image" Target="../media/image62.jpg"/></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hyperlink" Target="http://www.uspto.gov/FirstTimePatentFiler" TargetMode="External"/><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hyperlink" Target="http://www.uspto.gov/probonopatents"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65.jpeg"/></Relationships>
</file>

<file path=ppt/slides/_rels/slide5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3.xml"/><Relationship Id="rId1" Type="http://schemas.openxmlformats.org/officeDocument/2006/relationships/slideLayout" Target="../slideLayouts/slideLayout8.xml"/><Relationship Id="rId5" Type="http://schemas.openxmlformats.org/officeDocument/2006/relationships/image" Target="../media/image71.png"/><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hyperlink" Target="http://www.uspto.gov/lawschoolclinic"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www.uspto.gov/ptrc" TargetMode="External"/><Relationship Id="rId2" Type="http://schemas.openxmlformats.org/officeDocument/2006/relationships/notesSlide" Target="../notesSlides/notesSlide55.xml"/><Relationship Id="rId1" Type="http://schemas.openxmlformats.org/officeDocument/2006/relationships/slideLayout" Target="../slideLayouts/slideLayout8.xml"/><Relationship Id="rId5" Type="http://schemas.openxmlformats.org/officeDocument/2006/relationships/image" Target="../media/image73.png"/><Relationship Id="rId4" Type="http://schemas.openxmlformats.org/officeDocument/2006/relationships/hyperlink" Target="https://azlibrary.gov/branches/state-arizona-research-library/patent-trademark-resources"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www.uspto.gov/PatentMicroentity" TargetMode="External"/><Relationship Id="rId3" Type="http://schemas.openxmlformats.org/officeDocument/2006/relationships/hyperlink" Target="http://www.uspto.gov/patents/resources/types/utility.jsp" TargetMode="External"/><Relationship Id="rId7" Type="http://schemas.openxmlformats.org/officeDocument/2006/relationships/hyperlink" Target="http://www.uspto.gov/ProSePatents" TargetMode="External"/><Relationship Id="rId2" Type="http://schemas.openxmlformats.org/officeDocument/2006/relationships/notesSlide" Target="../notesSlides/notesSlide56.xml"/><Relationship Id="rId1" Type="http://schemas.openxmlformats.org/officeDocument/2006/relationships/slideLayout" Target="../slideLayouts/slideLayout8.xml"/><Relationship Id="rId6" Type="http://schemas.openxmlformats.org/officeDocument/2006/relationships/hyperlink" Target="http://www.uspto.gov/inventors" TargetMode="External"/><Relationship Id="rId5" Type="http://schemas.openxmlformats.org/officeDocument/2006/relationships/hyperlink" Target="http://www.uspto.gov/patents/process/search" TargetMode="External"/><Relationship Id="rId4" Type="http://schemas.openxmlformats.org/officeDocument/2006/relationships/hyperlink" Target="http://www.uspto.gov/patents/process" TargetMode="External"/></Relationships>
</file>

<file path=ppt/slides/_rels/slide62.xml.rels><?xml version="1.0" encoding="UTF-8" standalone="yes"?>
<Relationships xmlns="http://schemas.openxmlformats.org/package/2006/relationships"><Relationship Id="rId2" Type="http://schemas.openxmlformats.org/officeDocument/2006/relationships/hyperlink" Target="http://www.uspto.gov/events" TargetMode="Externa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hyperlink" Target="mailto:TexasRegionalOffice@USPTO.GOV" TargetMode="External"/><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hyperlink" Target="http://www.uspto.gov/sites/default/files/documents/IPandtheUSEconomySept2016.pdf"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a:spcBef>
                <a:spcPts val="0"/>
              </a:spcBef>
            </a:pPr>
            <a:r>
              <a:rPr lang="en-US" sz="2400" dirty="0"/>
              <a:t>Brent Fairbanks</a:t>
            </a:r>
          </a:p>
          <a:p>
            <a:pPr>
              <a:spcBef>
                <a:spcPts val="0"/>
              </a:spcBef>
            </a:pPr>
            <a:r>
              <a:rPr lang="en-US" sz="2400" dirty="0"/>
              <a:t>Primary Examiner, Assistant Outreach Coordinator</a:t>
            </a:r>
          </a:p>
          <a:p>
            <a:pPr>
              <a:spcBef>
                <a:spcPts val="0"/>
              </a:spcBef>
            </a:pPr>
            <a:r>
              <a:rPr lang="en-US" sz="2400" dirty="0"/>
              <a:t>October 11, 2023</a:t>
            </a:r>
          </a:p>
        </p:txBody>
      </p:sp>
      <p:sp>
        <p:nvSpPr>
          <p:cNvPr id="2" name="Title 1"/>
          <p:cNvSpPr>
            <a:spLocks noGrp="1"/>
          </p:cNvSpPr>
          <p:nvPr>
            <p:ph type="ctrTitle"/>
          </p:nvPr>
        </p:nvSpPr>
        <p:spPr/>
        <p:txBody>
          <a:bodyPr>
            <a:noAutofit/>
          </a:bodyPr>
          <a:lstStyle/>
          <a:p>
            <a:r>
              <a:rPr lang="en-US" dirty="0"/>
              <a:t>Patent Basics: Demystifying the patent process </a:t>
            </a:r>
          </a:p>
        </p:txBody>
      </p:sp>
    </p:spTree>
    <p:extLst>
      <p:ext uri="{BB962C8B-B14F-4D97-AF65-F5344CB8AC3E}">
        <p14:creationId xmlns:p14="http://schemas.microsoft.com/office/powerpoint/2010/main" val="2065034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3347739"/>
            <a:ext cx="7772400" cy="1135063"/>
          </a:xfrm>
        </p:spPr>
        <p:txBody>
          <a:bodyPr/>
          <a:lstStyle/>
          <a:p>
            <a:r>
              <a:rPr lang="en-US" dirty="0"/>
              <a:t>Notice</a:t>
            </a:r>
          </a:p>
        </p:txBody>
      </p:sp>
      <p:sp>
        <p:nvSpPr>
          <p:cNvPr id="3" name="Content Placeholder 2"/>
          <p:cNvSpPr>
            <a:spLocks noGrp="1"/>
          </p:cNvSpPr>
          <p:nvPr>
            <p:ph type="body" idx="1"/>
          </p:nvPr>
        </p:nvSpPr>
        <p:spPr>
          <a:xfrm>
            <a:off x="722313" y="3771372"/>
            <a:ext cx="7772400" cy="1250156"/>
          </a:xfrm>
        </p:spPr>
        <p:txBody>
          <a:bodyPr/>
          <a:lstStyle/>
          <a:p>
            <a:r>
              <a:rPr lang="en-US" dirty="0"/>
              <a:t>This content is for informational purposes only and is not legal advice. Please consult with appropriate sources for legal authority and guidance on these matters.</a:t>
            </a:r>
          </a:p>
        </p:txBody>
      </p:sp>
    </p:spTree>
    <p:extLst>
      <p:ext uri="{BB962C8B-B14F-4D97-AF65-F5344CB8AC3E}">
        <p14:creationId xmlns:p14="http://schemas.microsoft.com/office/powerpoint/2010/main" val="300107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Outline</a:t>
            </a:r>
          </a:p>
        </p:txBody>
      </p:sp>
      <p:sp>
        <p:nvSpPr>
          <p:cNvPr id="2" name="Slide Number Placeholder 1"/>
          <p:cNvSpPr>
            <a:spLocks noGrp="1"/>
          </p:cNvSpPr>
          <p:nvPr>
            <p:ph type="sldNum" sz="quarter" idx="10"/>
          </p:nvPr>
        </p:nvSpPr>
        <p:spPr/>
        <p:txBody>
          <a:bodyPr/>
          <a:lstStyle/>
          <a:p>
            <a:fld id="{1D648693-0942-45E9-83AE-76FC568F9452}" type="slidenum">
              <a:rPr lang="en-US" smtClean="0"/>
              <a:pPr/>
              <a:t>3</a:t>
            </a:fld>
            <a:endParaRPr lang="en-US" dirty="0"/>
          </a:p>
        </p:txBody>
      </p:sp>
      <p:sp>
        <p:nvSpPr>
          <p:cNvPr id="11" name="Background image" descr="A paper which says Intellectual property." title="Stock photo"/>
          <p:cNvSpPr/>
          <p:nvPr/>
        </p:nvSpPr>
        <p:spPr>
          <a:xfrm>
            <a:off x="6144093" y="180000"/>
            <a:ext cx="2999907"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905229 w 3919629"/>
              <a:gd name="connsiteY0" fmla="*/ 0 h 5536800"/>
              <a:gd name="connsiteX1" fmla="*/ 874029 w 3919629"/>
              <a:gd name="connsiteY1" fmla="*/ 194400 h 5536800"/>
              <a:gd name="connsiteX2" fmla="*/ 0 w 3919629"/>
              <a:gd name="connsiteY2" fmla="*/ 216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05229 w 3919629"/>
              <a:gd name="connsiteY0" fmla="*/ 0 h 5536800"/>
              <a:gd name="connsiteX1" fmla="*/ 374384 w 3919629"/>
              <a:gd name="connsiteY1" fmla="*/ 223200 h 5536800"/>
              <a:gd name="connsiteX2" fmla="*/ 0 w 3919629"/>
              <a:gd name="connsiteY2" fmla="*/ 216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05229 w 3919629"/>
              <a:gd name="connsiteY0" fmla="*/ 0 h 5536800"/>
              <a:gd name="connsiteX1" fmla="*/ 374384 w 3919629"/>
              <a:gd name="connsiteY1" fmla="*/ 223200 h 5536800"/>
              <a:gd name="connsiteX2" fmla="*/ 0 w 3919629"/>
              <a:gd name="connsiteY2" fmla="*/ 180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05229 w 3919629"/>
              <a:gd name="connsiteY0" fmla="*/ 0 h 5536800"/>
              <a:gd name="connsiteX1" fmla="*/ 305468 w 3919629"/>
              <a:gd name="connsiteY1" fmla="*/ 216000 h 5536800"/>
              <a:gd name="connsiteX2" fmla="*/ 0 w 3919629"/>
              <a:gd name="connsiteY2" fmla="*/ 180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05229 w 3919629"/>
              <a:gd name="connsiteY0" fmla="*/ 0 h 5536800"/>
              <a:gd name="connsiteX1" fmla="*/ 242788 w 3919629"/>
              <a:gd name="connsiteY1" fmla="*/ 201712 h 5536800"/>
              <a:gd name="connsiteX2" fmla="*/ 0 w 3919629"/>
              <a:gd name="connsiteY2" fmla="*/ 180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30159 w 3944559"/>
              <a:gd name="connsiteY0" fmla="*/ 0 h 5536800"/>
              <a:gd name="connsiteX1" fmla="*/ 267718 w 3944559"/>
              <a:gd name="connsiteY1" fmla="*/ 201712 h 5536800"/>
              <a:gd name="connsiteX2" fmla="*/ 0 w 3944559"/>
              <a:gd name="connsiteY2" fmla="*/ 206194 h 5536800"/>
              <a:gd name="connsiteX3" fmla="*/ 56559 w 3944559"/>
              <a:gd name="connsiteY3" fmla="*/ 5536800 h 5536800"/>
              <a:gd name="connsiteX4" fmla="*/ 3944559 w 3944559"/>
              <a:gd name="connsiteY4" fmla="*/ 5536800 h 5536800"/>
              <a:gd name="connsiteX5" fmla="*/ 3930159 w 3944559"/>
              <a:gd name="connsiteY5" fmla="*/ 0 h 5536800"/>
              <a:gd name="connsiteX0" fmla="*/ 3930159 w 3944559"/>
              <a:gd name="connsiteY0" fmla="*/ 0 h 5536800"/>
              <a:gd name="connsiteX1" fmla="*/ 267718 w 3944559"/>
              <a:gd name="connsiteY1" fmla="*/ 187424 h 5536800"/>
              <a:gd name="connsiteX2" fmla="*/ 0 w 3944559"/>
              <a:gd name="connsiteY2" fmla="*/ 206194 h 5536800"/>
              <a:gd name="connsiteX3" fmla="*/ 56559 w 3944559"/>
              <a:gd name="connsiteY3" fmla="*/ 5536800 h 5536800"/>
              <a:gd name="connsiteX4" fmla="*/ 3944559 w 3944559"/>
              <a:gd name="connsiteY4" fmla="*/ 5536800 h 5536800"/>
              <a:gd name="connsiteX5" fmla="*/ 3930159 w 3944559"/>
              <a:gd name="connsiteY5" fmla="*/ 0 h 5536800"/>
              <a:gd name="connsiteX0" fmla="*/ 3920811 w 3935211"/>
              <a:gd name="connsiteY0" fmla="*/ 0 h 5536800"/>
              <a:gd name="connsiteX1" fmla="*/ 258370 w 3935211"/>
              <a:gd name="connsiteY1" fmla="*/ 187424 h 5536800"/>
              <a:gd name="connsiteX2" fmla="*/ 0 w 3935211"/>
              <a:gd name="connsiteY2" fmla="*/ 199050 h 5536800"/>
              <a:gd name="connsiteX3" fmla="*/ 47211 w 3935211"/>
              <a:gd name="connsiteY3" fmla="*/ 5536800 h 5536800"/>
              <a:gd name="connsiteX4" fmla="*/ 3935211 w 3935211"/>
              <a:gd name="connsiteY4" fmla="*/ 5536800 h 5536800"/>
              <a:gd name="connsiteX5" fmla="*/ 3920811 w 3935211"/>
              <a:gd name="connsiteY5" fmla="*/ 0 h 5536800"/>
              <a:gd name="connsiteX0" fmla="*/ 3920811 w 3935211"/>
              <a:gd name="connsiteY0" fmla="*/ 0 h 5536800"/>
              <a:gd name="connsiteX1" fmla="*/ 258370 w 3935211"/>
              <a:gd name="connsiteY1" fmla="*/ 187424 h 5536800"/>
              <a:gd name="connsiteX2" fmla="*/ 0 w 3935211"/>
              <a:gd name="connsiteY2" fmla="*/ 199050 h 5536800"/>
              <a:gd name="connsiteX3" fmla="*/ 47211 w 3935211"/>
              <a:gd name="connsiteY3" fmla="*/ 5536800 h 5536800"/>
              <a:gd name="connsiteX4" fmla="*/ 3935211 w 3935211"/>
              <a:gd name="connsiteY4" fmla="*/ 5536800 h 5536800"/>
              <a:gd name="connsiteX5" fmla="*/ 3920811 w 3935211"/>
              <a:gd name="connsiteY5" fmla="*/ 0 h 5536800"/>
              <a:gd name="connsiteX0" fmla="*/ 3920811 w 3935211"/>
              <a:gd name="connsiteY0" fmla="*/ 0 h 5536800"/>
              <a:gd name="connsiteX1" fmla="*/ 258370 w 3935211"/>
              <a:gd name="connsiteY1" fmla="*/ 187424 h 5536800"/>
              <a:gd name="connsiteX2" fmla="*/ 0 w 3935211"/>
              <a:gd name="connsiteY2" fmla="*/ 199050 h 5536800"/>
              <a:gd name="connsiteX3" fmla="*/ 18944 w 3935211"/>
              <a:gd name="connsiteY3" fmla="*/ 4665600 h 5536800"/>
              <a:gd name="connsiteX4" fmla="*/ 3935211 w 3935211"/>
              <a:gd name="connsiteY4" fmla="*/ 5536800 h 5536800"/>
              <a:gd name="connsiteX5" fmla="*/ 3920811 w 3935211"/>
              <a:gd name="connsiteY5" fmla="*/ 0 h 5536800"/>
              <a:gd name="connsiteX0" fmla="*/ 3920811 w 3925789"/>
              <a:gd name="connsiteY0" fmla="*/ 0 h 4665600"/>
              <a:gd name="connsiteX1" fmla="*/ 258370 w 3925789"/>
              <a:gd name="connsiteY1" fmla="*/ 187424 h 4665600"/>
              <a:gd name="connsiteX2" fmla="*/ 0 w 3925789"/>
              <a:gd name="connsiteY2" fmla="*/ 199050 h 4665600"/>
              <a:gd name="connsiteX3" fmla="*/ 18944 w 3925789"/>
              <a:gd name="connsiteY3" fmla="*/ 4665600 h 4665600"/>
              <a:gd name="connsiteX4" fmla="*/ 3925789 w 3925789"/>
              <a:gd name="connsiteY4" fmla="*/ 4665600 h 4665600"/>
              <a:gd name="connsiteX5" fmla="*/ 3920811 w 3925789"/>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5789" h="4665600">
                <a:moveTo>
                  <a:pt x="3920811" y="0"/>
                </a:moveTo>
                <a:lnTo>
                  <a:pt x="258370" y="187424"/>
                </a:lnTo>
                <a:lnTo>
                  <a:pt x="0" y="199050"/>
                </a:lnTo>
                <a:cubicBezTo>
                  <a:pt x="6315" y="1687900"/>
                  <a:pt x="12629" y="3176750"/>
                  <a:pt x="18944" y="4665600"/>
                </a:cubicBezTo>
                <a:lnTo>
                  <a:pt x="3925789" y="4665600"/>
                </a:lnTo>
                <a:cubicBezTo>
                  <a:pt x="3924130" y="3110400"/>
                  <a:pt x="3922470" y="1555200"/>
                  <a:pt x="3920811" y="0"/>
                </a:cubicBezTo>
                <a:close/>
              </a:path>
            </a:pathLst>
          </a:custGeom>
          <a:blipFill dpi="0" rotWithShape="1">
            <a:blip r:embed="rId3"/>
            <a:srcRect/>
            <a:stretch>
              <a:fillRect l="10374" r="-1818"/>
            </a:stretch>
          </a:blipFill>
          <a:ln>
            <a:noFill/>
          </a:ln>
          <a:effectLst>
            <a:innerShdw blurRad="660400" dist="698500" dir="5400000">
              <a:schemeClr val="bg1"/>
            </a:innerShdw>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 name="Diagram 3" descr="Outline" title="Outline"/>
          <p:cNvGraphicFramePr/>
          <p:nvPr>
            <p:extLst>
              <p:ext uri="{D42A27DB-BD31-4B8C-83A1-F6EECF244321}">
                <p14:modId xmlns:p14="http://schemas.microsoft.com/office/powerpoint/2010/main" val="2692389942"/>
              </p:ext>
            </p:extLst>
          </p:nvPr>
        </p:nvGraphicFramePr>
        <p:xfrm>
          <a:off x="636619" y="1212983"/>
          <a:ext cx="574205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08857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Historical foundation of Intellectual Property" title="Historical foundation of Intellectual Property"/>
          <p:cNvSpPr>
            <a:spLocks noGrp="1"/>
          </p:cNvSpPr>
          <p:nvPr>
            <p:ph idx="1"/>
          </p:nvPr>
        </p:nvSpPr>
        <p:spPr>
          <a:xfrm>
            <a:off x="457198" y="1849582"/>
            <a:ext cx="5936877" cy="3491345"/>
          </a:xfrm>
        </p:spPr>
        <p:txBody>
          <a:bodyPr>
            <a:noAutofit/>
          </a:bodyPr>
          <a:lstStyle/>
          <a:p>
            <a:pPr>
              <a:lnSpc>
                <a:spcPct val="120000"/>
              </a:lnSpc>
            </a:pPr>
            <a:r>
              <a:rPr lang="en-US" sz="2400" dirty="0"/>
              <a:t>Intellectual property (IP) is deeply rooted in our nation’s history.  </a:t>
            </a:r>
          </a:p>
          <a:p>
            <a:pPr marL="457200" lvl="1" indent="0">
              <a:lnSpc>
                <a:spcPct val="120000"/>
              </a:lnSpc>
              <a:buNone/>
            </a:pPr>
            <a:r>
              <a:rPr lang="en-US" sz="2000" b="1" dirty="0"/>
              <a:t>U.S. constitution Article 1, Section 8, Clause 8: </a:t>
            </a:r>
            <a:br>
              <a:rPr lang="en-US" sz="1800" b="1" dirty="0"/>
            </a:br>
            <a:r>
              <a:rPr lang="en-US" sz="2000" i="1" dirty="0"/>
              <a:t>“The Congress shall have Power … to promote </a:t>
            </a:r>
            <a:br>
              <a:rPr lang="en-US" sz="2000" i="1" dirty="0"/>
            </a:br>
            <a:r>
              <a:rPr lang="en-US" sz="2000" i="1" dirty="0"/>
              <a:t>the Progress of Science and useful Arts, by securing for limited Times to Authors and Inventors the exclusive Right to their </a:t>
            </a:r>
            <a:br>
              <a:rPr lang="en-US" sz="2000" i="1" dirty="0"/>
            </a:br>
            <a:r>
              <a:rPr lang="en-US" sz="2000" i="1" dirty="0"/>
              <a:t>respective Writings and Discoveries … ”</a:t>
            </a:r>
          </a:p>
          <a:p>
            <a:pPr>
              <a:lnSpc>
                <a:spcPct val="120000"/>
              </a:lnSpc>
            </a:pPr>
            <a:endParaRPr lang="en-US" sz="2400" dirty="0"/>
          </a:p>
        </p:txBody>
      </p:sp>
      <p:sp>
        <p:nvSpPr>
          <p:cNvPr id="5" name="Title 4" title="Title - Historical foundation of intellectual property"/>
          <p:cNvSpPr>
            <a:spLocks noGrp="1"/>
          </p:cNvSpPr>
          <p:nvPr>
            <p:ph type="title"/>
          </p:nvPr>
        </p:nvSpPr>
        <p:spPr/>
        <p:txBody>
          <a:bodyPr>
            <a:noAutofit/>
          </a:bodyPr>
          <a:lstStyle/>
          <a:p>
            <a:r>
              <a:rPr lang="en-US" dirty="0"/>
              <a:t>Historical foundation </a:t>
            </a:r>
            <a:br>
              <a:rPr lang="en-US" dirty="0"/>
            </a:br>
            <a:r>
              <a:rPr lang="en-US" dirty="0"/>
              <a:t>of intellectual property</a:t>
            </a:r>
          </a:p>
        </p:txBody>
      </p:sp>
      <p:sp>
        <p:nvSpPr>
          <p:cNvPr id="2" name="Slide Number Placeholder 1"/>
          <p:cNvSpPr>
            <a:spLocks noGrp="1"/>
          </p:cNvSpPr>
          <p:nvPr>
            <p:ph type="sldNum" sz="quarter" idx="10"/>
          </p:nvPr>
        </p:nvSpPr>
        <p:spPr/>
        <p:txBody>
          <a:bodyPr/>
          <a:lstStyle/>
          <a:p>
            <a:fld id="{1D648693-0942-45E9-83AE-76FC568F9452}" type="slidenum">
              <a:rPr lang="en-US" smtClean="0"/>
              <a:pPr/>
              <a:t>4</a:t>
            </a:fld>
            <a:endParaRPr lang="en-US" dirty="0"/>
          </a:p>
        </p:txBody>
      </p:sp>
      <p:sp>
        <p:nvSpPr>
          <p:cNvPr id="10" name="Freeform 9" title="Patent Ten Million"/>
          <p:cNvSpPr/>
          <p:nvPr/>
        </p:nvSpPr>
        <p:spPr>
          <a:xfrm>
            <a:off x="6136719" y="180000"/>
            <a:ext cx="301752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905229 w 3919629"/>
              <a:gd name="connsiteY0" fmla="*/ 0 h 5536800"/>
              <a:gd name="connsiteX1" fmla="*/ 874029 w 3919629"/>
              <a:gd name="connsiteY1" fmla="*/ 194400 h 5536800"/>
              <a:gd name="connsiteX2" fmla="*/ 0 w 3919629"/>
              <a:gd name="connsiteY2" fmla="*/ 216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05229 w 3919629"/>
              <a:gd name="connsiteY0" fmla="*/ 0 h 5536800"/>
              <a:gd name="connsiteX1" fmla="*/ 374384 w 3919629"/>
              <a:gd name="connsiteY1" fmla="*/ 223200 h 5536800"/>
              <a:gd name="connsiteX2" fmla="*/ 0 w 3919629"/>
              <a:gd name="connsiteY2" fmla="*/ 216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05229 w 3919629"/>
              <a:gd name="connsiteY0" fmla="*/ 0 h 5536800"/>
              <a:gd name="connsiteX1" fmla="*/ 374384 w 3919629"/>
              <a:gd name="connsiteY1" fmla="*/ 223200 h 5536800"/>
              <a:gd name="connsiteX2" fmla="*/ 0 w 3919629"/>
              <a:gd name="connsiteY2" fmla="*/ 180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05229 w 3919629"/>
              <a:gd name="connsiteY0" fmla="*/ 0 h 5536800"/>
              <a:gd name="connsiteX1" fmla="*/ 305468 w 3919629"/>
              <a:gd name="connsiteY1" fmla="*/ 216000 h 5536800"/>
              <a:gd name="connsiteX2" fmla="*/ 0 w 3919629"/>
              <a:gd name="connsiteY2" fmla="*/ 180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05229 w 3919629"/>
              <a:gd name="connsiteY0" fmla="*/ 0 h 5536800"/>
              <a:gd name="connsiteX1" fmla="*/ 242788 w 3919629"/>
              <a:gd name="connsiteY1" fmla="*/ 201712 h 5536800"/>
              <a:gd name="connsiteX2" fmla="*/ 0 w 3919629"/>
              <a:gd name="connsiteY2" fmla="*/ 180000 h 5536800"/>
              <a:gd name="connsiteX3" fmla="*/ 31629 w 3919629"/>
              <a:gd name="connsiteY3" fmla="*/ 5536800 h 5536800"/>
              <a:gd name="connsiteX4" fmla="*/ 3919629 w 3919629"/>
              <a:gd name="connsiteY4" fmla="*/ 5536800 h 5536800"/>
              <a:gd name="connsiteX5" fmla="*/ 3905229 w 3919629"/>
              <a:gd name="connsiteY5" fmla="*/ 0 h 5536800"/>
              <a:gd name="connsiteX0" fmla="*/ 3930159 w 3944559"/>
              <a:gd name="connsiteY0" fmla="*/ 0 h 5536800"/>
              <a:gd name="connsiteX1" fmla="*/ 267718 w 3944559"/>
              <a:gd name="connsiteY1" fmla="*/ 201712 h 5536800"/>
              <a:gd name="connsiteX2" fmla="*/ 0 w 3944559"/>
              <a:gd name="connsiteY2" fmla="*/ 206194 h 5536800"/>
              <a:gd name="connsiteX3" fmla="*/ 56559 w 3944559"/>
              <a:gd name="connsiteY3" fmla="*/ 5536800 h 5536800"/>
              <a:gd name="connsiteX4" fmla="*/ 3944559 w 3944559"/>
              <a:gd name="connsiteY4" fmla="*/ 5536800 h 5536800"/>
              <a:gd name="connsiteX5" fmla="*/ 3930159 w 3944559"/>
              <a:gd name="connsiteY5" fmla="*/ 0 h 5536800"/>
              <a:gd name="connsiteX0" fmla="*/ 3930159 w 3944559"/>
              <a:gd name="connsiteY0" fmla="*/ 0 h 5536800"/>
              <a:gd name="connsiteX1" fmla="*/ 267718 w 3944559"/>
              <a:gd name="connsiteY1" fmla="*/ 187424 h 5536800"/>
              <a:gd name="connsiteX2" fmla="*/ 0 w 3944559"/>
              <a:gd name="connsiteY2" fmla="*/ 206194 h 5536800"/>
              <a:gd name="connsiteX3" fmla="*/ 56559 w 3944559"/>
              <a:gd name="connsiteY3" fmla="*/ 5536800 h 5536800"/>
              <a:gd name="connsiteX4" fmla="*/ 3944559 w 3944559"/>
              <a:gd name="connsiteY4" fmla="*/ 5536800 h 5536800"/>
              <a:gd name="connsiteX5" fmla="*/ 3930159 w 3944559"/>
              <a:gd name="connsiteY5" fmla="*/ 0 h 5536800"/>
              <a:gd name="connsiteX0" fmla="*/ 3920811 w 3935211"/>
              <a:gd name="connsiteY0" fmla="*/ 0 h 5536800"/>
              <a:gd name="connsiteX1" fmla="*/ 258370 w 3935211"/>
              <a:gd name="connsiteY1" fmla="*/ 187424 h 5536800"/>
              <a:gd name="connsiteX2" fmla="*/ 0 w 3935211"/>
              <a:gd name="connsiteY2" fmla="*/ 199050 h 5536800"/>
              <a:gd name="connsiteX3" fmla="*/ 47211 w 3935211"/>
              <a:gd name="connsiteY3" fmla="*/ 5536800 h 5536800"/>
              <a:gd name="connsiteX4" fmla="*/ 3935211 w 3935211"/>
              <a:gd name="connsiteY4" fmla="*/ 5536800 h 5536800"/>
              <a:gd name="connsiteX5" fmla="*/ 3920811 w 3935211"/>
              <a:gd name="connsiteY5" fmla="*/ 0 h 5536800"/>
              <a:gd name="connsiteX0" fmla="*/ 3920811 w 3935211"/>
              <a:gd name="connsiteY0" fmla="*/ 0 h 5536800"/>
              <a:gd name="connsiteX1" fmla="*/ 258370 w 3935211"/>
              <a:gd name="connsiteY1" fmla="*/ 187424 h 5536800"/>
              <a:gd name="connsiteX2" fmla="*/ 0 w 3935211"/>
              <a:gd name="connsiteY2" fmla="*/ 199050 h 5536800"/>
              <a:gd name="connsiteX3" fmla="*/ 47211 w 3935211"/>
              <a:gd name="connsiteY3" fmla="*/ 5536800 h 5536800"/>
              <a:gd name="connsiteX4" fmla="*/ 3935211 w 3935211"/>
              <a:gd name="connsiteY4" fmla="*/ 5536800 h 5536800"/>
              <a:gd name="connsiteX5" fmla="*/ 3920811 w 3935211"/>
              <a:gd name="connsiteY5" fmla="*/ 0 h 5536800"/>
              <a:gd name="connsiteX0" fmla="*/ 3920811 w 3935211"/>
              <a:gd name="connsiteY0" fmla="*/ 0 h 5536800"/>
              <a:gd name="connsiteX1" fmla="*/ 258370 w 3935211"/>
              <a:gd name="connsiteY1" fmla="*/ 187424 h 5536800"/>
              <a:gd name="connsiteX2" fmla="*/ 0 w 3935211"/>
              <a:gd name="connsiteY2" fmla="*/ 199050 h 5536800"/>
              <a:gd name="connsiteX3" fmla="*/ 18944 w 3935211"/>
              <a:gd name="connsiteY3" fmla="*/ 4665600 h 5536800"/>
              <a:gd name="connsiteX4" fmla="*/ 3935211 w 3935211"/>
              <a:gd name="connsiteY4" fmla="*/ 5536800 h 5536800"/>
              <a:gd name="connsiteX5" fmla="*/ 3920811 w 3935211"/>
              <a:gd name="connsiteY5" fmla="*/ 0 h 5536800"/>
              <a:gd name="connsiteX0" fmla="*/ 3920811 w 3925789"/>
              <a:gd name="connsiteY0" fmla="*/ 0 h 4665600"/>
              <a:gd name="connsiteX1" fmla="*/ 258370 w 3925789"/>
              <a:gd name="connsiteY1" fmla="*/ 187424 h 4665600"/>
              <a:gd name="connsiteX2" fmla="*/ 0 w 3925789"/>
              <a:gd name="connsiteY2" fmla="*/ 199050 h 4665600"/>
              <a:gd name="connsiteX3" fmla="*/ 18944 w 3925789"/>
              <a:gd name="connsiteY3" fmla="*/ 4665600 h 4665600"/>
              <a:gd name="connsiteX4" fmla="*/ 3925789 w 3925789"/>
              <a:gd name="connsiteY4" fmla="*/ 4665600 h 4665600"/>
              <a:gd name="connsiteX5" fmla="*/ 3920811 w 3925789"/>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5789" h="4665600">
                <a:moveTo>
                  <a:pt x="3920811" y="0"/>
                </a:moveTo>
                <a:lnTo>
                  <a:pt x="258370" y="187424"/>
                </a:lnTo>
                <a:lnTo>
                  <a:pt x="0" y="199050"/>
                </a:lnTo>
                <a:cubicBezTo>
                  <a:pt x="6315" y="1687900"/>
                  <a:pt x="12629" y="3176750"/>
                  <a:pt x="18944" y="4665600"/>
                </a:cubicBezTo>
                <a:lnTo>
                  <a:pt x="3925789" y="4665600"/>
                </a:lnTo>
                <a:cubicBezTo>
                  <a:pt x="3924130" y="3110400"/>
                  <a:pt x="3922470" y="1555200"/>
                  <a:pt x="3920811" y="0"/>
                </a:cubicBezTo>
                <a:close/>
              </a:path>
            </a:pathLst>
          </a:custGeom>
          <a:blipFill dpi="0" rotWithShape="1">
            <a:blip r:embed="rId3"/>
            <a:srcRect/>
            <a:stretch>
              <a:fillRect l="-1515" t="-956" r="-1515" b="-4876"/>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653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old time drawing of a light bulb" title="Intellectual Property"/>
          <p:cNvPicPr>
            <a:picLocks noChangeAspect="1"/>
          </p:cNvPicPr>
          <p:nvPr/>
        </p:nvPicPr>
        <p:blipFill rotWithShape="1">
          <a:blip r:embed="rId3"/>
          <a:srcRect l="2036"/>
          <a:stretch/>
        </p:blipFill>
        <p:spPr>
          <a:xfrm>
            <a:off x="4701653" y="1262080"/>
            <a:ext cx="3885406" cy="2934729"/>
          </a:xfrm>
          <a:prstGeom prst="rect">
            <a:avLst/>
          </a:prstGeom>
        </p:spPr>
      </p:pic>
      <p:sp>
        <p:nvSpPr>
          <p:cNvPr id="7" name="Rectangle 6" descr="Intellectual Property"/>
          <p:cNvSpPr/>
          <p:nvPr/>
        </p:nvSpPr>
        <p:spPr>
          <a:xfrm>
            <a:off x="5454566" y="4276841"/>
            <a:ext cx="2238370" cy="369332"/>
          </a:xfrm>
          <a:prstGeom prst="rect">
            <a:avLst/>
          </a:prstGeom>
        </p:spPr>
        <p:txBody>
          <a:bodyPr wrap="none">
            <a:spAutoFit/>
          </a:bodyPr>
          <a:lstStyle/>
          <a:p>
            <a:r>
              <a:rPr lang="en-US" dirty="0"/>
              <a:t>Intellectual property</a:t>
            </a:r>
          </a:p>
        </p:txBody>
      </p:sp>
      <p:pic>
        <p:nvPicPr>
          <p:cNvPr id="4" name="Content Placeholder 3" descr="Picture of a white house with a white picket fence in front of it" title="Real Property picture"/>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12446" y="1262080"/>
            <a:ext cx="3754274" cy="2920826"/>
          </a:xfrm>
          <a:prstGeom prst="rect">
            <a:avLst/>
          </a:prstGeom>
        </p:spPr>
      </p:pic>
      <p:sp>
        <p:nvSpPr>
          <p:cNvPr id="5" name="Rectangle 4" descr="Real property"/>
          <p:cNvSpPr/>
          <p:nvPr/>
        </p:nvSpPr>
        <p:spPr>
          <a:xfrm>
            <a:off x="1584829" y="4276841"/>
            <a:ext cx="1554080" cy="369332"/>
          </a:xfrm>
          <a:prstGeom prst="rect">
            <a:avLst/>
          </a:prstGeom>
        </p:spPr>
        <p:txBody>
          <a:bodyPr wrap="none">
            <a:spAutoFit/>
          </a:bodyPr>
          <a:lstStyle/>
          <a:p>
            <a:r>
              <a:rPr lang="en-US" dirty="0"/>
              <a:t>Real property</a:t>
            </a:r>
          </a:p>
        </p:txBody>
      </p:sp>
      <p:sp>
        <p:nvSpPr>
          <p:cNvPr id="2" name="Title 1"/>
          <p:cNvSpPr>
            <a:spLocks noGrp="1"/>
          </p:cNvSpPr>
          <p:nvPr>
            <p:ph type="title"/>
          </p:nvPr>
        </p:nvSpPr>
        <p:spPr/>
        <p:txBody>
          <a:bodyPr/>
          <a:lstStyle/>
          <a:p>
            <a:r>
              <a:rPr lang="en-US"/>
              <a:t>What is intellectual property?</a:t>
            </a:r>
            <a:endParaRPr lang="en-US" dirty="0"/>
          </a:p>
        </p:txBody>
      </p:sp>
      <p:sp>
        <p:nvSpPr>
          <p:cNvPr id="6" name="Slide Number Placeholder 5"/>
          <p:cNvSpPr>
            <a:spLocks noGrp="1"/>
          </p:cNvSpPr>
          <p:nvPr>
            <p:ph type="sldNum" sz="quarter" idx="10"/>
          </p:nvPr>
        </p:nvSpPr>
        <p:spPr/>
        <p:txBody>
          <a:bodyPr/>
          <a:lstStyle/>
          <a:p>
            <a:fld id="{92DA454B-C859-4892-B9FA-68B588C9F547}" type="slidenum">
              <a:rPr lang="en-US" smtClean="0"/>
              <a:t>5</a:t>
            </a:fld>
            <a:endParaRPr lang="en-US"/>
          </a:p>
        </p:txBody>
      </p:sp>
    </p:spTree>
    <p:extLst>
      <p:ext uri="{BB962C8B-B14F-4D97-AF65-F5344CB8AC3E}">
        <p14:creationId xmlns:p14="http://schemas.microsoft.com/office/powerpoint/2010/main" val="361707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coke" descr="glass bottle of coca cola"/>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22694" y="3643286"/>
            <a:ext cx="362981" cy="1084690"/>
          </a:xfrm>
          <a:prstGeom prst="rect">
            <a:avLst/>
          </a:prstGeom>
        </p:spPr>
      </p:pic>
      <p:pic>
        <p:nvPicPr>
          <p:cNvPr id="34" name="KFC" descr="KFC logo with a picture of Colonel Sande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9029" y="3735959"/>
            <a:ext cx="957459" cy="957459"/>
          </a:xfrm>
          <a:prstGeom prst="rect">
            <a:avLst/>
          </a:prstGeom>
        </p:spPr>
      </p:pic>
      <p:sp>
        <p:nvSpPr>
          <p:cNvPr id="16" name="Rectangle 15"/>
          <p:cNvSpPr/>
          <p:nvPr/>
        </p:nvSpPr>
        <p:spPr bwMode="auto">
          <a:xfrm>
            <a:off x="6733309" y="1158617"/>
            <a:ext cx="2023637" cy="1482239"/>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0" tIns="34261" rIns="34261" bIns="68520" numCol="1" spcCol="0" rtlCol="0" fromWordArt="0" anchor="b" anchorCtr="0" forceAA="0" compatLnSpc="1">
            <a:prstTxWarp prst="textNoShape">
              <a:avLst/>
            </a:prstTxWarp>
            <a:noAutofit/>
          </a:bodyPr>
          <a:lstStyle/>
          <a:p>
            <a:pPr algn="ctr" defTabSz="685010" fontAlgn="base">
              <a:spcBef>
                <a:spcPct val="0"/>
              </a:spcBef>
              <a:spcAft>
                <a:spcPct val="0"/>
              </a:spcAft>
            </a:pPr>
            <a:endParaRPr lang="en-US" sz="900" spc="-38" dirty="0">
              <a:gradFill>
                <a:gsLst>
                  <a:gs pos="0">
                    <a:srgbClr val="FFFFFF"/>
                  </a:gs>
                  <a:gs pos="100000">
                    <a:srgbClr val="FFFFFF"/>
                  </a:gs>
                </a:gsLst>
                <a:lin ang="5400000" scaled="0"/>
              </a:gradFill>
              <a:ea typeface="Segoe UI" pitchFamily="34" charset="0"/>
              <a:cs typeface="Segoe UI" pitchFamily="34" charset="0"/>
            </a:endParaRPr>
          </a:p>
        </p:txBody>
      </p:sp>
      <p:sp>
        <p:nvSpPr>
          <p:cNvPr id="15" name="Rectangle 14"/>
          <p:cNvSpPr/>
          <p:nvPr/>
        </p:nvSpPr>
        <p:spPr bwMode="auto">
          <a:xfrm>
            <a:off x="6733309" y="1167762"/>
            <a:ext cx="2023637" cy="3625595"/>
          </a:xfrm>
          <a:prstGeom prst="rect">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20" tIns="34261" rIns="68520" bIns="34261" rtlCol="0" anchor="ctr"/>
          <a:lstStyle/>
          <a:p>
            <a:pPr algn="ctr"/>
            <a:endParaRPr lang="en-US" dirty="0">
              <a:solidFill>
                <a:srgbClr val="FFFFFF"/>
              </a:solidFill>
            </a:endParaRPr>
          </a:p>
        </p:txBody>
      </p:sp>
      <p:sp>
        <p:nvSpPr>
          <p:cNvPr id="17" name="trade secret description"/>
          <p:cNvSpPr txBox="1">
            <a:spLocks/>
          </p:cNvSpPr>
          <p:nvPr/>
        </p:nvSpPr>
        <p:spPr>
          <a:xfrm>
            <a:off x="6709761" y="2645451"/>
            <a:ext cx="2023637" cy="1107956"/>
          </a:xfrm>
          <a:prstGeom prst="rect">
            <a:avLst/>
          </a:prstGeom>
        </p:spPr>
        <p:txBody>
          <a:bodyPr lIns="102781" tIns="54825" rIns="102781" bIns="0">
            <a:spAutoFit/>
          </a:bodyPr>
          <a:lstStyle>
            <a:defPPr>
              <a:defRPr lang="en-US"/>
            </a:defPPr>
            <a:lvl1pPr indent="0">
              <a:lnSpc>
                <a:spcPct val="90000"/>
              </a:lnSpc>
              <a:spcBef>
                <a:spcPct val="20000"/>
              </a:spcBef>
              <a:buSzPct val="90000"/>
              <a:buFont typeface="Wingdings" pitchFamily="2" charset="2"/>
              <a:buNone/>
              <a:defRPr sz="2400">
                <a:gradFill>
                  <a:gsLst>
                    <a:gs pos="0">
                      <a:schemeClr val="bg1"/>
                    </a:gs>
                    <a:gs pos="100000">
                      <a:schemeClr val="bg1"/>
                    </a:gs>
                  </a:gsLst>
                  <a:lin ang="5400000" scaled="0"/>
                </a:gradFill>
              </a:defRPr>
            </a:lvl1pPr>
            <a:lvl2pPr marL="800100" indent="-339725">
              <a:lnSpc>
                <a:spcPct val="90000"/>
              </a:lnSpc>
              <a:spcBef>
                <a:spcPct val="20000"/>
              </a:spcBef>
              <a:buSzPct val="90000"/>
              <a:buFont typeface="Wingdings" pitchFamily="2" charset="2"/>
              <a:buChar char="§"/>
              <a:defRPr sz="2000">
                <a:gradFill>
                  <a:gsLst>
                    <a:gs pos="0">
                      <a:schemeClr val="tx1"/>
                    </a:gs>
                    <a:gs pos="86000">
                      <a:schemeClr val="tx1"/>
                    </a:gs>
                  </a:gsLst>
                  <a:lin ang="5400000" scaled="0"/>
                </a:gradFill>
                <a:latin typeface="Segoe UI Light" pitchFamily="34" charset="0"/>
              </a:defRPr>
            </a:lvl2pPr>
            <a:lvl3pPr marL="1143000" indent="-287338">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3pPr>
            <a:lvl4pPr marL="1485900" indent="-227013">
              <a:lnSpc>
                <a:spcPct val="90000"/>
              </a:lnSpc>
              <a:spcBef>
                <a:spcPct val="20000"/>
              </a:spcBef>
              <a:buSzPct val="90000"/>
              <a:buFont typeface="Wingdings" pitchFamily="2" charset="2"/>
              <a:buChar char="§"/>
              <a:defRPr sz="1600">
                <a:gradFill>
                  <a:gsLst>
                    <a:gs pos="0">
                      <a:schemeClr val="tx1"/>
                    </a:gs>
                    <a:gs pos="86000">
                      <a:schemeClr val="tx1"/>
                    </a:gs>
                  </a:gsLst>
                  <a:lin ang="5400000" scaled="0"/>
                </a:gradFill>
                <a:latin typeface="Segoe UI Light" pitchFamily="34" charset="0"/>
              </a:defRPr>
            </a:lvl4pPr>
            <a:lvl5pPr marL="1828800" indent="-223838">
              <a:lnSpc>
                <a:spcPct val="90000"/>
              </a:lnSpc>
              <a:spcBef>
                <a:spcPct val="20000"/>
              </a:spcBef>
              <a:buSzPct val="90000"/>
              <a:buFont typeface="Wingdings" pitchFamily="2" charset="2"/>
              <a:buChar char="§"/>
              <a:defRPr sz="1600">
                <a:gradFill>
                  <a:gsLst>
                    <a:gs pos="0">
                      <a:schemeClr val="tx1"/>
                    </a:gs>
                    <a:gs pos="86000">
                      <a:schemeClr val="tx1"/>
                    </a:gs>
                  </a:gsLst>
                  <a:lin ang="5400000" scaled="0"/>
                </a:gradFill>
                <a:latin typeface="Segoe UI Light" pitchFamily="34" charset="0"/>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1800" dirty="0">
                <a:gradFill>
                  <a:gsLst>
                    <a:gs pos="5417">
                      <a:srgbClr val="000000"/>
                    </a:gs>
                    <a:gs pos="28000">
                      <a:srgbClr val="000000"/>
                    </a:gs>
                  </a:gsLst>
                  <a:lin ang="5400000" scaled="0"/>
                </a:gradFill>
              </a:rPr>
              <a:t>Any information that is valuable &amp; kept confidential </a:t>
            </a:r>
          </a:p>
          <a:p>
            <a:endParaRPr lang="en-US" sz="1800" dirty="0">
              <a:gradFill>
                <a:gsLst>
                  <a:gs pos="5417">
                    <a:srgbClr val="000000"/>
                  </a:gs>
                  <a:gs pos="28000">
                    <a:srgbClr val="000000"/>
                  </a:gs>
                </a:gsLst>
                <a:lin ang="5400000" scaled="0"/>
              </a:gradFill>
            </a:endParaRPr>
          </a:p>
        </p:txBody>
      </p:sp>
      <p:sp>
        <p:nvSpPr>
          <p:cNvPr id="18" name="Trade Secret"/>
          <p:cNvSpPr txBox="1">
            <a:spLocks/>
          </p:cNvSpPr>
          <p:nvPr/>
        </p:nvSpPr>
        <p:spPr>
          <a:xfrm>
            <a:off x="6733308" y="2253391"/>
            <a:ext cx="2023637" cy="332399"/>
          </a:xfrm>
          <a:prstGeom prst="rect">
            <a:avLst/>
          </a:prstGeom>
        </p:spPr>
        <p:txBody>
          <a:bodyPr wrap="square" lIns="102781" tIns="0" rIns="102781" bIns="0" anchor="ctr" anchorCtr="0">
            <a:spAutoFit/>
          </a:bodyPr>
          <a:lstStyle>
            <a:defPPr>
              <a:defRPr lang="en-US"/>
            </a:defPPr>
            <a:lvl1pPr indent="0">
              <a:lnSpc>
                <a:spcPct val="90000"/>
              </a:lnSpc>
              <a:spcBef>
                <a:spcPct val="20000"/>
              </a:spcBef>
              <a:buSzPct val="90000"/>
              <a:buFont typeface="Wingdings" pitchFamily="2" charset="2"/>
              <a:buNone/>
              <a:defRPr sz="2800" baseline="0">
                <a:gradFill>
                  <a:gsLst>
                    <a:gs pos="0">
                      <a:schemeClr val="bg1"/>
                    </a:gs>
                    <a:gs pos="100000">
                      <a:schemeClr val="bg1"/>
                    </a:gs>
                  </a:gsLst>
                  <a:lin ang="5400000" scaled="0"/>
                </a:gradFill>
                <a:latin typeface="+mj-lt"/>
              </a:defRPr>
            </a:lvl1pPr>
            <a:lvl2pPr marL="855663" indent="-395288">
              <a:lnSpc>
                <a:spcPct val="90000"/>
              </a:lnSpc>
              <a:spcBef>
                <a:spcPct val="20000"/>
              </a:spcBef>
              <a:buSzPct val="90000"/>
              <a:buFont typeface="Wingdings" pitchFamily="2" charset="2"/>
              <a:buChar char="§"/>
              <a:defRPr sz="2400">
                <a:gradFill>
                  <a:gsLst>
                    <a:gs pos="0">
                      <a:schemeClr val="tx1"/>
                    </a:gs>
                    <a:gs pos="86000">
                      <a:schemeClr val="tx1"/>
                    </a:gs>
                  </a:gsLst>
                  <a:lin ang="5400000" scaled="0"/>
                </a:gradFill>
                <a:latin typeface="Segoe UI Light" pitchFamily="34" charset="0"/>
              </a:defRPr>
            </a:lvl2pPr>
            <a:lvl3pPr marL="1204913" indent="-349250">
              <a:lnSpc>
                <a:spcPct val="90000"/>
              </a:lnSpc>
              <a:spcBef>
                <a:spcPct val="20000"/>
              </a:spcBef>
              <a:buSzPct val="90000"/>
              <a:buFont typeface="Wingdings" pitchFamily="2" charset="2"/>
              <a:buChar char="§"/>
              <a:defRPr sz="2000">
                <a:gradFill>
                  <a:gsLst>
                    <a:gs pos="0">
                      <a:schemeClr val="tx1"/>
                    </a:gs>
                    <a:gs pos="86000">
                      <a:schemeClr val="tx1"/>
                    </a:gs>
                  </a:gsLst>
                  <a:lin ang="5400000" scaled="0"/>
                </a:gradFill>
                <a:latin typeface="Segoe UI Light" pitchFamily="34" charset="0"/>
              </a:defRPr>
            </a:lvl3pPr>
            <a:lvl4pPr marL="1538288" indent="-279400">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4pPr>
            <a:lvl5pPr marL="1887538" indent="-282575">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2400" dirty="0">
                <a:gradFill>
                  <a:gsLst>
                    <a:gs pos="0">
                      <a:srgbClr val="FFFFFF"/>
                    </a:gs>
                    <a:gs pos="100000">
                      <a:srgbClr val="FFFFFF"/>
                    </a:gs>
                  </a:gsLst>
                  <a:lin ang="5400000" scaled="0"/>
                </a:gradFill>
              </a:rPr>
              <a:t>Trade secret</a:t>
            </a:r>
          </a:p>
        </p:txBody>
      </p:sp>
      <p:sp>
        <p:nvSpPr>
          <p:cNvPr id="31" name="lock icon"/>
          <p:cNvSpPr>
            <a:spLocks noChangeAspect="1"/>
          </p:cNvSpPr>
          <p:nvPr/>
        </p:nvSpPr>
        <p:spPr bwMode="black">
          <a:xfrm>
            <a:off x="7483505" y="1552239"/>
            <a:ext cx="492185" cy="558877"/>
          </a:xfrm>
          <a:custGeom>
            <a:avLst/>
            <a:gdLst>
              <a:gd name="connsiteX0" fmla="*/ 671962 w 1342613"/>
              <a:gd name="connsiteY0" fmla="*/ 451283 h 1524532"/>
              <a:gd name="connsiteX1" fmla="*/ 485615 w 1342613"/>
              <a:gd name="connsiteY1" fmla="*/ 637630 h 1524532"/>
              <a:gd name="connsiteX2" fmla="*/ 540195 w 1342613"/>
              <a:gd name="connsiteY2" fmla="*/ 769397 h 1524532"/>
              <a:gd name="connsiteX3" fmla="*/ 580648 w 1342613"/>
              <a:gd name="connsiteY3" fmla="*/ 796671 h 1524532"/>
              <a:gd name="connsiteX4" fmla="*/ 525619 w 1342613"/>
              <a:gd name="connsiteY4" fmla="*/ 1087555 h 1524532"/>
              <a:gd name="connsiteX5" fmla="*/ 818303 w 1342613"/>
              <a:gd name="connsiteY5" fmla="*/ 1087555 h 1524532"/>
              <a:gd name="connsiteX6" fmla="*/ 763275 w 1342613"/>
              <a:gd name="connsiteY6" fmla="*/ 796673 h 1524532"/>
              <a:gd name="connsiteX7" fmla="*/ 803729 w 1342613"/>
              <a:gd name="connsiteY7" fmla="*/ 769397 h 1524532"/>
              <a:gd name="connsiteX8" fmla="*/ 858309 w 1342613"/>
              <a:gd name="connsiteY8" fmla="*/ 637630 h 1524532"/>
              <a:gd name="connsiteX9" fmla="*/ 671962 w 1342613"/>
              <a:gd name="connsiteY9" fmla="*/ 451283 h 1524532"/>
              <a:gd name="connsiteX10" fmla="*/ 665941 w 1342613"/>
              <a:gd name="connsiteY10" fmla="*/ 0 h 1524532"/>
              <a:gd name="connsiteX11" fmla="*/ 677983 w 1342613"/>
              <a:gd name="connsiteY11" fmla="*/ 12004 h 1524532"/>
              <a:gd name="connsiteX12" fmla="*/ 1015160 w 1342613"/>
              <a:gd name="connsiteY12" fmla="*/ 156055 h 1524532"/>
              <a:gd name="connsiteX13" fmla="*/ 1292127 w 1342613"/>
              <a:gd name="connsiteY13" fmla="*/ 84029 h 1524532"/>
              <a:gd name="connsiteX14" fmla="*/ 665941 w 1342613"/>
              <a:gd name="connsiteY14" fmla="*/ 1524532 h 1524532"/>
              <a:gd name="connsiteX15" fmla="*/ 51797 w 1342613"/>
              <a:gd name="connsiteY15" fmla="*/ 84029 h 1524532"/>
              <a:gd name="connsiteX16" fmla="*/ 328763 w 1342613"/>
              <a:gd name="connsiteY16" fmla="*/ 156055 h 1524532"/>
              <a:gd name="connsiteX17" fmla="*/ 665941 w 1342613"/>
              <a:gd name="connsiteY17" fmla="*/ 12004 h 1524532"/>
              <a:gd name="connsiteX18" fmla="*/ 665941 w 1342613"/>
              <a:gd name="connsiteY18" fmla="*/ 0 h 15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42613" h="1524532">
                <a:moveTo>
                  <a:pt x="671962" y="451283"/>
                </a:moveTo>
                <a:cubicBezTo>
                  <a:pt x="569045" y="451283"/>
                  <a:pt x="485615" y="534713"/>
                  <a:pt x="485615" y="637630"/>
                </a:cubicBezTo>
                <a:cubicBezTo>
                  <a:pt x="485615" y="689089"/>
                  <a:pt x="506472" y="735675"/>
                  <a:pt x="540195" y="769397"/>
                </a:cubicBezTo>
                <a:lnTo>
                  <a:pt x="580648" y="796671"/>
                </a:lnTo>
                <a:lnTo>
                  <a:pt x="525619" y="1087555"/>
                </a:lnTo>
                <a:lnTo>
                  <a:pt x="818303" y="1087555"/>
                </a:lnTo>
                <a:lnTo>
                  <a:pt x="763275" y="796673"/>
                </a:lnTo>
                <a:lnTo>
                  <a:pt x="803729" y="769397"/>
                </a:lnTo>
                <a:cubicBezTo>
                  <a:pt x="837452" y="735675"/>
                  <a:pt x="858309" y="689089"/>
                  <a:pt x="858309" y="637630"/>
                </a:cubicBezTo>
                <a:cubicBezTo>
                  <a:pt x="858309" y="534713"/>
                  <a:pt x="774879" y="451283"/>
                  <a:pt x="671962" y="451283"/>
                </a:cubicBezTo>
                <a:close/>
                <a:moveTo>
                  <a:pt x="665941" y="0"/>
                </a:moveTo>
                <a:cubicBezTo>
                  <a:pt x="677983" y="0"/>
                  <a:pt x="677983" y="0"/>
                  <a:pt x="677983" y="12004"/>
                </a:cubicBezTo>
                <a:cubicBezTo>
                  <a:pt x="750235" y="72025"/>
                  <a:pt x="858613" y="156055"/>
                  <a:pt x="1015160" y="156055"/>
                </a:cubicBezTo>
                <a:cubicBezTo>
                  <a:pt x="1099454" y="156055"/>
                  <a:pt x="1195790" y="132046"/>
                  <a:pt x="1292127" y="84029"/>
                </a:cubicBezTo>
                <a:cubicBezTo>
                  <a:pt x="1460715" y="624218"/>
                  <a:pt x="1195790" y="1248436"/>
                  <a:pt x="665941" y="1524532"/>
                </a:cubicBezTo>
                <a:cubicBezTo>
                  <a:pt x="136091" y="1248436"/>
                  <a:pt x="-116792" y="624218"/>
                  <a:pt x="51797" y="84029"/>
                </a:cubicBezTo>
                <a:cubicBezTo>
                  <a:pt x="148133" y="132046"/>
                  <a:pt x="244469" y="156055"/>
                  <a:pt x="328763" y="156055"/>
                </a:cubicBezTo>
                <a:cubicBezTo>
                  <a:pt x="485310" y="156055"/>
                  <a:pt x="593688" y="72025"/>
                  <a:pt x="665941" y="12004"/>
                </a:cubicBezTo>
                <a:cubicBezTo>
                  <a:pt x="665941" y="0"/>
                  <a:pt x="665941" y="0"/>
                  <a:pt x="66594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177" tIns="56942" rIns="71177" bIns="56942" numCol="1" spcCol="0" rtlCol="0" fromWordArt="0" anchor="t" anchorCtr="0" forceAA="0" compatLnSpc="1">
            <a:prstTxWarp prst="textNoShape">
              <a:avLst/>
            </a:prstTxWarp>
            <a:noAutofit/>
          </a:bodyPr>
          <a:lstStyle/>
          <a:p>
            <a:pPr algn="ctr" defTabSz="362895" fontAlgn="base">
              <a:lnSpc>
                <a:spcPct val="90000"/>
              </a:lnSpc>
              <a:spcBef>
                <a:spcPct val="0"/>
              </a:spcBef>
              <a:spcAft>
                <a:spcPct val="0"/>
              </a:spcAft>
            </a:pPr>
            <a:endParaRPr lang="en-US" sz="934" dirty="0">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p:nvSpPr>
        <p:spPr bwMode="auto">
          <a:xfrm>
            <a:off x="4618768" y="1158617"/>
            <a:ext cx="2023637" cy="1482239"/>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0" tIns="34261" rIns="34261" bIns="68520" numCol="1" spcCol="0" rtlCol="0" fromWordArt="0" anchor="b" anchorCtr="0" forceAA="0" compatLnSpc="1">
            <a:prstTxWarp prst="textNoShape">
              <a:avLst/>
            </a:prstTxWarp>
            <a:noAutofit/>
          </a:bodyPr>
          <a:lstStyle/>
          <a:p>
            <a:pPr algn="ctr" defTabSz="685010" fontAlgn="base">
              <a:spcBef>
                <a:spcPct val="0"/>
              </a:spcBef>
              <a:spcAft>
                <a:spcPct val="0"/>
              </a:spcAft>
            </a:pPr>
            <a:endParaRPr lang="en-US" sz="900" spc="-38"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bwMode="auto">
          <a:xfrm>
            <a:off x="4618768" y="1167739"/>
            <a:ext cx="2023637" cy="3625595"/>
          </a:xfrm>
          <a:prstGeom prst="rect">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20" tIns="34261" rIns="68520" bIns="34261" rtlCol="0" anchor="ctr"/>
          <a:lstStyle/>
          <a:p>
            <a:pPr algn="ctr"/>
            <a:endParaRPr lang="en-US" dirty="0">
              <a:solidFill>
                <a:srgbClr val="FFFFFF"/>
              </a:solidFill>
            </a:endParaRPr>
          </a:p>
        </p:txBody>
      </p:sp>
      <p:pic>
        <p:nvPicPr>
          <p:cNvPr id="32" name="music" descr="music note"/>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82428" y="4007619"/>
            <a:ext cx="685800" cy="685800"/>
          </a:xfrm>
          <a:prstGeom prst="rect">
            <a:avLst/>
          </a:prstGeom>
        </p:spPr>
      </p:pic>
      <p:pic>
        <p:nvPicPr>
          <p:cNvPr id="33" name="book" descr="book icon"/>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16382" y="4101437"/>
            <a:ext cx="591981" cy="591981"/>
          </a:xfrm>
          <a:prstGeom prst="rect">
            <a:avLst/>
          </a:prstGeom>
        </p:spPr>
      </p:pic>
      <p:sp>
        <p:nvSpPr>
          <p:cNvPr id="13" name="Copyright description"/>
          <p:cNvSpPr txBox="1">
            <a:spLocks/>
          </p:cNvSpPr>
          <p:nvPr/>
        </p:nvSpPr>
        <p:spPr>
          <a:xfrm>
            <a:off x="4618768" y="2658306"/>
            <a:ext cx="2023637" cy="803257"/>
          </a:xfrm>
          <a:prstGeom prst="rect">
            <a:avLst/>
          </a:prstGeom>
        </p:spPr>
        <p:txBody>
          <a:bodyPr lIns="102781" tIns="54825" rIns="102781" bIns="0">
            <a:spAutoFit/>
          </a:bodyPr>
          <a:lstStyle>
            <a:defPPr>
              <a:defRPr lang="en-US"/>
            </a:defPPr>
            <a:lvl1pPr indent="0">
              <a:lnSpc>
                <a:spcPct val="90000"/>
              </a:lnSpc>
              <a:spcBef>
                <a:spcPct val="20000"/>
              </a:spcBef>
              <a:buSzPct val="90000"/>
              <a:buFont typeface="Wingdings" pitchFamily="2" charset="2"/>
              <a:buNone/>
              <a:defRPr sz="2400">
                <a:gradFill>
                  <a:gsLst>
                    <a:gs pos="0">
                      <a:schemeClr val="bg1"/>
                    </a:gs>
                    <a:gs pos="100000">
                      <a:schemeClr val="bg1"/>
                    </a:gs>
                  </a:gsLst>
                  <a:lin ang="5400000" scaled="0"/>
                </a:gradFill>
              </a:defRPr>
            </a:lvl1pPr>
            <a:lvl2pPr marL="800100" indent="-339725">
              <a:lnSpc>
                <a:spcPct val="90000"/>
              </a:lnSpc>
              <a:spcBef>
                <a:spcPct val="20000"/>
              </a:spcBef>
              <a:buSzPct val="90000"/>
              <a:buFont typeface="Wingdings" pitchFamily="2" charset="2"/>
              <a:buChar char="§"/>
              <a:defRPr sz="2000">
                <a:gradFill>
                  <a:gsLst>
                    <a:gs pos="0">
                      <a:schemeClr val="tx1"/>
                    </a:gs>
                    <a:gs pos="86000">
                      <a:schemeClr val="tx1"/>
                    </a:gs>
                  </a:gsLst>
                  <a:lin ang="5400000" scaled="0"/>
                </a:gradFill>
                <a:latin typeface="Segoe UI Light" pitchFamily="34" charset="0"/>
              </a:defRPr>
            </a:lvl2pPr>
            <a:lvl3pPr marL="1143000" indent="-287338">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3pPr>
            <a:lvl4pPr marL="1485900" indent="-227013">
              <a:lnSpc>
                <a:spcPct val="90000"/>
              </a:lnSpc>
              <a:spcBef>
                <a:spcPct val="20000"/>
              </a:spcBef>
              <a:buSzPct val="90000"/>
              <a:buFont typeface="Wingdings" pitchFamily="2" charset="2"/>
              <a:buChar char="§"/>
              <a:defRPr sz="1600">
                <a:gradFill>
                  <a:gsLst>
                    <a:gs pos="0">
                      <a:schemeClr val="tx1"/>
                    </a:gs>
                    <a:gs pos="86000">
                      <a:schemeClr val="tx1"/>
                    </a:gs>
                  </a:gsLst>
                  <a:lin ang="5400000" scaled="0"/>
                </a:gradFill>
                <a:latin typeface="Segoe UI Light" pitchFamily="34" charset="0"/>
              </a:defRPr>
            </a:lvl4pPr>
            <a:lvl5pPr marL="1828800" indent="-223838">
              <a:lnSpc>
                <a:spcPct val="90000"/>
              </a:lnSpc>
              <a:spcBef>
                <a:spcPct val="20000"/>
              </a:spcBef>
              <a:buSzPct val="90000"/>
              <a:buFont typeface="Wingdings" pitchFamily="2" charset="2"/>
              <a:buChar char="§"/>
              <a:defRPr sz="1600">
                <a:gradFill>
                  <a:gsLst>
                    <a:gs pos="0">
                      <a:schemeClr val="tx1"/>
                    </a:gs>
                    <a:gs pos="86000">
                      <a:schemeClr val="tx1"/>
                    </a:gs>
                  </a:gsLst>
                  <a:lin ang="5400000" scaled="0"/>
                </a:gradFill>
                <a:latin typeface="Segoe UI Light" pitchFamily="34" charset="0"/>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1800" dirty="0">
                <a:gradFill>
                  <a:gsLst>
                    <a:gs pos="5417">
                      <a:srgbClr val="000000"/>
                    </a:gs>
                    <a:gs pos="28000">
                      <a:srgbClr val="000000"/>
                    </a:gs>
                  </a:gsLst>
                  <a:lin ang="5400000" scaled="0"/>
                </a:gradFill>
              </a:rPr>
              <a:t>Creative expression stored in a tangible form</a:t>
            </a:r>
          </a:p>
        </p:txBody>
      </p:sp>
      <p:sp>
        <p:nvSpPr>
          <p:cNvPr id="14" name="Copyright"/>
          <p:cNvSpPr txBox="1">
            <a:spLocks/>
          </p:cNvSpPr>
          <p:nvPr/>
        </p:nvSpPr>
        <p:spPr>
          <a:xfrm>
            <a:off x="4642316" y="2227399"/>
            <a:ext cx="2023637" cy="387798"/>
          </a:xfrm>
          <a:prstGeom prst="rect">
            <a:avLst/>
          </a:prstGeom>
        </p:spPr>
        <p:txBody>
          <a:bodyPr wrap="square" lIns="102781" tIns="0" rIns="102781" bIns="0" anchor="ctr" anchorCtr="0">
            <a:spAutoFit/>
          </a:bodyPr>
          <a:lstStyle>
            <a:defPPr>
              <a:defRPr lang="en-US"/>
            </a:defPPr>
            <a:lvl1pPr indent="0">
              <a:lnSpc>
                <a:spcPct val="90000"/>
              </a:lnSpc>
              <a:spcBef>
                <a:spcPct val="20000"/>
              </a:spcBef>
              <a:buSzPct val="90000"/>
              <a:buFont typeface="Wingdings" pitchFamily="2" charset="2"/>
              <a:buNone/>
              <a:defRPr sz="2800" baseline="0">
                <a:gradFill>
                  <a:gsLst>
                    <a:gs pos="0">
                      <a:schemeClr val="bg1"/>
                    </a:gs>
                    <a:gs pos="100000">
                      <a:schemeClr val="bg1"/>
                    </a:gs>
                  </a:gsLst>
                  <a:lin ang="5400000" scaled="0"/>
                </a:gradFill>
                <a:latin typeface="+mj-lt"/>
              </a:defRPr>
            </a:lvl1pPr>
            <a:lvl2pPr marL="855663" indent="-395288">
              <a:lnSpc>
                <a:spcPct val="90000"/>
              </a:lnSpc>
              <a:spcBef>
                <a:spcPct val="20000"/>
              </a:spcBef>
              <a:buSzPct val="90000"/>
              <a:buFont typeface="Wingdings" pitchFamily="2" charset="2"/>
              <a:buChar char="§"/>
              <a:defRPr sz="2400">
                <a:gradFill>
                  <a:gsLst>
                    <a:gs pos="0">
                      <a:schemeClr val="tx1"/>
                    </a:gs>
                    <a:gs pos="86000">
                      <a:schemeClr val="tx1"/>
                    </a:gs>
                  </a:gsLst>
                  <a:lin ang="5400000" scaled="0"/>
                </a:gradFill>
                <a:latin typeface="Segoe UI Light" pitchFamily="34" charset="0"/>
              </a:defRPr>
            </a:lvl2pPr>
            <a:lvl3pPr marL="1204913" indent="-349250">
              <a:lnSpc>
                <a:spcPct val="90000"/>
              </a:lnSpc>
              <a:spcBef>
                <a:spcPct val="20000"/>
              </a:spcBef>
              <a:buSzPct val="90000"/>
              <a:buFont typeface="Wingdings" pitchFamily="2" charset="2"/>
              <a:buChar char="§"/>
              <a:defRPr sz="2000">
                <a:gradFill>
                  <a:gsLst>
                    <a:gs pos="0">
                      <a:schemeClr val="tx1"/>
                    </a:gs>
                    <a:gs pos="86000">
                      <a:schemeClr val="tx1"/>
                    </a:gs>
                  </a:gsLst>
                  <a:lin ang="5400000" scaled="0"/>
                </a:gradFill>
                <a:latin typeface="Segoe UI Light" pitchFamily="34" charset="0"/>
              </a:defRPr>
            </a:lvl3pPr>
            <a:lvl4pPr marL="1538288" indent="-279400">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4pPr>
            <a:lvl5pPr marL="1887538" indent="-282575">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pPr algn="ctr"/>
            <a:r>
              <a:rPr lang="en-US" dirty="0">
                <a:gradFill>
                  <a:gsLst>
                    <a:gs pos="0">
                      <a:srgbClr val="FFFFFF"/>
                    </a:gs>
                    <a:gs pos="100000">
                      <a:srgbClr val="FFFFFF"/>
                    </a:gs>
                  </a:gsLst>
                  <a:lin ang="5400000" scaled="0"/>
                </a:gradFill>
              </a:rPr>
              <a:t>Copyright</a:t>
            </a:r>
          </a:p>
        </p:txBody>
      </p:sp>
      <p:sp>
        <p:nvSpPr>
          <p:cNvPr id="19" name="registered copyright symbol" descr="registered copyright symbol a C in a circle&#10;"/>
          <p:cNvSpPr txBox="1"/>
          <p:nvPr/>
        </p:nvSpPr>
        <p:spPr>
          <a:xfrm>
            <a:off x="5295463" y="1354483"/>
            <a:ext cx="762000" cy="923245"/>
          </a:xfrm>
          <a:prstGeom prst="rect">
            <a:avLst/>
          </a:prstGeom>
          <a:noFill/>
        </p:spPr>
        <p:txBody>
          <a:bodyPr wrap="square" lIns="91356" tIns="45678" rIns="91356" bIns="45678" rtlCol="0">
            <a:spAutoFit/>
          </a:bodyPr>
          <a:lstStyle/>
          <a:p>
            <a:r>
              <a:rPr lang="en-US" sz="5400" dirty="0">
                <a:solidFill>
                  <a:schemeClr val="bg1"/>
                </a:solidFill>
                <a:latin typeface="Segoe" pitchFamily="34" charset="0"/>
              </a:rPr>
              <a:t>©</a:t>
            </a:r>
          </a:p>
        </p:txBody>
      </p:sp>
      <p:pic>
        <p:nvPicPr>
          <p:cNvPr id="26" name="hollister" descr="trademark for Hollister which includes the name under a silouette of a flying bird all in black"/>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37255" y="4016764"/>
            <a:ext cx="1012721" cy="569053"/>
          </a:xfrm>
          <a:prstGeom prst="rect">
            <a:avLst/>
          </a:prstGeom>
        </p:spPr>
      </p:pic>
      <p:pic>
        <p:nvPicPr>
          <p:cNvPr id="25" name="lululemon" descr="lululemon trademark&#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99055" y="3891716"/>
            <a:ext cx="819150" cy="819150"/>
          </a:xfrm>
          <a:prstGeom prst="rect">
            <a:avLst/>
          </a:prstGeom>
        </p:spPr>
      </p:pic>
      <p:sp>
        <p:nvSpPr>
          <p:cNvPr id="8" name="Rectangle 7"/>
          <p:cNvSpPr/>
          <p:nvPr/>
        </p:nvSpPr>
        <p:spPr bwMode="auto">
          <a:xfrm>
            <a:off x="2504223" y="1158617"/>
            <a:ext cx="2023637" cy="149502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0" tIns="34261" rIns="34261" bIns="68520" numCol="1" spcCol="0" rtlCol="0" fromWordArt="0" anchor="b" anchorCtr="0" forceAA="0" compatLnSpc="1">
            <a:prstTxWarp prst="textNoShape">
              <a:avLst/>
            </a:prstTxWarp>
            <a:noAutofit/>
          </a:bodyPr>
          <a:lstStyle/>
          <a:p>
            <a:pPr algn="ctr" defTabSz="685010" fontAlgn="base">
              <a:spcBef>
                <a:spcPct val="0"/>
              </a:spcBef>
              <a:spcAft>
                <a:spcPct val="0"/>
              </a:spcAft>
            </a:pPr>
            <a:endParaRPr lang="en-US" sz="6000" spc="-38" dirty="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2504223" y="1167762"/>
            <a:ext cx="2023637" cy="3625595"/>
          </a:xfrm>
          <a:prstGeom prst="rect">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20" tIns="34261" rIns="68520" bIns="34261" rtlCol="0" anchor="ctr"/>
          <a:lstStyle/>
          <a:p>
            <a:pPr lvl="0"/>
            <a:endParaRPr lang="en-US" sz="2400" dirty="0">
              <a:gradFill>
                <a:gsLst>
                  <a:gs pos="5417">
                    <a:srgbClr val="000000"/>
                  </a:gs>
                  <a:gs pos="28000">
                    <a:srgbClr val="000000"/>
                  </a:gs>
                </a:gsLst>
                <a:lin ang="5400000" scaled="0"/>
              </a:gradFill>
            </a:endParaRPr>
          </a:p>
          <a:p>
            <a:pPr lvl="0"/>
            <a:endParaRPr lang="en-US" sz="2400" dirty="0">
              <a:gradFill>
                <a:gsLst>
                  <a:gs pos="5417">
                    <a:srgbClr val="000000"/>
                  </a:gs>
                  <a:gs pos="28000">
                    <a:srgbClr val="000000"/>
                  </a:gs>
                </a:gsLst>
                <a:lin ang="5400000" scaled="0"/>
              </a:gradFill>
            </a:endParaRPr>
          </a:p>
          <a:p>
            <a:pPr lvl="0"/>
            <a:endParaRPr lang="en-US" sz="2000" dirty="0">
              <a:gradFill>
                <a:gsLst>
                  <a:gs pos="5417">
                    <a:srgbClr val="000000"/>
                  </a:gs>
                  <a:gs pos="28000">
                    <a:srgbClr val="000000"/>
                  </a:gs>
                </a:gsLst>
                <a:lin ang="5400000" scaled="0"/>
              </a:gradFill>
            </a:endParaRPr>
          </a:p>
        </p:txBody>
      </p:sp>
      <p:sp>
        <p:nvSpPr>
          <p:cNvPr id="30" name="trademark description"/>
          <p:cNvSpPr txBox="1">
            <a:spLocks/>
          </p:cNvSpPr>
          <p:nvPr/>
        </p:nvSpPr>
        <p:spPr>
          <a:xfrm>
            <a:off x="2511146" y="2658677"/>
            <a:ext cx="2023637" cy="1107956"/>
          </a:xfrm>
          <a:prstGeom prst="rect">
            <a:avLst/>
          </a:prstGeom>
        </p:spPr>
        <p:txBody>
          <a:bodyPr lIns="102781" tIns="54825" rIns="102781" bIns="0">
            <a:spAutoFit/>
          </a:bodyPr>
          <a:lstStyle>
            <a:defPPr>
              <a:defRPr lang="en-US"/>
            </a:defPPr>
            <a:lvl1pPr indent="0">
              <a:lnSpc>
                <a:spcPct val="90000"/>
              </a:lnSpc>
              <a:spcBef>
                <a:spcPct val="20000"/>
              </a:spcBef>
              <a:buSzPct val="90000"/>
              <a:buFont typeface="Wingdings" pitchFamily="2" charset="2"/>
              <a:buNone/>
              <a:defRPr sz="2400">
                <a:gradFill>
                  <a:gsLst>
                    <a:gs pos="0">
                      <a:schemeClr val="bg1"/>
                    </a:gs>
                    <a:gs pos="100000">
                      <a:schemeClr val="bg1"/>
                    </a:gs>
                  </a:gsLst>
                  <a:lin ang="5400000" scaled="0"/>
                </a:gradFill>
              </a:defRPr>
            </a:lvl1pPr>
            <a:lvl2pPr marL="800100" indent="-339725">
              <a:lnSpc>
                <a:spcPct val="90000"/>
              </a:lnSpc>
              <a:spcBef>
                <a:spcPct val="20000"/>
              </a:spcBef>
              <a:buSzPct val="90000"/>
              <a:buFont typeface="Wingdings" pitchFamily="2" charset="2"/>
              <a:buChar char="§"/>
              <a:defRPr sz="2000">
                <a:gradFill>
                  <a:gsLst>
                    <a:gs pos="0">
                      <a:schemeClr val="tx1"/>
                    </a:gs>
                    <a:gs pos="86000">
                      <a:schemeClr val="tx1"/>
                    </a:gs>
                  </a:gsLst>
                  <a:lin ang="5400000" scaled="0"/>
                </a:gradFill>
                <a:latin typeface="Segoe UI Light" pitchFamily="34" charset="0"/>
              </a:defRPr>
            </a:lvl2pPr>
            <a:lvl3pPr marL="1143000" indent="-287338">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3pPr>
            <a:lvl4pPr marL="1485900" indent="-227013">
              <a:lnSpc>
                <a:spcPct val="90000"/>
              </a:lnSpc>
              <a:spcBef>
                <a:spcPct val="20000"/>
              </a:spcBef>
              <a:buSzPct val="90000"/>
              <a:buFont typeface="Wingdings" pitchFamily="2" charset="2"/>
              <a:buChar char="§"/>
              <a:defRPr sz="1600">
                <a:gradFill>
                  <a:gsLst>
                    <a:gs pos="0">
                      <a:schemeClr val="tx1"/>
                    </a:gs>
                    <a:gs pos="86000">
                      <a:schemeClr val="tx1"/>
                    </a:gs>
                  </a:gsLst>
                  <a:lin ang="5400000" scaled="0"/>
                </a:gradFill>
                <a:latin typeface="Segoe UI Light" pitchFamily="34" charset="0"/>
              </a:defRPr>
            </a:lvl4pPr>
            <a:lvl5pPr marL="1828800" indent="-223838">
              <a:lnSpc>
                <a:spcPct val="90000"/>
              </a:lnSpc>
              <a:spcBef>
                <a:spcPct val="20000"/>
              </a:spcBef>
              <a:buSzPct val="90000"/>
              <a:buFont typeface="Wingdings" pitchFamily="2" charset="2"/>
              <a:buChar char="§"/>
              <a:defRPr sz="1600">
                <a:gradFill>
                  <a:gsLst>
                    <a:gs pos="0">
                      <a:schemeClr val="tx1"/>
                    </a:gs>
                    <a:gs pos="86000">
                      <a:schemeClr val="tx1"/>
                    </a:gs>
                  </a:gsLst>
                  <a:lin ang="5400000" scaled="0"/>
                </a:gradFill>
                <a:latin typeface="Segoe UI Light" pitchFamily="34" charset="0"/>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1800" dirty="0">
                <a:gradFill>
                  <a:gsLst>
                    <a:gs pos="5417">
                      <a:srgbClr val="000000"/>
                    </a:gs>
                    <a:gs pos="28000">
                      <a:srgbClr val="000000"/>
                    </a:gs>
                  </a:gsLst>
                  <a:lin ang="5400000" scaled="0"/>
                </a:gradFill>
              </a:rPr>
              <a:t>Identifies the origin of goods or services </a:t>
            </a:r>
          </a:p>
          <a:p>
            <a:endParaRPr lang="en-US" sz="1800" dirty="0">
              <a:gradFill>
                <a:gsLst>
                  <a:gs pos="5417">
                    <a:srgbClr val="000000"/>
                  </a:gs>
                  <a:gs pos="28000">
                    <a:srgbClr val="000000"/>
                  </a:gs>
                </a:gsLst>
                <a:lin ang="5400000" scaled="0"/>
              </a:gradFill>
            </a:endParaRPr>
          </a:p>
        </p:txBody>
      </p:sp>
      <p:sp>
        <p:nvSpPr>
          <p:cNvPr id="10" name="Trademark"/>
          <p:cNvSpPr txBox="1">
            <a:spLocks/>
          </p:cNvSpPr>
          <p:nvPr/>
        </p:nvSpPr>
        <p:spPr>
          <a:xfrm>
            <a:off x="2511146" y="2225692"/>
            <a:ext cx="2023637" cy="387798"/>
          </a:xfrm>
          <a:prstGeom prst="rect">
            <a:avLst/>
          </a:prstGeom>
        </p:spPr>
        <p:txBody>
          <a:bodyPr wrap="square" lIns="102781" tIns="0" rIns="102781" bIns="0" anchor="ctr" anchorCtr="0">
            <a:spAutoFit/>
          </a:bodyPr>
          <a:lstStyle>
            <a:defPPr>
              <a:defRPr lang="en-US"/>
            </a:defPPr>
            <a:lvl1pPr indent="0">
              <a:lnSpc>
                <a:spcPct val="90000"/>
              </a:lnSpc>
              <a:spcBef>
                <a:spcPct val="20000"/>
              </a:spcBef>
              <a:buSzPct val="90000"/>
              <a:buFont typeface="Wingdings" pitchFamily="2" charset="2"/>
              <a:buNone/>
              <a:defRPr sz="2800" baseline="0">
                <a:gradFill>
                  <a:gsLst>
                    <a:gs pos="0">
                      <a:schemeClr val="bg1"/>
                    </a:gs>
                    <a:gs pos="100000">
                      <a:schemeClr val="bg1"/>
                    </a:gs>
                  </a:gsLst>
                  <a:lin ang="5400000" scaled="0"/>
                </a:gradFill>
                <a:latin typeface="+mj-lt"/>
              </a:defRPr>
            </a:lvl1pPr>
            <a:lvl2pPr marL="855663" indent="-395288">
              <a:lnSpc>
                <a:spcPct val="90000"/>
              </a:lnSpc>
              <a:spcBef>
                <a:spcPct val="20000"/>
              </a:spcBef>
              <a:buSzPct val="90000"/>
              <a:buFont typeface="Wingdings" pitchFamily="2" charset="2"/>
              <a:buChar char="§"/>
              <a:defRPr sz="2400">
                <a:gradFill>
                  <a:gsLst>
                    <a:gs pos="0">
                      <a:schemeClr val="tx1"/>
                    </a:gs>
                    <a:gs pos="86000">
                      <a:schemeClr val="tx1"/>
                    </a:gs>
                  </a:gsLst>
                  <a:lin ang="5400000" scaled="0"/>
                </a:gradFill>
                <a:latin typeface="Segoe UI Light" pitchFamily="34" charset="0"/>
              </a:defRPr>
            </a:lvl2pPr>
            <a:lvl3pPr marL="1204913" indent="-349250">
              <a:lnSpc>
                <a:spcPct val="90000"/>
              </a:lnSpc>
              <a:spcBef>
                <a:spcPct val="20000"/>
              </a:spcBef>
              <a:buSzPct val="90000"/>
              <a:buFont typeface="Wingdings" pitchFamily="2" charset="2"/>
              <a:buChar char="§"/>
              <a:defRPr sz="2000">
                <a:gradFill>
                  <a:gsLst>
                    <a:gs pos="0">
                      <a:schemeClr val="tx1"/>
                    </a:gs>
                    <a:gs pos="86000">
                      <a:schemeClr val="tx1"/>
                    </a:gs>
                  </a:gsLst>
                  <a:lin ang="5400000" scaled="0"/>
                </a:gradFill>
                <a:latin typeface="Segoe UI Light" pitchFamily="34" charset="0"/>
              </a:defRPr>
            </a:lvl3pPr>
            <a:lvl4pPr marL="1538288" indent="-279400">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4pPr>
            <a:lvl5pPr marL="1887538" indent="-282575">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pPr algn="ctr"/>
            <a:r>
              <a:rPr lang="en-US" dirty="0">
                <a:gradFill>
                  <a:gsLst>
                    <a:gs pos="0">
                      <a:srgbClr val="FFFFFF"/>
                    </a:gs>
                    <a:gs pos="100000">
                      <a:srgbClr val="FFFFFF"/>
                    </a:gs>
                  </a:gsLst>
                  <a:lin ang="5400000" scaled="0"/>
                </a:gradFill>
              </a:rPr>
              <a:t>Trademark</a:t>
            </a:r>
          </a:p>
        </p:txBody>
      </p:sp>
      <p:sp>
        <p:nvSpPr>
          <p:cNvPr id="20" name="registered trademark symbol" descr="registered trademark r in a circle"/>
          <p:cNvSpPr txBox="1"/>
          <p:nvPr/>
        </p:nvSpPr>
        <p:spPr>
          <a:xfrm>
            <a:off x="3149195" y="1357967"/>
            <a:ext cx="762000" cy="923245"/>
          </a:xfrm>
          <a:prstGeom prst="rect">
            <a:avLst/>
          </a:prstGeom>
          <a:noFill/>
        </p:spPr>
        <p:txBody>
          <a:bodyPr wrap="square" lIns="91356" tIns="45678" rIns="91356" bIns="45678" rtlCol="0">
            <a:spAutoFit/>
          </a:bodyPr>
          <a:lstStyle/>
          <a:p>
            <a:r>
              <a:rPr lang="en-US" sz="5400" dirty="0">
                <a:solidFill>
                  <a:schemeClr val="bg1"/>
                </a:solidFill>
                <a:latin typeface="Segoe" pitchFamily="34" charset="0"/>
              </a:rPr>
              <a:t>®</a:t>
            </a:r>
          </a:p>
        </p:txBody>
      </p:sp>
      <p:pic>
        <p:nvPicPr>
          <p:cNvPr id="24" name="solar panel" descr="picture of a solar panel&#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479983" y="3891716"/>
            <a:ext cx="764266" cy="764266"/>
          </a:xfrm>
          <a:prstGeom prst="rect">
            <a:avLst/>
          </a:prstGeom>
        </p:spPr>
      </p:pic>
      <p:pic>
        <p:nvPicPr>
          <p:cNvPr id="29" name="electric car" descr="electric car at charging station"/>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86662" y="3854642"/>
            <a:ext cx="1093321" cy="874657"/>
          </a:xfrm>
          <a:prstGeom prst="rect">
            <a:avLst/>
          </a:prstGeom>
        </p:spPr>
      </p:pic>
      <p:sp>
        <p:nvSpPr>
          <p:cNvPr id="4" name="Rectangle 3"/>
          <p:cNvSpPr/>
          <p:nvPr/>
        </p:nvSpPr>
        <p:spPr bwMode="auto">
          <a:xfrm>
            <a:off x="396601" y="1163656"/>
            <a:ext cx="2023637" cy="149502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0" tIns="34261" rIns="34261" bIns="68520" numCol="1" spcCol="0" rtlCol="0" fromWordArt="0" anchor="b" anchorCtr="0" forceAA="0" compatLnSpc="1">
            <a:prstTxWarp prst="textNoShape">
              <a:avLst/>
            </a:prstTxWarp>
            <a:noAutofit/>
          </a:bodyPr>
          <a:lstStyle/>
          <a:p>
            <a:pPr algn="ctr" defTabSz="685010" fontAlgn="base">
              <a:spcBef>
                <a:spcPct val="0"/>
              </a:spcBef>
              <a:spcAft>
                <a:spcPct val="0"/>
              </a:spcAft>
            </a:pPr>
            <a:endParaRPr lang="en-US" sz="900" spc="-38" dirty="0">
              <a:gradFill>
                <a:gsLst>
                  <a:gs pos="0">
                    <a:srgbClr val="FFFFFF"/>
                  </a:gs>
                  <a:gs pos="100000">
                    <a:srgbClr val="FFFFFF"/>
                  </a:gs>
                </a:gsLst>
                <a:lin ang="5400000" scaled="0"/>
              </a:gradFill>
              <a:ea typeface="Segoe UI" pitchFamily="34" charset="0"/>
              <a:cs typeface="Segoe UI" pitchFamily="34" charset="0"/>
            </a:endParaRPr>
          </a:p>
        </p:txBody>
      </p:sp>
      <p:sp>
        <p:nvSpPr>
          <p:cNvPr id="3" name="Rectangle 2"/>
          <p:cNvSpPr/>
          <p:nvPr/>
        </p:nvSpPr>
        <p:spPr bwMode="auto">
          <a:xfrm>
            <a:off x="389681" y="1167738"/>
            <a:ext cx="2023637" cy="3625596"/>
          </a:xfrm>
          <a:prstGeom prst="rect">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20" tIns="34261" rIns="68520" bIns="34261" rtlCol="0" anchor="ctr"/>
          <a:lstStyle/>
          <a:p>
            <a:pPr algn="ctr"/>
            <a:endParaRPr lang="en-US" dirty="0">
              <a:solidFill>
                <a:srgbClr val="FFFFFF"/>
              </a:solidFill>
            </a:endParaRPr>
          </a:p>
        </p:txBody>
      </p:sp>
      <p:sp>
        <p:nvSpPr>
          <p:cNvPr id="5" name="Patent description"/>
          <p:cNvSpPr txBox="1">
            <a:spLocks/>
          </p:cNvSpPr>
          <p:nvPr/>
        </p:nvSpPr>
        <p:spPr>
          <a:xfrm>
            <a:off x="389678" y="2663204"/>
            <a:ext cx="2023637" cy="553958"/>
          </a:xfrm>
          <a:prstGeom prst="rect">
            <a:avLst/>
          </a:prstGeom>
        </p:spPr>
        <p:txBody>
          <a:bodyPr lIns="102781" tIns="54825" rIns="102781" bIns="0">
            <a:spAutoFit/>
          </a:bodyPr>
          <a:lstStyle>
            <a:defPPr>
              <a:defRPr lang="en-US"/>
            </a:defPPr>
            <a:lvl1pPr indent="0">
              <a:lnSpc>
                <a:spcPct val="90000"/>
              </a:lnSpc>
              <a:spcBef>
                <a:spcPct val="20000"/>
              </a:spcBef>
              <a:buSzPct val="90000"/>
              <a:buFont typeface="Wingdings" pitchFamily="2" charset="2"/>
              <a:buNone/>
              <a:defRPr sz="2400">
                <a:gradFill>
                  <a:gsLst>
                    <a:gs pos="0">
                      <a:schemeClr val="bg1"/>
                    </a:gs>
                    <a:gs pos="100000">
                      <a:schemeClr val="bg1"/>
                    </a:gs>
                  </a:gsLst>
                  <a:lin ang="5400000" scaled="0"/>
                </a:gradFill>
              </a:defRPr>
            </a:lvl1pPr>
            <a:lvl2pPr marL="800100" indent="-339725">
              <a:lnSpc>
                <a:spcPct val="90000"/>
              </a:lnSpc>
              <a:spcBef>
                <a:spcPct val="20000"/>
              </a:spcBef>
              <a:buSzPct val="90000"/>
              <a:buFont typeface="Wingdings" pitchFamily="2" charset="2"/>
              <a:buChar char="§"/>
              <a:defRPr sz="2000">
                <a:gradFill>
                  <a:gsLst>
                    <a:gs pos="0">
                      <a:schemeClr val="tx1"/>
                    </a:gs>
                    <a:gs pos="86000">
                      <a:schemeClr val="tx1"/>
                    </a:gs>
                  </a:gsLst>
                  <a:lin ang="5400000" scaled="0"/>
                </a:gradFill>
                <a:latin typeface="Segoe UI Light" pitchFamily="34" charset="0"/>
              </a:defRPr>
            </a:lvl2pPr>
            <a:lvl3pPr marL="1143000" indent="-287338">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3pPr>
            <a:lvl4pPr marL="1485900" indent="-227013">
              <a:lnSpc>
                <a:spcPct val="90000"/>
              </a:lnSpc>
              <a:spcBef>
                <a:spcPct val="20000"/>
              </a:spcBef>
              <a:buSzPct val="90000"/>
              <a:buFont typeface="Wingdings" pitchFamily="2" charset="2"/>
              <a:buChar char="§"/>
              <a:defRPr sz="1600">
                <a:gradFill>
                  <a:gsLst>
                    <a:gs pos="0">
                      <a:schemeClr val="tx1"/>
                    </a:gs>
                    <a:gs pos="86000">
                      <a:schemeClr val="tx1"/>
                    </a:gs>
                  </a:gsLst>
                  <a:lin ang="5400000" scaled="0"/>
                </a:gradFill>
                <a:latin typeface="Segoe UI Light" pitchFamily="34" charset="0"/>
              </a:defRPr>
            </a:lvl4pPr>
            <a:lvl5pPr marL="1828800" indent="-223838">
              <a:lnSpc>
                <a:spcPct val="90000"/>
              </a:lnSpc>
              <a:spcBef>
                <a:spcPct val="20000"/>
              </a:spcBef>
              <a:buSzPct val="90000"/>
              <a:buFont typeface="Wingdings" pitchFamily="2" charset="2"/>
              <a:buChar char="§"/>
              <a:defRPr sz="1600">
                <a:gradFill>
                  <a:gsLst>
                    <a:gs pos="0">
                      <a:schemeClr val="tx1"/>
                    </a:gs>
                    <a:gs pos="86000">
                      <a:schemeClr val="tx1"/>
                    </a:gs>
                  </a:gsLst>
                  <a:lin ang="5400000" scaled="0"/>
                </a:gradFill>
                <a:latin typeface="Segoe UI Light" pitchFamily="34" charset="0"/>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1800" dirty="0">
                <a:gradFill>
                  <a:gsLst>
                    <a:gs pos="5417">
                      <a:srgbClr val="000000"/>
                    </a:gs>
                    <a:gs pos="28000">
                      <a:srgbClr val="000000"/>
                    </a:gs>
                  </a:gsLst>
                  <a:lin ang="5400000" scaled="0"/>
                </a:gradFill>
              </a:rPr>
              <a:t>New, inventive ideas</a:t>
            </a:r>
          </a:p>
        </p:txBody>
      </p:sp>
      <p:sp>
        <p:nvSpPr>
          <p:cNvPr id="6" name="Patent"/>
          <p:cNvSpPr txBox="1">
            <a:spLocks/>
          </p:cNvSpPr>
          <p:nvPr/>
        </p:nvSpPr>
        <p:spPr>
          <a:xfrm>
            <a:off x="381667" y="2214762"/>
            <a:ext cx="2023637" cy="387798"/>
          </a:xfrm>
          <a:prstGeom prst="rect">
            <a:avLst/>
          </a:prstGeom>
        </p:spPr>
        <p:txBody>
          <a:bodyPr wrap="square" lIns="102781" tIns="0" rIns="102781" bIns="0" anchor="ctr" anchorCtr="0">
            <a:spAutoFit/>
          </a:bodyPr>
          <a:lstStyle>
            <a:defPPr>
              <a:defRPr lang="en-US"/>
            </a:defPPr>
            <a:lvl1pPr indent="0">
              <a:lnSpc>
                <a:spcPct val="90000"/>
              </a:lnSpc>
              <a:spcBef>
                <a:spcPct val="20000"/>
              </a:spcBef>
              <a:buSzPct val="90000"/>
              <a:buFont typeface="Wingdings" pitchFamily="2" charset="2"/>
              <a:buNone/>
              <a:defRPr sz="2800" baseline="0">
                <a:gradFill>
                  <a:gsLst>
                    <a:gs pos="0">
                      <a:schemeClr val="bg1"/>
                    </a:gs>
                    <a:gs pos="100000">
                      <a:schemeClr val="bg1"/>
                    </a:gs>
                  </a:gsLst>
                  <a:lin ang="5400000" scaled="0"/>
                </a:gradFill>
                <a:latin typeface="+mj-lt"/>
              </a:defRPr>
            </a:lvl1pPr>
            <a:lvl2pPr marL="855663" indent="-395288">
              <a:lnSpc>
                <a:spcPct val="90000"/>
              </a:lnSpc>
              <a:spcBef>
                <a:spcPct val="20000"/>
              </a:spcBef>
              <a:buSzPct val="90000"/>
              <a:buFont typeface="Wingdings" pitchFamily="2" charset="2"/>
              <a:buChar char="§"/>
              <a:defRPr sz="2400">
                <a:gradFill>
                  <a:gsLst>
                    <a:gs pos="0">
                      <a:schemeClr val="tx1"/>
                    </a:gs>
                    <a:gs pos="86000">
                      <a:schemeClr val="tx1"/>
                    </a:gs>
                  </a:gsLst>
                  <a:lin ang="5400000" scaled="0"/>
                </a:gradFill>
                <a:latin typeface="Segoe UI Light" pitchFamily="34" charset="0"/>
              </a:defRPr>
            </a:lvl2pPr>
            <a:lvl3pPr marL="1204913" indent="-349250">
              <a:lnSpc>
                <a:spcPct val="90000"/>
              </a:lnSpc>
              <a:spcBef>
                <a:spcPct val="20000"/>
              </a:spcBef>
              <a:buSzPct val="90000"/>
              <a:buFont typeface="Wingdings" pitchFamily="2" charset="2"/>
              <a:buChar char="§"/>
              <a:defRPr sz="2000">
                <a:gradFill>
                  <a:gsLst>
                    <a:gs pos="0">
                      <a:schemeClr val="tx1"/>
                    </a:gs>
                    <a:gs pos="86000">
                      <a:schemeClr val="tx1"/>
                    </a:gs>
                  </a:gsLst>
                  <a:lin ang="5400000" scaled="0"/>
                </a:gradFill>
                <a:latin typeface="Segoe UI Light" pitchFamily="34" charset="0"/>
              </a:defRPr>
            </a:lvl3pPr>
            <a:lvl4pPr marL="1538288" indent="-279400">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4pPr>
            <a:lvl5pPr marL="1887538" indent="-282575">
              <a:lnSpc>
                <a:spcPct val="90000"/>
              </a:lnSpc>
              <a:spcBef>
                <a:spcPct val="20000"/>
              </a:spcBef>
              <a:buSzPct val="90000"/>
              <a:buFont typeface="Wingdings" pitchFamily="2" charset="2"/>
              <a:buChar char="§"/>
              <a:defRPr>
                <a:gradFill>
                  <a:gsLst>
                    <a:gs pos="0">
                      <a:schemeClr val="tx1"/>
                    </a:gs>
                    <a:gs pos="86000">
                      <a:schemeClr val="tx1"/>
                    </a:gs>
                  </a:gsLst>
                  <a:lin ang="5400000" scaled="0"/>
                </a:gradFill>
                <a:latin typeface="Segoe UI Light" pitchFamily="34" charset="0"/>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pPr algn="ctr"/>
            <a:r>
              <a:rPr lang="en-US" dirty="0">
                <a:gradFill>
                  <a:gsLst>
                    <a:gs pos="0">
                      <a:srgbClr val="FFFFFF"/>
                    </a:gs>
                    <a:gs pos="100000">
                      <a:srgbClr val="FFFFFF"/>
                    </a:gs>
                  </a:gsLst>
                  <a:lin ang="5400000" scaled="0"/>
                </a:gradFill>
              </a:rPr>
              <a:t>Patent</a:t>
            </a:r>
          </a:p>
        </p:txBody>
      </p:sp>
      <p:pic>
        <p:nvPicPr>
          <p:cNvPr id="21" name="patent icon" descr="picture of a stick man with a lightbulb over his head"/>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172151" y="1412863"/>
            <a:ext cx="458696" cy="68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itle 26"/>
          <p:cNvSpPr>
            <a:spLocks noGrp="1"/>
          </p:cNvSpPr>
          <p:nvPr>
            <p:ph type="title"/>
          </p:nvPr>
        </p:nvSpPr>
        <p:spPr/>
        <p:txBody>
          <a:bodyPr/>
          <a:lstStyle/>
          <a:p>
            <a:r>
              <a:rPr lang="en-US" dirty="0"/>
              <a:t>Types of intellectual property</a:t>
            </a:r>
          </a:p>
        </p:txBody>
      </p:sp>
    </p:spTree>
    <p:extLst>
      <p:ext uri="{BB962C8B-B14F-4D97-AF65-F5344CB8AC3E}">
        <p14:creationId xmlns:p14="http://schemas.microsoft.com/office/powerpoint/2010/main" val="579439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7C313D-859E-403C-9E72-490C524D0031}"/>
              </a:ext>
            </a:extLst>
          </p:cNvPr>
          <p:cNvPicPr>
            <a:picLocks noChangeAspect="1"/>
          </p:cNvPicPr>
          <p:nvPr/>
        </p:nvPicPr>
        <p:blipFill>
          <a:blip r:embed="rId3"/>
          <a:stretch>
            <a:fillRect/>
          </a:stretch>
        </p:blipFill>
        <p:spPr>
          <a:xfrm>
            <a:off x="1967883" y="978010"/>
            <a:ext cx="5208233" cy="4079020"/>
          </a:xfrm>
          <a:prstGeom prst="rect">
            <a:avLst/>
          </a:prstGeom>
        </p:spPr>
      </p:pic>
      <p:sp>
        <p:nvSpPr>
          <p:cNvPr id="7" name="Title 6">
            <a:extLst>
              <a:ext uri="{FF2B5EF4-FFF2-40B4-BE49-F238E27FC236}">
                <a16:creationId xmlns:a16="http://schemas.microsoft.com/office/drawing/2014/main" id="{C45A8C9C-F416-41F6-BCA2-EE42C432D91D}"/>
              </a:ext>
            </a:extLst>
          </p:cNvPr>
          <p:cNvSpPr>
            <a:spLocks noGrp="1"/>
          </p:cNvSpPr>
          <p:nvPr>
            <p:ph type="title"/>
          </p:nvPr>
        </p:nvSpPr>
        <p:spPr/>
        <p:txBody>
          <a:bodyPr/>
          <a:lstStyle/>
          <a:p>
            <a:r>
              <a:rPr lang="en-US" dirty="0"/>
              <a:t>IP industries vs. non-IP industries</a:t>
            </a:r>
          </a:p>
        </p:txBody>
      </p:sp>
      <p:pic>
        <p:nvPicPr>
          <p:cNvPr id="9" name="Picture 8">
            <a:extLst>
              <a:ext uri="{FF2B5EF4-FFF2-40B4-BE49-F238E27FC236}">
                <a16:creationId xmlns:a16="http://schemas.microsoft.com/office/drawing/2014/main" id="{BA03D6DA-D23E-44E0-A16F-54A527A4ED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59" y="5230742"/>
            <a:ext cx="4572000" cy="349356"/>
          </a:xfrm>
          <a:prstGeom prst="rect">
            <a:avLst/>
          </a:prstGeom>
        </p:spPr>
      </p:pic>
    </p:spTree>
    <p:extLst>
      <p:ext uri="{BB962C8B-B14F-4D97-AF65-F5344CB8AC3E}">
        <p14:creationId xmlns:p14="http://schemas.microsoft.com/office/powerpoint/2010/main" val="2207299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83326" y="1057865"/>
          <a:ext cx="8229600" cy="3479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335279" y="309580"/>
            <a:ext cx="8399417" cy="770283"/>
          </a:xfrm>
        </p:spPr>
        <p:txBody>
          <a:bodyPr>
            <a:noAutofit/>
          </a:bodyPr>
          <a:lstStyle/>
          <a:p>
            <a:r>
              <a:rPr lang="en-US" dirty="0"/>
              <a:t>IP and the U.S. Economy</a:t>
            </a:r>
          </a:p>
        </p:txBody>
      </p:sp>
      <p:sp>
        <p:nvSpPr>
          <p:cNvPr id="3" name="TextBox 2"/>
          <p:cNvSpPr txBox="1"/>
          <p:nvPr/>
        </p:nvSpPr>
        <p:spPr>
          <a:xfrm>
            <a:off x="439608" y="4721396"/>
            <a:ext cx="6899148" cy="584775"/>
          </a:xfrm>
          <a:prstGeom prst="rect">
            <a:avLst/>
          </a:prstGeom>
          <a:noFill/>
        </p:spPr>
        <p:txBody>
          <a:bodyPr wrap="square" rtlCol="0">
            <a:spAutoFit/>
          </a:bodyPr>
          <a:lstStyle/>
          <a:p>
            <a:r>
              <a:rPr lang="en-US" sz="800" dirty="0"/>
              <a:t>Sources: Department of Commerce. 2016. “Intellectual Property and the U.S. Economy: 2016 Update”. September 26. </a:t>
            </a:r>
            <a:r>
              <a:rPr lang="en-US" sz="800" dirty="0">
                <a:hlinkClick r:id="rId8"/>
              </a:rPr>
              <a:t>www.uspto.gov/sites/default/files/documents/IPandtheUSEconomySept2016.pdf</a:t>
            </a:r>
            <a:r>
              <a:rPr lang="en-US" sz="800" dirty="0"/>
              <a:t> (January 3, 2018).</a:t>
            </a:r>
          </a:p>
          <a:p>
            <a:r>
              <a:rPr lang="en-US" sz="800" dirty="0"/>
              <a:t>“Intellectual Property and the U.S. Economy: 2019 Update” (March 17, 2022)</a:t>
            </a:r>
          </a:p>
          <a:p>
            <a:r>
              <a:rPr lang="en-US" sz="800" dirty="0">
                <a:hlinkClick r:id="rId9"/>
              </a:rPr>
              <a:t>www.uspto.gov/sites/default/files/documents/uspto-ip-us-economy-third-edition.pdf</a:t>
            </a:r>
            <a:r>
              <a:rPr lang="en-US" sz="800" dirty="0"/>
              <a:t> </a:t>
            </a:r>
          </a:p>
        </p:txBody>
      </p:sp>
      <p:sp>
        <p:nvSpPr>
          <p:cNvPr id="5" name="Slide Number Placeholder 1">
            <a:extLst>
              <a:ext uri="{FF2B5EF4-FFF2-40B4-BE49-F238E27FC236}">
                <a16:creationId xmlns:a16="http://schemas.microsoft.com/office/drawing/2014/main" id="{19FD48BA-79D3-42E9-BD76-7BE8DF1AB93E}"/>
              </a:ext>
            </a:extLst>
          </p:cNvPr>
          <p:cNvSpPr>
            <a:spLocks noGrp="1"/>
          </p:cNvSpPr>
          <p:nvPr>
            <p:ph type="sldNum" sz="quarter" idx="10"/>
          </p:nvPr>
        </p:nvSpPr>
        <p:spPr>
          <a:xfrm>
            <a:off x="457200" y="5304415"/>
            <a:ext cx="2057400" cy="303212"/>
          </a:xfrm>
        </p:spPr>
        <p:txBody>
          <a:bodyPr/>
          <a:lstStyle/>
          <a:p>
            <a:fld id="{1D648693-0942-45E9-83AE-76FC568F9452}" type="slidenum">
              <a:rPr lang="en-US" smtClean="0"/>
              <a:pPr/>
              <a:t>8</a:t>
            </a:fld>
            <a:endParaRPr lang="en-US" dirty="0"/>
          </a:p>
        </p:txBody>
      </p:sp>
    </p:spTree>
    <p:extLst>
      <p:ext uri="{BB962C8B-B14F-4D97-AF65-F5344CB8AC3E}">
        <p14:creationId xmlns:p14="http://schemas.microsoft.com/office/powerpoint/2010/main" val="3716402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90" y="3568295"/>
            <a:ext cx="7772400" cy="1021557"/>
          </a:xfrm>
        </p:spPr>
        <p:txBody>
          <a:bodyPr/>
          <a:lstStyle/>
          <a:p>
            <a:r>
              <a:rPr lang="en-US" sz="4000" dirty="0"/>
              <a:t>Patent</a:t>
            </a:r>
            <a:r>
              <a:rPr lang="en-US" dirty="0"/>
              <a:t> </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27223" y="565187"/>
            <a:ext cx="3198122" cy="4100818"/>
          </a:xfrm>
          <a:prstGeom prst="rect">
            <a:avLst/>
          </a:prstGeom>
        </p:spPr>
      </p:pic>
    </p:spTree>
    <p:extLst>
      <p:ext uri="{BB962C8B-B14F-4D97-AF65-F5344CB8AC3E}">
        <p14:creationId xmlns:p14="http://schemas.microsoft.com/office/powerpoint/2010/main" val="206953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Freeform 10" title="Patent Ten Million"/>
          <p:cNvSpPr/>
          <p:nvPr/>
        </p:nvSpPr>
        <p:spPr>
          <a:xfrm>
            <a:off x="5600701" y="179999"/>
            <a:ext cx="3550500" cy="5535001"/>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400" h="5536800">
                <a:moveTo>
                  <a:pt x="3888000" y="0"/>
                </a:moveTo>
                <a:lnTo>
                  <a:pt x="856800" y="194400"/>
                </a:lnTo>
                <a:lnTo>
                  <a:pt x="0" y="151200"/>
                </a:lnTo>
                <a:lnTo>
                  <a:pt x="14400" y="5536800"/>
                </a:lnTo>
                <a:lnTo>
                  <a:pt x="3902400" y="5536800"/>
                </a:lnTo>
                <a:lnTo>
                  <a:pt x="3888000" y="0"/>
                </a:lnTo>
                <a:close/>
              </a:path>
            </a:pathLst>
          </a:cu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descr="Body " title="What is Patent "/>
          <p:cNvSpPr>
            <a:spLocks noGrp="1"/>
          </p:cNvSpPr>
          <p:nvPr>
            <p:ph idx="1"/>
          </p:nvPr>
        </p:nvSpPr>
        <p:spPr>
          <a:xfrm>
            <a:off x="457200" y="1447584"/>
            <a:ext cx="6141720" cy="3786267"/>
          </a:xfrm>
        </p:spPr>
        <p:txBody>
          <a:bodyPr>
            <a:noAutofit/>
          </a:bodyPr>
          <a:lstStyle/>
          <a:p>
            <a:pPr marL="0" indent="0">
              <a:spcBef>
                <a:spcPts val="600"/>
              </a:spcBef>
              <a:spcAft>
                <a:spcPts val="600"/>
              </a:spcAft>
              <a:buNone/>
            </a:pPr>
            <a:r>
              <a:rPr lang="en-US" sz="2400" dirty="0">
                <a:solidFill>
                  <a:prstClr val="black"/>
                </a:solidFill>
                <a:latin typeface="Segoe UI"/>
                <a:cs typeface="+mn-cs"/>
              </a:rPr>
              <a:t>A property right to </a:t>
            </a:r>
            <a:r>
              <a:rPr lang="en-US" sz="2400" i="1" dirty="0">
                <a:latin typeface="Segoe UI Semibold" panose="020B0702040204020203" pitchFamily="34" charset="0"/>
                <a:cs typeface="Segoe UI Semibold" panose="020B0702040204020203" pitchFamily="34" charset="0"/>
              </a:rPr>
              <a:t>exclude others </a:t>
            </a:r>
            <a:r>
              <a:rPr lang="en-US" sz="2400" dirty="0">
                <a:solidFill>
                  <a:prstClr val="black"/>
                </a:solidFill>
                <a:latin typeface="Segoe UI"/>
                <a:cs typeface="+mn-cs"/>
              </a:rPr>
              <a:t>from making, using, selling, offering for sale, or importing the claimed invention</a:t>
            </a:r>
          </a:p>
          <a:p>
            <a:pPr marL="457200">
              <a:spcBef>
                <a:spcPts val="600"/>
              </a:spcBef>
              <a:spcAft>
                <a:spcPts val="600"/>
              </a:spcAft>
            </a:pPr>
            <a:r>
              <a:rPr lang="en-US" sz="2400" dirty="0">
                <a:solidFill>
                  <a:prstClr val="black"/>
                </a:solidFill>
                <a:latin typeface="Segoe UI"/>
                <a:cs typeface="+mn-cs"/>
              </a:rPr>
              <a:t>Limited term</a:t>
            </a:r>
          </a:p>
          <a:p>
            <a:pPr marL="457200">
              <a:spcBef>
                <a:spcPts val="600"/>
              </a:spcBef>
              <a:spcAft>
                <a:spcPts val="600"/>
              </a:spcAft>
            </a:pPr>
            <a:r>
              <a:rPr lang="en-US" sz="2400" dirty="0">
                <a:solidFill>
                  <a:prstClr val="black"/>
                </a:solidFill>
                <a:latin typeface="Segoe UI"/>
                <a:cs typeface="+mn-cs"/>
              </a:rPr>
              <a:t>Territorial: U.S. patent provides protection only in the United States</a:t>
            </a:r>
          </a:p>
          <a:p>
            <a:pPr marL="457200" lvl="1" indent="0">
              <a:spcBef>
                <a:spcPts val="600"/>
              </a:spcBef>
              <a:spcAft>
                <a:spcPts val="600"/>
              </a:spcAft>
              <a:buNone/>
            </a:pPr>
            <a:r>
              <a:rPr lang="en-US" sz="2400" dirty="0">
                <a:latin typeface="Segoe UI Semibold" panose="020B0702040204020203" pitchFamily="34" charset="0"/>
                <a:cs typeface="Segoe UI Semibold" panose="020B0702040204020203" pitchFamily="34" charset="0"/>
              </a:rPr>
              <a:t>No worldwide patents</a:t>
            </a:r>
          </a:p>
        </p:txBody>
      </p:sp>
      <p:sp>
        <p:nvSpPr>
          <p:cNvPr id="5" name="Title 4"/>
          <p:cNvSpPr>
            <a:spLocks noGrp="1"/>
          </p:cNvSpPr>
          <p:nvPr>
            <p:ph type="title"/>
          </p:nvPr>
        </p:nvSpPr>
        <p:spPr/>
        <p:txBody>
          <a:bodyPr>
            <a:normAutofit/>
          </a:bodyPr>
          <a:lstStyle/>
          <a:p>
            <a:r>
              <a:rPr lang="en-US" dirty="0"/>
              <a:t>What is a patent?</a:t>
            </a:r>
          </a:p>
        </p:txBody>
      </p:sp>
      <p:sp>
        <p:nvSpPr>
          <p:cNvPr id="2" name="Slide Number Placeholder 1"/>
          <p:cNvSpPr>
            <a:spLocks noGrp="1"/>
          </p:cNvSpPr>
          <p:nvPr>
            <p:ph type="sldNum" sz="quarter" idx="10"/>
          </p:nvPr>
        </p:nvSpPr>
        <p:spPr/>
        <p:txBody>
          <a:bodyPr/>
          <a:lstStyle/>
          <a:p>
            <a:fld id="{1D648693-0942-45E9-83AE-76FC568F9452}" type="slidenum">
              <a:rPr lang="en-US" smtClean="0"/>
              <a:pPr/>
              <a:t>10</a:t>
            </a:fld>
            <a:endParaRPr lang="en-US" dirty="0"/>
          </a:p>
        </p:txBody>
      </p:sp>
    </p:spTree>
    <p:extLst>
      <p:ext uri="{BB962C8B-B14F-4D97-AF65-F5344CB8AC3E}">
        <p14:creationId xmlns:p14="http://schemas.microsoft.com/office/powerpoint/2010/main" val="593374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ront of a new us patent with a maroon bar down the spine side, a gold seal top center, patent written in script in gold across the middle and the director's signature at the bottom"/>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4208" y="896772"/>
            <a:ext cx="2509837" cy="3764756"/>
          </a:xfrm>
          <a:prstGeom prst="rect">
            <a:avLst/>
          </a:prstGeom>
        </p:spPr>
      </p:pic>
      <p:sp>
        <p:nvSpPr>
          <p:cNvPr id="3" name="Content Placeholder 2"/>
          <p:cNvSpPr>
            <a:spLocks noGrp="1"/>
          </p:cNvSpPr>
          <p:nvPr>
            <p:ph idx="1"/>
          </p:nvPr>
        </p:nvSpPr>
        <p:spPr>
          <a:xfrm>
            <a:off x="457200" y="1106926"/>
            <a:ext cx="5719763" cy="3786267"/>
          </a:xfrm>
        </p:spPr>
        <p:txBody>
          <a:bodyPr vert="horz" lIns="91440" tIns="45720" rIns="91440" bIns="45720" rtlCol="0" anchor="t">
            <a:noAutofit/>
          </a:bodyPr>
          <a:lstStyle/>
          <a:p>
            <a:pPr marL="0" indent="0">
              <a:buNone/>
            </a:pPr>
            <a:r>
              <a:rPr lang="en-US" sz="2800" dirty="0">
                <a:latin typeface="+mj-lt"/>
              </a:rPr>
              <a:t>A U.S. patent is</a:t>
            </a:r>
          </a:p>
          <a:p>
            <a:r>
              <a:rPr lang="en-US" sz="2000" dirty="0"/>
              <a:t>A property right granted by the United States government to an inventor</a:t>
            </a:r>
          </a:p>
          <a:p>
            <a:r>
              <a:rPr lang="en-US" sz="2000" dirty="0">
                <a:latin typeface="Segoe UI"/>
                <a:cs typeface="Segoe UI"/>
              </a:rPr>
              <a:t>To </a:t>
            </a:r>
            <a:r>
              <a:rPr lang="en-US" sz="2000" b="1" dirty="0">
                <a:latin typeface="Segoe UI"/>
                <a:cs typeface="Segoe UI"/>
              </a:rPr>
              <a:t>exclude others</a:t>
            </a:r>
            <a:r>
              <a:rPr lang="en-US" sz="2000" dirty="0">
                <a:latin typeface="Segoe UI"/>
                <a:cs typeface="Segoe UI"/>
              </a:rPr>
              <a:t> from making, using, offering for sale, or selling the invention throughout the United States or importing the invention into the United States</a:t>
            </a:r>
          </a:p>
          <a:p>
            <a:r>
              <a:rPr lang="en-US" sz="2000" dirty="0">
                <a:latin typeface="Segoe UI"/>
                <a:cs typeface="Segoe UI"/>
              </a:rPr>
              <a:t>For a </a:t>
            </a:r>
            <a:r>
              <a:rPr lang="en-US" sz="2000" b="1" dirty="0">
                <a:latin typeface="Segoe UI"/>
                <a:cs typeface="Segoe UI"/>
              </a:rPr>
              <a:t>limited time</a:t>
            </a:r>
          </a:p>
          <a:p>
            <a:r>
              <a:rPr lang="en-US" sz="2000" dirty="0"/>
              <a:t>In exchange for public disclosure of the invention</a:t>
            </a:r>
          </a:p>
        </p:txBody>
      </p:sp>
      <p:sp>
        <p:nvSpPr>
          <p:cNvPr id="2" name="Title 1"/>
          <p:cNvSpPr>
            <a:spLocks noGrp="1"/>
          </p:cNvSpPr>
          <p:nvPr>
            <p:ph type="title"/>
          </p:nvPr>
        </p:nvSpPr>
        <p:spPr/>
        <p:txBody>
          <a:bodyPr/>
          <a:lstStyle/>
          <a:p>
            <a:r>
              <a:rPr lang="en-US" dirty="0"/>
              <a:t>What is a patent?</a:t>
            </a:r>
          </a:p>
        </p:txBody>
      </p:sp>
    </p:spTree>
    <p:extLst>
      <p:ext uri="{BB962C8B-B14F-4D97-AF65-F5344CB8AC3E}">
        <p14:creationId xmlns:p14="http://schemas.microsoft.com/office/powerpoint/2010/main" val="2646654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Body-Who can be inventor"/>
          <p:cNvSpPr>
            <a:spLocks noGrp="1"/>
          </p:cNvSpPr>
          <p:nvPr>
            <p:ph idx="1"/>
          </p:nvPr>
        </p:nvSpPr>
        <p:spPr>
          <a:xfrm>
            <a:off x="486229" y="1871127"/>
            <a:ext cx="6110416" cy="3491345"/>
          </a:xfrm>
        </p:spPr>
        <p:txBody>
          <a:bodyPr/>
          <a:lstStyle/>
          <a:p>
            <a:r>
              <a:rPr lang="en-US" dirty="0"/>
              <a:t>Anyone who contributes to the conception of an invention</a:t>
            </a:r>
          </a:p>
          <a:p>
            <a:pPr lvl="1"/>
            <a:r>
              <a:rPr lang="en-US" dirty="0"/>
              <a:t>Alone, or in combination </a:t>
            </a:r>
            <a:br>
              <a:rPr lang="en-US" dirty="0"/>
            </a:br>
            <a:r>
              <a:rPr lang="en-US" dirty="0"/>
              <a:t>with others</a:t>
            </a:r>
          </a:p>
        </p:txBody>
      </p:sp>
      <p:sp>
        <p:nvSpPr>
          <p:cNvPr id="5" name="Title 4"/>
          <p:cNvSpPr>
            <a:spLocks noGrp="1"/>
          </p:cNvSpPr>
          <p:nvPr>
            <p:ph type="title"/>
          </p:nvPr>
        </p:nvSpPr>
        <p:spPr/>
        <p:txBody>
          <a:bodyPr>
            <a:noAutofit/>
          </a:bodyPr>
          <a:lstStyle/>
          <a:p>
            <a:r>
              <a:rPr lang="en-US" dirty="0"/>
              <a:t>Who can be an</a:t>
            </a:r>
            <a:br>
              <a:rPr lang="en-US" dirty="0"/>
            </a:br>
            <a:r>
              <a:rPr lang="en-US" dirty="0"/>
              <a:t>inventor on a patent?</a:t>
            </a:r>
            <a:br>
              <a:rPr lang="en-US" dirty="0"/>
            </a:br>
            <a:endParaRPr lang="en-US"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12</a:t>
            </a:fld>
            <a:endParaRPr lang="en-US" dirty="0"/>
          </a:p>
        </p:txBody>
      </p:sp>
      <p:sp>
        <p:nvSpPr>
          <p:cNvPr id="11" name="Freeform 10" title="Man wearing goggles and adjusting a mechanical claw with a screwdriver"/>
          <p:cNvSpPr/>
          <p:nvPr/>
        </p:nvSpPr>
        <p:spPr>
          <a:xfrm>
            <a:off x="5839200" y="0"/>
            <a:ext cx="3304800" cy="4852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innerShdw blurRad="419100" dist="342900" dir="10800000">
              <a:schemeClr val="bg1"/>
            </a:innerShdw>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3207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9582"/>
            <a:ext cx="4807744" cy="3491345"/>
          </a:xfrm>
        </p:spPr>
        <p:txBody>
          <a:bodyPr>
            <a:normAutofit fontScale="70000" lnSpcReduction="20000"/>
          </a:bodyPr>
          <a:lstStyle/>
          <a:p>
            <a:pPr marL="0" indent="0">
              <a:lnSpc>
                <a:spcPct val="120000"/>
              </a:lnSpc>
              <a:buNone/>
            </a:pPr>
            <a:r>
              <a:rPr lang="en-US" dirty="0"/>
              <a:t>Patents can:</a:t>
            </a:r>
          </a:p>
          <a:p>
            <a:pPr>
              <a:lnSpc>
                <a:spcPct val="120000"/>
              </a:lnSpc>
            </a:pPr>
            <a:r>
              <a:rPr lang="en-US" dirty="0"/>
              <a:t>Promote innovation and help safeguard your inventions</a:t>
            </a:r>
          </a:p>
          <a:p>
            <a:pPr>
              <a:lnSpc>
                <a:spcPct val="120000"/>
              </a:lnSpc>
            </a:pPr>
            <a:r>
              <a:rPr lang="en-US" dirty="0"/>
              <a:t>Help companies grow  </a:t>
            </a:r>
          </a:p>
          <a:p>
            <a:pPr>
              <a:lnSpc>
                <a:spcPct val="120000"/>
              </a:lnSpc>
            </a:pPr>
            <a:r>
              <a:rPr lang="en-US" dirty="0"/>
              <a:t>Benefit the community by making </a:t>
            </a:r>
            <a:br>
              <a:rPr lang="en-US" dirty="0"/>
            </a:br>
            <a:r>
              <a:rPr lang="en-US" dirty="0"/>
              <a:t>new goods and services available</a:t>
            </a:r>
          </a:p>
          <a:p>
            <a:pPr>
              <a:lnSpc>
                <a:spcPct val="120000"/>
              </a:lnSpc>
            </a:pPr>
            <a:r>
              <a:rPr lang="en-US" dirty="0"/>
              <a:t>Provide personal growth, development, and advancement</a:t>
            </a:r>
          </a:p>
        </p:txBody>
      </p:sp>
      <p:sp>
        <p:nvSpPr>
          <p:cNvPr id="5" name="Title 4"/>
          <p:cNvSpPr>
            <a:spLocks noGrp="1"/>
          </p:cNvSpPr>
          <p:nvPr>
            <p:ph type="title"/>
          </p:nvPr>
        </p:nvSpPr>
        <p:spPr/>
        <p:txBody>
          <a:bodyPr>
            <a:normAutofit fontScale="90000"/>
          </a:bodyPr>
          <a:lstStyle/>
          <a:p>
            <a:r>
              <a:rPr lang="en-US" dirty="0"/>
              <a:t>Why invention matters and</a:t>
            </a:r>
            <a:br>
              <a:rPr lang="en-US" dirty="0"/>
            </a:br>
            <a:r>
              <a:rPr lang="en-US" dirty="0"/>
              <a:t>what this means to you</a:t>
            </a:r>
          </a:p>
        </p:txBody>
      </p:sp>
      <p:sp>
        <p:nvSpPr>
          <p:cNvPr id="2" name="Slide Number Placeholder 1"/>
          <p:cNvSpPr>
            <a:spLocks noGrp="1"/>
          </p:cNvSpPr>
          <p:nvPr>
            <p:ph type="sldNum" sz="quarter" idx="10"/>
          </p:nvPr>
        </p:nvSpPr>
        <p:spPr/>
        <p:txBody>
          <a:bodyPr/>
          <a:lstStyle/>
          <a:p>
            <a:fld id="{1D648693-0942-45E9-83AE-76FC568F9452}" type="slidenum">
              <a:rPr lang="en-US" smtClean="0"/>
              <a:pPr/>
              <a:t>13</a:t>
            </a:fld>
            <a:endParaRPr lang="en-US" dirty="0"/>
          </a:p>
        </p:txBody>
      </p:sp>
      <p:sp>
        <p:nvSpPr>
          <p:cNvPr id="12" name="Freeform 11" title="Man wearing goggles and adjusting a mechanical claw with a screwdriver"/>
          <p:cNvSpPr/>
          <p:nvPr/>
        </p:nvSpPr>
        <p:spPr>
          <a:xfrm>
            <a:off x="5839200" y="131887"/>
            <a:ext cx="330480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Female holding an OPEN door sign." title="Image "/>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389889" y="2988596"/>
            <a:ext cx="2202873" cy="1808891"/>
          </a:xfrm>
          <a:prstGeom prst="rect">
            <a:avLst/>
          </a:prstGeom>
        </p:spPr>
      </p:pic>
    </p:spTree>
    <p:extLst>
      <p:ext uri="{BB962C8B-B14F-4D97-AF65-F5344CB8AC3E}">
        <p14:creationId xmlns:p14="http://schemas.microsoft.com/office/powerpoint/2010/main" val="1297680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3156559" y="1364980"/>
            <a:ext cx="0" cy="4166421"/>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5889321" y="1364980"/>
            <a:ext cx="0" cy="4166421"/>
          </a:xfrm>
          <a:prstGeom prst="line">
            <a:avLst/>
          </a:prstGeom>
        </p:spPr>
        <p:style>
          <a:lnRef idx="1">
            <a:schemeClr val="dk1"/>
          </a:lnRef>
          <a:fillRef idx="0">
            <a:schemeClr val="dk1"/>
          </a:fillRef>
          <a:effectRef idx="0">
            <a:schemeClr val="dk1"/>
          </a:effectRef>
          <a:fontRef idx="minor">
            <a:schemeClr val="tx1"/>
          </a:fontRef>
        </p:style>
      </p:cxn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6392" t="56593" r="3191" b="1897"/>
          <a:stretch/>
        </p:blipFill>
        <p:spPr bwMode="auto">
          <a:xfrm>
            <a:off x="6542567" y="3586714"/>
            <a:ext cx="1464981" cy="1892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021658" y="1262079"/>
            <a:ext cx="2665141" cy="1692771"/>
          </a:xfrm>
          <a:prstGeom prst="rect">
            <a:avLst/>
          </a:prstGeom>
        </p:spPr>
        <p:txBody>
          <a:bodyPr wrap="square">
            <a:spAutoFit/>
          </a:bodyPr>
          <a:lstStyle/>
          <a:p>
            <a:r>
              <a:rPr lang="en-US" sz="2400" b="1" dirty="0">
                <a:solidFill>
                  <a:srgbClr val="A6192E"/>
                </a:solidFill>
              </a:rPr>
              <a:t>Plant</a:t>
            </a:r>
          </a:p>
          <a:p>
            <a:r>
              <a:rPr lang="en-US" sz="2000" dirty="0"/>
              <a:t>New and distinct, invented or discovered asexually reproduced plant </a:t>
            </a:r>
          </a:p>
        </p:txBody>
      </p:sp>
      <p:pic>
        <p:nvPicPr>
          <p:cNvPr id="13"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273"/>
          <a:stretch/>
        </p:blipFill>
        <p:spPr bwMode="auto">
          <a:xfrm>
            <a:off x="3863483" y="3627863"/>
            <a:ext cx="1356827" cy="19035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3345367" y="1262079"/>
            <a:ext cx="2356624" cy="1692771"/>
          </a:xfrm>
          <a:prstGeom prst="rect">
            <a:avLst/>
          </a:prstGeom>
        </p:spPr>
        <p:txBody>
          <a:bodyPr wrap="square">
            <a:spAutoFit/>
          </a:bodyPr>
          <a:lstStyle/>
          <a:p>
            <a:r>
              <a:rPr lang="en-US" sz="2400" b="1" dirty="0">
                <a:solidFill>
                  <a:srgbClr val="A6192E"/>
                </a:solidFill>
              </a:rPr>
              <a:t>Design</a:t>
            </a:r>
          </a:p>
          <a:p>
            <a:r>
              <a:rPr lang="en-US" sz="2000" dirty="0"/>
              <a:t>New, original and ornamental design; protects the way an object appears </a:t>
            </a:r>
          </a:p>
        </p:txBody>
      </p:sp>
      <p:pic>
        <p:nvPicPr>
          <p:cNvPr id="12"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70771" y="3641491"/>
            <a:ext cx="1331306" cy="188991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 name="Text Box 7"/>
          <p:cNvSpPr txBox="1">
            <a:spLocks noChangeArrowheads="1"/>
          </p:cNvSpPr>
          <p:nvPr/>
        </p:nvSpPr>
        <p:spPr bwMode="auto">
          <a:xfrm>
            <a:off x="386744" y="1262079"/>
            <a:ext cx="2637479" cy="246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numCol="1" spcCol="365760">
            <a:noAutofit/>
          </a:bodyPr>
          <a:lstStyle>
            <a:lvl1pPr marL="342900" indent="-342900">
              <a:defRPr sz="2800">
                <a:solidFill>
                  <a:schemeClr val="tx1"/>
                </a:solidFill>
                <a:latin typeface="Verdana" pitchFamily="34" charset="0"/>
              </a:defRPr>
            </a:lvl1pPr>
            <a:lvl2pPr marL="742950" indent="-285750">
              <a:defRPr sz="2800">
                <a:solidFill>
                  <a:schemeClr val="tx1"/>
                </a:solidFill>
                <a:latin typeface="Verdana" pitchFamily="34" charset="0"/>
              </a:defRPr>
            </a:lvl2pPr>
            <a:lvl3pPr marL="1143000" indent="-228600">
              <a:defRPr sz="2800">
                <a:solidFill>
                  <a:schemeClr val="tx1"/>
                </a:solidFill>
                <a:latin typeface="Verdana" pitchFamily="34" charset="0"/>
              </a:defRPr>
            </a:lvl3pPr>
            <a:lvl4pPr marL="1600200" indent="-228600">
              <a:defRPr sz="2800">
                <a:solidFill>
                  <a:schemeClr val="tx1"/>
                </a:solidFill>
                <a:latin typeface="Verdana" pitchFamily="34" charset="0"/>
              </a:defRPr>
            </a:lvl4pPr>
            <a:lvl5pPr marL="2057400" indent="-228600">
              <a:defRPr sz="2800">
                <a:solidFill>
                  <a:schemeClr val="tx1"/>
                </a:solidFill>
                <a:latin typeface="Verdana" pitchFamily="34" charset="0"/>
              </a:defRPr>
            </a:lvl5pPr>
            <a:lvl6pPr marL="2514600" indent="-228600" eaLnBrk="0" fontAlgn="base" hangingPunct="0">
              <a:spcBef>
                <a:spcPct val="20000"/>
              </a:spcBef>
              <a:spcAft>
                <a:spcPct val="0"/>
              </a:spcAft>
              <a:defRPr sz="2800">
                <a:solidFill>
                  <a:schemeClr val="tx1"/>
                </a:solidFill>
                <a:latin typeface="Verdana" pitchFamily="34" charset="0"/>
              </a:defRPr>
            </a:lvl6pPr>
            <a:lvl7pPr marL="2971800" indent="-228600" eaLnBrk="0" fontAlgn="base" hangingPunct="0">
              <a:spcBef>
                <a:spcPct val="20000"/>
              </a:spcBef>
              <a:spcAft>
                <a:spcPct val="0"/>
              </a:spcAft>
              <a:defRPr sz="2800">
                <a:solidFill>
                  <a:schemeClr val="tx1"/>
                </a:solidFill>
                <a:latin typeface="Verdana" pitchFamily="34" charset="0"/>
              </a:defRPr>
            </a:lvl7pPr>
            <a:lvl8pPr marL="3429000" indent="-228600" eaLnBrk="0" fontAlgn="base" hangingPunct="0">
              <a:spcBef>
                <a:spcPct val="20000"/>
              </a:spcBef>
              <a:spcAft>
                <a:spcPct val="0"/>
              </a:spcAft>
              <a:defRPr sz="2800">
                <a:solidFill>
                  <a:schemeClr val="tx1"/>
                </a:solidFill>
                <a:latin typeface="Verdana" pitchFamily="34" charset="0"/>
              </a:defRPr>
            </a:lvl8pPr>
            <a:lvl9pPr marL="3886200" indent="-228600" eaLnBrk="0" fontAlgn="base" hangingPunct="0">
              <a:spcBef>
                <a:spcPct val="20000"/>
              </a:spcBef>
              <a:spcAft>
                <a:spcPct val="0"/>
              </a:spcAft>
              <a:defRPr sz="2800">
                <a:solidFill>
                  <a:schemeClr val="tx1"/>
                </a:solidFill>
                <a:latin typeface="Verdana" pitchFamily="34" charset="0"/>
              </a:defRPr>
            </a:lvl9pPr>
          </a:lstStyle>
          <a:p>
            <a:pPr marL="0" indent="0"/>
            <a:r>
              <a:rPr lang="en-US" sz="2400" b="1" dirty="0">
                <a:solidFill>
                  <a:srgbClr val="A6192E"/>
                </a:solidFill>
                <a:latin typeface="+mn-lt"/>
              </a:rPr>
              <a:t>Utility</a:t>
            </a:r>
          </a:p>
          <a:p>
            <a:pPr marL="0" indent="0" algn="l"/>
            <a:r>
              <a:rPr lang="en-US" sz="1800" dirty="0">
                <a:latin typeface="+mn-lt"/>
              </a:rPr>
              <a:t>New and useful process, machine, article of manufacture, or composition of matter, or any new and useful improvement thereof</a:t>
            </a:r>
            <a:endParaRPr lang="en-US" sz="2000" dirty="0">
              <a:latin typeface="+mn-lt"/>
            </a:endParaRPr>
          </a:p>
          <a:p>
            <a:pPr marL="0" indent="0"/>
            <a:endParaRPr lang="en-US" sz="2400" b="1" dirty="0">
              <a:latin typeface="+mn-lt"/>
            </a:endParaRPr>
          </a:p>
        </p:txBody>
      </p:sp>
      <p:sp>
        <p:nvSpPr>
          <p:cNvPr id="10" name="Rectangle 1026"/>
          <p:cNvSpPr>
            <a:spLocks noGrp="1" noChangeArrowheads="1"/>
          </p:cNvSpPr>
          <p:nvPr>
            <p:ph type="title"/>
          </p:nvPr>
        </p:nvSpPr>
        <p:spPr/>
        <p:txBody>
          <a:bodyPr/>
          <a:lstStyle/>
          <a:p>
            <a:r>
              <a:rPr lang="en-US" dirty="0"/>
              <a:t>Types of patents</a:t>
            </a:r>
          </a:p>
        </p:txBody>
      </p:sp>
      <p:sp>
        <p:nvSpPr>
          <p:cNvPr id="11" name="Slide Number Placeholder 1">
            <a:extLst>
              <a:ext uri="{FF2B5EF4-FFF2-40B4-BE49-F238E27FC236}">
                <a16:creationId xmlns:a16="http://schemas.microsoft.com/office/drawing/2014/main" id="{4C77953F-401F-4335-BF85-9FA76183F297}"/>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14</a:t>
            </a:fld>
            <a:endParaRPr lang="en-US" dirty="0"/>
          </a:p>
        </p:txBody>
      </p:sp>
    </p:spTree>
    <p:extLst>
      <p:ext uri="{BB962C8B-B14F-4D97-AF65-F5344CB8AC3E}">
        <p14:creationId xmlns:p14="http://schemas.microsoft.com/office/powerpoint/2010/main" val="3317160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656612-4632-432D-90F2-586AFA8F1C70}"/>
              </a:ext>
            </a:extLst>
          </p:cNvPr>
          <p:cNvSpPr>
            <a:spLocks noGrp="1"/>
          </p:cNvSpPr>
          <p:nvPr>
            <p:ph type="title"/>
          </p:nvPr>
        </p:nvSpPr>
        <p:spPr/>
        <p:txBody>
          <a:bodyPr/>
          <a:lstStyle/>
          <a:p>
            <a:r>
              <a:rPr lang="en-US" dirty="0"/>
              <a:t>US and State patent grants</a:t>
            </a:r>
          </a:p>
        </p:txBody>
      </p:sp>
      <p:sp>
        <p:nvSpPr>
          <p:cNvPr id="4" name="Slide Number Placeholder 3">
            <a:extLst>
              <a:ext uri="{FF2B5EF4-FFF2-40B4-BE49-F238E27FC236}">
                <a16:creationId xmlns:a16="http://schemas.microsoft.com/office/drawing/2014/main" id="{CED8B713-9A04-4AD6-A15D-B0324FADA584}"/>
              </a:ext>
            </a:extLst>
          </p:cNvPr>
          <p:cNvSpPr>
            <a:spLocks noGrp="1"/>
          </p:cNvSpPr>
          <p:nvPr>
            <p:ph type="sldNum" sz="quarter" idx="10"/>
          </p:nvPr>
        </p:nvSpPr>
        <p:spPr/>
        <p:txBody>
          <a:bodyPr/>
          <a:lstStyle/>
          <a:p>
            <a:fld id="{1D648693-0942-45E9-83AE-76FC568F9452}" type="slidenum">
              <a:rPr lang="en-US" smtClean="0"/>
              <a:pPr/>
              <a:t>15</a:t>
            </a:fld>
            <a:endParaRPr lang="en-US" dirty="0"/>
          </a:p>
        </p:txBody>
      </p:sp>
      <p:graphicFrame>
        <p:nvGraphicFramePr>
          <p:cNvPr id="5" name="Content Placeholder 4">
            <a:extLst>
              <a:ext uri="{FF2B5EF4-FFF2-40B4-BE49-F238E27FC236}">
                <a16:creationId xmlns:a16="http://schemas.microsoft.com/office/drawing/2014/main" id="{512C3FCD-E496-4B5C-8EDB-C9D94C696498}"/>
              </a:ext>
            </a:extLst>
          </p:cNvPr>
          <p:cNvGraphicFramePr>
            <a:graphicFrameLocks noGrp="1"/>
          </p:cNvGraphicFramePr>
          <p:nvPr>
            <p:ph idx="1"/>
          </p:nvPr>
        </p:nvGraphicFramePr>
        <p:xfrm>
          <a:off x="457200" y="1130400"/>
          <a:ext cx="8229600" cy="4209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12279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2C79F7-EF3A-408B-9BE1-4060B8F51E33}"/>
              </a:ext>
            </a:extLst>
          </p:cNvPr>
          <p:cNvSpPr>
            <a:spLocks noGrp="1"/>
          </p:cNvSpPr>
          <p:nvPr>
            <p:ph type="title"/>
          </p:nvPr>
        </p:nvSpPr>
        <p:spPr/>
        <p:txBody>
          <a:bodyPr>
            <a:normAutofit fontScale="90000"/>
          </a:bodyPr>
          <a:lstStyle/>
          <a:p>
            <a:r>
              <a:rPr lang="en-US" dirty="0"/>
              <a:t>Patent Types by California Inventors</a:t>
            </a:r>
          </a:p>
        </p:txBody>
      </p:sp>
      <p:sp>
        <p:nvSpPr>
          <p:cNvPr id="16" name="TextBox 15">
            <a:extLst>
              <a:ext uri="{FF2B5EF4-FFF2-40B4-BE49-F238E27FC236}">
                <a16:creationId xmlns:a16="http://schemas.microsoft.com/office/drawing/2014/main" id="{6FDA63E4-AC24-4BC2-A252-4C94077C6D9D}"/>
              </a:ext>
            </a:extLst>
          </p:cNvPr>
          <p:cNvSpPr txBox="1"/>
          <p:nvPr/>
        </p:nvSpPr>
        <p:spPr>
          <a:xfrm>
            <a:off x="6592637" y="5414726"/>
            <a:ext cx="2551363" cy="276999"/>
          </a:xfrm>
          <a:prstGeom prst="rect">
            <a:avLst/>
          </a:prstGeom>
          <a:noFill/>
        </p:spPr>
        <p:txBody>
          <a:bodyPr wrap="square" rtlCol="0">
            <a:spAutoFit/>
          </a:bodyPr>
          <a:lstStyle/>
          <a:p>
            <a:r>
              <a:rPr lang="en-US" sz="1200" dirty="0"/>
              <a:t>* July 2020 - July 2023</a:t>
            </a:r>
          </a:p>
        </p:txBody>
      </p:sp>
      <p:graphicFrame>
        <p:nvGraphicFramePr>
          <p:cNvPr id="7" name="Chart 6">
            <a:extLst>
              <a:ext uri="{FF2B5EF4-FFF2-40B4-BE49-F238E27FC236}">
                <a16:creationId xmlns:a16="http://schemas.microsoft.com/office/drawing/2014/main" id="{3C8EE1EE-9957-4475-B919-51DB5DE53896}"/>
              </a:ext>
            </a:extLst>
          </p:cNvPr>
          <p:cNvGraphicFramePr>
            <a:graphicFrameLocks/>
          </p:cNvGraphicFramePr>
          <p:nvPr/>
        </p:nvGraphicFramePr>
        <p:xfrm>
          <a:off x="457200" y="1174396"/>
          <a:ext cx="8229600" cy="42303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3031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8330F7-F474-4CA0-8B58-D2CBDB2423FF}"/>
              </a:ext>
            </a:extLst>
          </p:cNvPr>
          <p:cNvSpPr>
            <a:spLocks noGrp="1"/>
          </p:cNvSpPr>
          <p:nvPr>
            <p:ph type="title"/>
          </p:nvPr>
        </p:nvSpPr>
        <p:spPr>
          <a:xfrm>
            <a:off x="457200" y="310250"/>
            <a:ext cx="8229600" cy="543453"/>
          </a:xfrm>
        </p:spPr>
        <p:txBody>
          <a:bodyPr>
            <a:normAutofit fontScale="90000"/>
          </a:bodyPr>
          <a:lstStyle/>
          <a:p>
            <a:r>
              <a:rPr lang="en-US" sz="3300" dirty="0"/>
              <a:t>Top 15 classifications by California Inventors</a:t>
            </a:r>
            <a:br>
              <a:rPr lang="en-US" b="0" dirty="0">
                <a:solidFill>
                  <a:sysClr val="windowText" lastClr="000000">
                    <a:lumMod val="65000"/>
                    <a:lumOff val="35000"/>
                  </a:sysClr>
                </a:solidFill>
                <a:latin typeface="Calibri" panose="020F0502020204030204"/>
              </a:rPr>
            </a:br>
            <a:endParaRPr lang="en-US" dirty="0"/>
          </a:p>
        </p:txBody>
      </p:sp>
      <mc:AlternateContent xmlns:mc="http://schemas.openxmlformats.org/markup-compatibility/2006" xmlns:cx1="http://schemas.microsoft.com/office/drawing/2015/9/8/chartex">
        <mc:Choice Requires="cx1">
          <p:graphicFrame>
            <p:nvGraphicFramePr>
              <p:cNvPr id="10" name="Chart 9">
                <a:extLst>
                  <a:ext uri="{FF2B5EF4-FFF2-40B4-BE49-F238E27FC236}">
                    <a16:creationId xmlns:a16="http://schemas.microsoft.com/office/drawing/2014/main" id="{7BD442E4-1EB4-426B-ADEB-819E6A1740A8}"/>
                  </a:ext>
                </a:extLst>
              </p:cNvPr>
              <p:cNvGraphicFramePr/>
              <p:nvPr/>
            </p:nvGraphicFramePr>
            <p:xfrm>
              <a:off x="583405" y="711993"/>
              <a:ext cx="7977189" cy="4291013"/>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0" name="Chart 9">
                <a:extLst>
                  <a:ext uri="{FF2B5EF4-FFF2-40B4-BE49-F238E27FC236}">
                    <a16:creationId xmlns:a16="http://schemas.microsoft.com/office/drawing/2014/main" id="{7BD442E4-1EB4-426B-ADEB-819E6A1740A8}"/>
                  </a:ext>
                </a:extLst>
              </p:cNvPr>
              <p:cNvPicPr>
                <a:picLocks noGrp="1" noRot="1" noChangeAspect="1" noMove="1" noResize="1" noEditPoints="1" noAdjustHandles="1" noChangeArrowheads="1" noChangeShapeType="1"/>
              </p:cNvPicPr>
              <p:nvPr/>
            </p:nvPicPr>
            <p:blipFill>
              <a:blip r:embed="rId4"/>
              <a:stretch>
                <a:fillRect/>
              </a:stretch>
            </p:blipFill>
            <p:spPr>
              <a:xfrm>
                <a:off x="583405" y="711993"/>
                <a:ext cx="7977189" cy="4291013"/>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6" name="Chart 5">
                <a:extLst>
                  <a:ext uri="{FF2B5EF4-FFF2-40B4-BE49-F238E27FC236}">
                    <a16:creationId xmlns:a16="http://schemas.microsoft.com/office/drawing/2014/main" id="{8700A4BF-F297-41DE-8546-B015E02C33F6}"/>
                  </a:ext>
                </a:extLst>
              </p:cNvPr>
              <p:cNvGraphicFramePr/>
              <p:nvPr/>
            </p:nvGraphicFramePr>
            <p:xfrm>
              <a:off x="520302" y="1199049"/>
              <a:ext cx="8103394" cy="4426303"/>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6" name="Chart 5">
                <a:extLst>
                  <a:ext uri="{FF2B5EF4-FFF2-40B4-BE49-F238E27FC236}">
                    <a16:creationId xmlns:a16="http://schemas.microsoft.com/office/drawing/2014/main" id="{8700A4BF-F297-41DE-8546-B015E02C33F6}"/>
                  </a:ext>
                </a:extLst>
              </p:cNvPr>
              <p:cNvPicPr>
                <a:picLocks noGrp="1" noRot="1" noChangeAspect="1" noMove="1" noResize="1" noEditPoints="1" noAdjustHandles="1" noChangeArrowheads="1" noChangeShapeType="1"/>
              </p:cNvPicPr>
              <p:nvPr/>
            </p:nvPicPr>
            <p:blipFill>
              <a:blip r:embed="rId6"/>
              <a:stretch>
                <a:fillRect/>
              </a:stretch>
            </p:blipFill>
            <p:spPr>
              <a:xfrm>
                <a:off x="520302" y="1199049"/>
                <a:ext cx="8103394" cy="4426303"/>
              </a:xfrm>
              <a:prstGeom prst="rect">
                <a:avLst/>
              </a:prstGeom>
            </p:spPr>
          </p:pic>
        </mc:Fallback>
      </mc:AlternateContent>
      <p:sp>
        <p:nvSpPr>
          <p:cNvPr id="7" name="TextBox 6">
            <a:extLst>
              <a:ext uri="{FF2B5EF4-FFF2-40B4-BE49-F238E27FC236}">
                <a16:creationId xmlns:a16="http://schemas.microsoft.com/office/drawing/2014/main" id="{A5AB2F3E-085F-4653-A079-6740460A6E8A}"/>
              </a:ext>
            </a:extLst>
          </p:cNvPr>
          <p:cNvSpPr txBox="1"/>
          <p:nvPr/>
        </p:nvSpPr>
        <p:spPr>
          <a:xfrm>
            <a:off x="6592637" y="5414726"/>
            <a:ext cx="2551363" cy="276999"/>
          </a:xfrm>
          <a:prstGeom prst="rect">
            <a:avLst/>
          </a:prstGeom>
          <a:noFill/>
        </p:spPr>
        <p:txBody>
          <a:bodyPr wrap="square" rtlCol="0">
            <a:spAutoFit/>
          </a:bodyPr>
          <a:lstStyle/>
          <a:p>
            <a:r>
              <a:rPr lang="en-US" sz="1200" dirty="0"/>
              <a:t>* July 2020 - July 2023</a:t>
            </a:r>
          </a:p>
        </p:txBody>
      </p:sp>
      <mc:AlternateContent xmlns:mc="http://schemas.openxmlformats.org/markup-compatibility/2006" xmlns:cx1="http://schemas.microsoft.com/office/drawing/2015/9/8/chartex">
        <mc:Choice Requires="cx1">
          <p:graphicFrame>
            <p:nvGraphicFramePr>
              <p:cNvPr id="8" name="Chart 7">
                <a:extLst>
                  <a:ext uri="{FF2B5EF4-FFF2-40B4-BE49-F238E27FC236}">
                    <a16:creationId xmlns:a16="http://schemas.microsoft.com/office/drawing/2014/main" id="{95066EF1-F73E-427A-A9D3-69EEC915EEAF}"/>
                  </a:ext>
                </a:extLst>
              </p:cNvPr>
              <p:cNvGraphicFramePr/>
              <p:nvPr/>
            </p:nvGraphicFramePr>
            <p:xfrm>
              <a:off x="520302" y="1255989"/>
              <a:ext cx="8103394" cy="4092363"/>
            </p:xfrm>
            <a:graphic>
              <a:graphicData uri="http://schemas.microsoft.com/office/drawing/2014/chartex">
                <cx:chart xmlns:cx="http://schemas.microsoft.com/office/drawing/2014/chartex" xmlns:r="http://schemas.openxmlformats.org/officeDocument/2006/relationships" r:id="rId7"/>
              </a:graphicData>
            </a:graphic>
          </p:graphicFrame>
        </mc:Choice>
        <mc:Fallback xmlns="">
          <p:pic>
            <p:nvPicPr>
              <p:cNvPr id="8" name="Chart 7">
                <a:extLst>
                  <a:ext uri="{FF2B5EF4-FFF2-40B4-BE49-F238E27FC236}">
                    <a16:creationId xmlns:a16="http://schemas.microsoft.com/office/drawing/2014/main" id="{95066EF1-F73E-427A-A9D3-69EEC915EEAF}"/>
                  </a:ext>
                </a:extLst>
              </p:cNvPr>
              <p:cNvPicPr>
                <a:picLocks noGrp="1" noRot="1" noChangeAspect="1" noMove="1" noResize="1" noEditPoints="1" noAdjustHandles="1" noChangeArrowheads="1" noChangeShapeType="1"/>
              </p:cNvPicPr>
              <p:nvPr/>
            </p:nvPicPr>
            <p:blipFill>
              <a:blip r:embed="rId8"/>
              <a:stretch>
                <a:fillRect/>
              </a:stretch>
            </p:blipFill>
            <p:spPr>
              <a:xfrm>
                <a:off x="520302" y="1255989"/>
                <a:ext cx="8103394" cy="4092363"/>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9" name="Chart 8">
                <a:extLst>
                  <a:ext uri="{FF2B5EF4-FFF2-40B4-BE49-F238E27FC236}">
                    <a16:creationId xmlns:a16="http://schemas.microsoft.com/office/drawing/2014/main" id="{5C742355-738D-45F3-BFFF-089E8B16C263}"/>
                  </a:ext>
                </a:extLst>
              </p:cNvPr>
              <p:cNvGraphicFramePr/>
              <p:nvPr/>
            </p:nvGraphicFramePr>
            <p:xfrm>
              <a:off x="149087" y="1255989"/>
              <a:ext cx="8706678" cy="4322273"/>
            </p:xfrm>
            <a:graphic>
              <a:graphicData uri="http://schemas.microsoft.com/office/drawing/2014/chartex">
                <cx:chart xmlns:cx="http://schemas.microsoft.com/office/drawing/2014/chartex" xmlns:r="http://schemas.openxmlformats.org/officeDocument/2006/relationships" r:id="rId9"/>
              </a:graphicData>
            </a:graphic>
          </p:graphicFrame>
        </mc:Choice>
        <mc:Fallback xmlns="">
          <p:pic>
            <p:nvPicPr>
              <p:cNvPr id="9" name="Chart 8">
                <a:extLst>
                  <a:ext uri="{FF2B5EF4-FFF2-40B4-BE49-F238E27FC236}">
                    <a16:creationId xmlns:a16="http://schemas.microsoft.com/office/drawing/2014/main" id="{5C742355-738D-45F3-BFFF-089E8B16C263}"/>
                  </a:ext>
                </a:extLst>
              </p:cNvPr>
              <p:cNvPicPr>
                <a:picLocks noGrp="1" noRot="1" noChangeAspect="1" noMove="1" noResize="1" noEditPoints="1" noAdjustHandles="1" noChangeArrowheads="1" noChangeShapeType="1"/>
              </p:cNvPicPr>
              <p:nvPr/>
            </p:nvPicPr>
            <p:blipFill>
              <a:blip r:embed="rId10"/>
              <a:stretch>
                <a:fillRect/>
              </a:stretch>
            </p:blipFill>
            <p:spPr>
              <a:xfrm>
                <a:off x="149087" y="1255989"/>
                <a:ext cx="8706678" cy="4322273"/>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1" name="Chart 10">
                <a:extLst>
                  <a:ext uri="{FF2B5EF4-FFF2-40B4-BE49-F238E27FC236}">
                    <a16:creationId xmlns:a16="http://schemas.microsoft.com/office/drawing/2014/main" id="{5C742355-738D-45F3-BFFF-089E8B16C263}"/>
                  </a:ext>
                </a:extLst>
              </p:cNvPr>
              <p:cNvGraphicFramePr/>
              <p:nvPr/>
            </p:nvGraphicFramePr>
            <p:xfrm>
              <a:off x="232067" y="853703"/>
              <a:ext cx="8524307" cy="4551045"/>
            </p:xfrm>
            <a:graphic>
              <a:graphicData uri="http://schemas.microsoft.com/office/drawing/2014/chartex">
                <cx:chart xmlns:cx="http://schemas.microsoft.com/office/drawing/2014/chartex" xmlns:r="http://schemas.openxmlformats.org/officeDocument/2006/relationships" r:id="rId11"/>
              </a:graphicData>
            </a:graphic>
          </p:graphicFrame>
        </mc:Choice>
        <mc:Fallback xmlns="">
          <p:pic>
            <p:nvPicPr>
              <p:cNvPr id="11" name="Chart 10">
                <a:extLst>
                  <a:ext uri="{FF2B5EF4-FFF2-40B4-BE49-F238E27FC236}">
                    <a16:creationId xmlns:a16="http://schemas.microsoft.com/office/drawing/2014/main" id="{5C742355-738D-45F3-BFFF-089E8B16C263}"/>
                  </a:ext>
                </a:extLst>
              </p:cNvPr>
              <p:cNvPicPr>
                <a:picLocks noGrp="1" noRot="1" noChangeAspect="1" noMove="1" noResize="1" noEditPoints="1" noAdjustHandles="1" noChangeArrowheads="1" noChangeShapeType="1"/>
              </p:cNvPicPr>
              <p:nvPr/>
            </p:nvPicPr>
            <p:blipFill>
              <a:blip r:embed="rId12"/>
              <a:stretch>
                <a:fillRect/>
              </a:stretch>
            </p:blipFill>
            <p:spPr>
              <a:xfrm>
                <a:off x="232067" y="853703"/>
                <a:ext cx="8524307" cy="4551045"/>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2" name="Chart 11">
                <a:extLst>
                  <a:ext uri="{FF2B5EF4-FFF2-40B4-BE49-F238E27FC236}">
                    <a16:creationId xmlns:a16="http://schemas.microsoft.com/office/drawing/2014/main" id="{5C742355-738D-45F3-BFFF-089E8B16C263}"/>
                  </a:ext>
                </a:extLst>
              </p:cNvPr>
              <p:cNvGraphicFramePr/>
              <p:nvPr/>
            </p:nvGraphicFramePr>
            <p:xfrm>
              <a:off x="520302" y="910643"/>
              <a:ext cx="8103394" cy="4390620"/>
            </p:xfrm>
            <a:graphic>
              <a:graphicData uri="http://schemas.microsoft.com/office/drawing/2014/chartex">
                <cx:chart xmlns:cx="http://schemas.microsoft.com/office/drawing/2014/chartex" xmlns:r="http://schemas.openxmlformats.org/officeDocument/2006/relationships" r:id="rId13"/>
              </a:graphicData>
            </a:graphic>
          </p:graphicFrame>
        </mc:Choice>
        <mc:Fallback xmlns="">
          <p:pic>
            <p:nvPicPr>
              <p:cNvPr id="12" name="Chart 11">
                <a:extLst>
                  <a:ext uri="{FF2B5EF4-FFF2-40B4-BE49-F238E27FC236}">
                    <a16:creationId xmlns:a16="http://schemas.microsoft.com/office/drawing/2014/main" id="{5C742355-738D-45F3-BFFF-089E8B16C263}"/>
                  </a:ext>
                </a:extLst>
              </p:cNvPr>
              <p:cNvPicPr>
                <a:picLocks noGrp="1" noRot="1" noChangeAspect="1" noMove="1" noResize="1" noEditPoints="1" noAdjustHandles="1" noChangeArrowheads="1" noChangeShapeType="1"/>
              </p:cNvPicPr>
              <p:nvPr/>
            </p:nvPicPr>
            <p:blipFill>
              <a:blip r:embed="rId14"/>
              <a:stretch>
                <a:fillRect/>
              </a:stretch>
            </p:blipFill>
            <p:spPr>
              <a:xfrm>
                <a:off x="520302" y="910643"/>
                <a:ext cx="8103394" cy="439062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3" name="Chart 12">
                <a:extLst>
                  <a:ext uri="{FF2B5EF4-FFF2-40B4-BE49-F238E27FC236}">
                    <a16:creationId xmlns:a16="http://schemas.microsoft.com/office/drawing/2014/main" id="{5C742355-738D-45F3-BFFF-089E8B16C263}"/>
                  </a:ext>
                </a:extLst>
              </p:cNvPr>
              <p:cNvGraphicFramePr/>
              <p:nvPr/>
            </p:nvGraphicFramePr>
            <p:xfrm>
              <a:off x="520302" y="900665"/>
              <a:ext cx="8103394" cy="4447687"/>
            </p:xfrm>
            <a:graphic>
              <a:graphicData uri="http://schemas.microsoft.com/office/drawing/2014/chartex">
                <cx:chart xmlns:cx="http://schemas.microsoft.com/office/drawing/2014/chartex" xmlns:r="http://schemas.openxmlformats.org/officeDocument/2006/relationships" r:id="rId15"/>
              </a:graphicData>
            </a:graphic>
          </p:graphicFrame>
        </mc:Choice>
        <mc:Fallback xmlns="">
          <p:pic>
            <p:nvPicPr>
              <p:cNvPr id="13" name="Chart 12">
                <a:extLst>
                  <a:ext uri="{FF2B5EF4-FFF2-40B4-BE49-F238E27FC236}">
                    <a16:creationId xmlns:a16="http://schemas.microsoft.com/office/drawing/2014/main" id="{5C742355-738D-45F3-BFFF-089E8B16C263}"/>
                  </a:ext>
                </a:extLst>
              </p:cNvPr>
              <p:cNvPicPr>
                <a:picLocks noGrp="1" noRot="1" noChangeAspect="1" noMove="1" noResize="1" noEditPoints="1" noAdjustHandles="1" noChangeArrowheads="1" noChangeShapeType="1"/>
              </p:cNvPicPr>
              <p:nvPr/>
            </p:nvPicPr>
            <p:blipFill>
              <a:blip r:embed="rId16"/>
              <a:stretch>
                <a:fillRect/>
              </a:stretch>
            </p:blipFill>
            <p:spPr>
              <a:xfrm>
                <a:off x="520302" y="900665"/>
                <a:ext cx="8103394" cy="4447687"/>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4" name="Chart 13">
                <a:extLst>
                  <a:ext uri="{FF2B5EF4-FFF2-40B4-BE49-F238E27FC236}">
                    <a16:creationId xmlns:a16="http://schemas.microsoft.com/office/drawing/2014/main" id="{BFA3594C-FAD0-4C80-97AA-5D32E294DD67}"/>
                  </a:ext>
                </a:extLst>
              </p:cNvPr>
              <p:cNvGraphicFramePr/>
              <p:nvPr/>
            </p:nvGraphicFramePr>
            <p:xfrm>
              <a:off x="484014" y="863553"/>
              <a:ext cx="8202786" cy="4027534"/>
            </p:xfrm>
            <a:graphic>
              <a:graphicData uri="http://schemas.microsoft.com/office/drawing/2014/chartex">
                <cx:chart xmlns:cx="http://schemas.microsoft.com/office/drawing/2014/chartex" xmlns:r="http://schemas.openxmlformats.org/officeDocument/2006/relationships" r:id="rId17"/>
              </a:graphicData>
            </a:graphic>
          </p:graphicFrame>
        </mc:Choice>
        <mc:Fallback xmlns="">
          <p:pic>
            <p:nvPicPr>
              <p:cNvPr id="14" name="Chart 13">
                <a:extLst>
                  <a:ext uri="{FF2B5EF4-FFF2-40B4-BE49-F238E27FC236}">
                    <a16:creationId xmlns:a16="http://schemas.microsoft.com/office/drawing/2014/main" id="{BFA3594C-FAD0-4C80-97AA-5D32E294DD67}"/>
                  </a:ext>
                </a:extLst>
              </p:cNvPr>
              <p:cNvPicPr>
                <a:picLocks noGrp="1" noRot="1" noChangeAspect="1" noMove="1" noResize="1" noEditPoints="1" noAdjustHandles="1" noChangeArrowheads="1" noChangeShapeType="1"/>
              </p:cNvPicPr>
              <p:nvPr/>
            </p:nvPicPr>
            <p:blipFill>
              <a:blip r:embed="rId18"/>
              <a:stretch>
                <a:fillRect/>
              </a:stretch>
            </p:blipFill>
            <p:spPr>
              <a:xfrm>
                <a:off x="484014" y="863553"/>
                <a:ext cx="8202786" cy="4027534"/>
              </a:xfrm>
              <a:prstGeom prst="rect">
                <a:avLst/>
              </a:prstGeom>
            </p:spPr>
          </p:pic>
        </mc:Fallback>
      </mc:AlternateContent>
    </p:spTree>
    <p:extLst>
      <p:ext uri="{BB962C8B-B14F-4D97-AF65-F5344CB8AC3E}">
        <p14:creationId xmlns:p14="http://schemas.microsoft.com/office/powerpoint/2010/main" val="2328969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Body - Patent Application Journey"/>
          <p:cNvSpPr>
            <a:spLocks noGrp="1"/>
          </p:cNvSpPr>
          <p:nvPr>
            <p:ph idx="1"/>
          </p:nvPr>
        </p:nvSpPr>
        <p:spPr>
          <a:xfrm>
            <a:off x="457201" y="1785658"/>
            <a:ext cx="5448299" cy="3403562"/>
          </a:xfrm>
        </p:spPr>
        <p:txBody>
          <a:bodyPr>
            <a:normAutofit/>
          </a:bodyPr>
          <a:lstStyle/>
          <a:p>
            <a:pPr marL="0" indent="0">
              <a:lnSpc>
                <a:spcPct val="150000"/>
              </a:lnSpc>
              <a:buNone/>
            </a:pPr>
            <a:r>
              <a:rPr lang="en-US" sz="2800" b="1" dirty="0">
                <a:solidFill>
                  <a:schemeClr val="tx2"/>
                </a:solidFill>
              </a:rPr>
              <a:t>First, you need an idea!</a:t>
            </a:r>
          </a:p>
          <a:p>
            <a:pPr lvl="1">
              <a:lnSpc>
                <a:spcPct val="150000"/>
              </a:lnSpc>
            </a:pPr>
            <a:r>
              <a:rPr lang="en-US" sz="1900" dirty="0"/>
              <a:t>Is your idea worth protecting?</a:t>
            </a:r>
          </a:p>
          <a:p>
            <a:pPr marL="0" indent="0">
              <a:lnSpc>
                <a:spcPct val="150000"/>
              </a:lnSpc>
              <a:buNone/>
            </a:pPr>
            <a:r>
              <a:rPr lang="en-US" sz="2400" dirty="0">
                <a:solidFill>
                  <a:schemeClr val="bg1">
                    <a:lumMod val="75000"/>
                  </a:schemeClr>
                </a:solidFill>
              </a:rPr>
              <a:t>Present your idea</a:t>
            </a:r>
          </a:p>
          <a:p>
            <a:pPr marL="0" indent="0">
              <a:lnSpc>
                <a:spcPct val="150000"/>
              </a:lnSpc>
              <a:buNone/>
            </a:pPr>
            <a:r>
              <a:rPr lang="en-US" sz="2400" dirty="0">
                <a:solidFill>
                  <a:schemeClr val="bg1">
                    <a:lumMod val="75000"/>
                  </a:schemeClr>
                </a:solidFill>
              </a:rPr>
              <a:t>Draft application</a:t>
            </a:r>
          </a:p>
          <a:p>
            <a:pPr marL="0" indent="0">
              <a:lnSpc>
                <a:spcPct val="150000"/>
              </a:lnSpc>
              <a:buNone/>
            </a:pPr>
            <a:r>
              <a:rPr lang="en-US" sz="2400" dirty="0">
                <a:solidFill>
                  <a:schemeClr val="bg1">
                    <a:lumMod val="75000"/>
                  </a:schemeClr>
                </a:solidFill>
              </a:rPr>
              <a:t>File application</a:t>
            </a:r>
          </a:p>
          <a:p>
            <a:pPr marL="0" indent="0">
              <a:buNone/>
            </a:pPr>
            <a:endParaRPr lang="en-US" sz="2400" dirty="0"/>
          </a:p>
        </p:txBody>
      </p:sp>
      <p:sp>
        <p:nvSpPr>
          <p:cNvPr id="5" name="Title 4"/>
          <p:cNvSpPr>
            <a:spLocks noGrp="1"/>
          </p:cNvSpPr>
          <p:nvPr>
            <p:ph type="title"/>
          </p:nvPr>
        </p:nvSpPr>
        <p:spPr/>
        <p:txBody>
          <a:bodyPr>
            <a:noAutofit/>
          </a:bodyPr>
          <a:lstStyle/>
          <a:p>
            <a:r>
              <a:rPr lang="en-US" dirty="0"/>
              <a:t>The patent </a:t>
            </a:r>
            <a:br>
              <a:rPr lang="en-US" dirty="0"/>
            </a:br>
            <a:r>
              <a:rPr lang="en-US" dirty="0"/>
              <a:t>application journey</a:t>
            </a:r>
          </a:p>
        </p:txBody>
      </p:sp>
      <p:sp>
        <p:nvSpPr>
          <p:cNvPr id="2" name="Slide Number Placeholder 1"/>
          <p:cNvSpPr>
            <a:spLocks noGrp="1"/>
          </p:cNvSpPr>
          <p:nvPr>
            <p:ph type="sldNum" sz="quarter" idx="10"/>
          </p:nvPr>
        </p:nvSpPr>
        <p:spPr/>
        <p:txBody>
          <a:bodyPr/>
          <a:lstStyle/>
          <a:p>
            <a:fld id="{1D648693-0942-45E9-83AE-76FC568F9452}" type="slidenum">
              <a:rPr lang="en-US" smtClean="0"/>
              <a:pPr/>
              <a:t>18</a:t>
            </a:fld>
            <a:endParaRPr lang="en-US" dirty="0"/>
          </a:p>
        </p:txBody>
      </p:sp>
      <p:sp>
        <p:nvSpPr>
          <p:cNvPr id="12" name="Freeform 11" descr="A child smiling at the camera as he lifts his index finger. A chalkboard is seen in the background with a bright lightbulb drawn in." title="Stock photo"/>
          <p:cNvSpPr/>
          <p:nvPr/>
        </p:nvSpPr>
        <p:spPr>
          <a:xfrm>
            <a:off x="5248800" y="180000"/>
            <a:ext cx="39024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400" h="5536800">
                <a:moveTo>
                  <a:pt x="3888000" y="0"/>
                </a:moveTo>
                <a:lnTo>
                  <a:pt x="856800" y="194400"/>
                </a:lnTo>
                <a:lnTo>
                  <a:pt x="0" y="151200"/>
                </a:lnTo>
                <a:lnTo>
                  <a:pt x="14400" y="5536800"/>
                </a:lnTo>
                <a:lnTo>
                  <a:pt x="3902400" y="5536800"/>
                </a:lnTo>
                <a:lnTo>
                  <a:pt x="3888000" y="0"/>
                </a:lnTo>
                <a:close/>
              </a:path>
            </a:pathLst>
          </a:custGeom>
          <a:blipFill dpi="0" rotWithShape="1">
            <a:blip r:embed="rId3"/>
            <a:srcRect/>
            <a:stretch>
              <a:fillRect l="22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Pentagon 14"/>
          <p:cNvSpPr/>
          <p:nvPr/>
        </p:nvSpPr>
        <p:spPr>
          <a:xfrm flipH="1">
            <a:off x="4610100" y="4549901"/>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4</a:t>
            </a:r>
          </a:p>
        </p:txBody>
      </p:sp>
      <p:sp>
        <p:nvSpPr>
          <p:cNvPr id="14" name="Pentagon 13"/>
          <p:cNvSpPr/>
          <p:nvPr/>
        </p:nvSpPr>
        <p:spPr>
          <a:xfrm flipH="1">
            <a:off x="4610100" y="3890975"/>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3</a:t>
            </a:r>
          </a:p>
        </p:txBody>
      </p:sp>
      <p:sp>
        <p:nvSpPr>
          <p:cNvPr id="11" name="Pentagon 10"/>
          <p:cNvSpPr/>
          <p:nvPr/>
        </p:nvSpPr>
        <p:spPr>
          <a:xfrm flipH="1">
            <a:off x="4610100" y="3229590"/>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2</a:t>
            </a:r>
          </a:p>
        </p:txBody>
      </p:sp>
      <p:sp>
        <p:nvSpPr>
          <p:cNvPr id="9" name="Pentagon 8"/>
          <p:cNvSpPr/>
          <p:nvPr/>
        </p:nvSpPr>
        <p:spPr>
          <a:xfrm flipH="1">
            <a:off x="4610100" y="1930996"/>
            <a:ext cx="1485900" cy="515697"/>
          </a:xfrm>
          <a:prstGeom prst="homePlate">
            <a:avLst>
              <a:gd name="adj" fmla="val 55541"/>
            </a:avLst>
          </a:prstGeom>
          <a:solidFill>
            <a:schemeClr val="bg2">
              <a:lumMod val="90000"/>
              <a:lumOff val="1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1</a:t>
            </a:r>
          </a:p>
        </p:txBody>
      </p:sp>
    </p:spTree>
    <p:extLst>
      <p:ext uri="{BB962C8B-B14F-4D97-AF65-F5344CB8AC3E}">
        <p14:creationId xmlns:p14="http://schemas.microsoft.com/office/powerpoint/2010/main" val="1404520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35 U.S.C. § 101  "/>
          <p:cNvSpPr>
            <a:spLocks noGrp="1"/>
          </p:cNvSpPr>
          <p:nvPr>
            <p:ph idx="1"/>
          </p:nvPr>
        </p:nvSpPr>
        <p:spPr>
          <a:xfrm>
            <a:off x="457200" y="4916696"/>
            <a:ext cx="2233547" cy="400803"/>
          </a:xfrm>
        </p:spPr>
        <p:txBody>
          <a:bodyPr>
            <a:noAutofit/>
          </a:bodyPr>
          <a:lstStyle/>
          <a:p>
            <a:pPr marL="0" indent="0">
              <a:buNone/>
            </a:pPr>
            <a:r>
              <a:rPr lang="en-US" altLang="en-US" sz="1800" dirty="0"/>
              <a:t>35 U.S.C. </a:t>
            </a:r>
            <a:r>
              <a:rPr lang="en-US" sz="1800" dirty="0"/>
              <a:t>§ 101</a:t>
            </a:r>
            <a:r>
              <a:rPr lang="en-US" altLang="en-US" sz="1800" dirty="0"/>
              <a:t>  </a:t>
            </a:r>
          </a:p>
        </p:txBody>
      </p:sp>
      <p:sp>
        <p:nvSpPr>
          <p:cNvPr id="5" name="Title 4"/>
          <p:cNvSpPr>
            <a:spLocks noGrp="1"/>
          </p:cNvSpPr>
          <p:nvPr>
            <p:ph type="title"/>
          </p:nvPr>
        </p:nvSpPr>
        <p:spPr>
          <a:xfrm>
            <a:off x="457199" y="309580"/>
            <a:ext cx="8637373" cy="952500"/>
          </a:xfrm>
        </p:spPr>
        <p:txBody>
          <a:bodyPr>
            <a:noAutofit/>
          </a:bodyPr>
          <a:lstStyle/>
          <a:p>
            <a:r>
              <a:rPr lang="en-US" sz="3600" dirty="0"/>
              <a:t>Is your idea eligible for protection?</a:t>
            </a:r>
          </a:p>
        </p:txBody>
      </p:sp>
      <p:sp>
        <p:nvSpPr>
          <p:cNvPr id="2" name="Slide Number Placeholder 1"/>
          <p:cNvSpPr>
            <a:spLocks noGrp="1"/>
          </p:cNvSpPr>
          <p:nvPr>
            <p:ph type="sldNum" sz="quarter" idx="10"/>
          </p:nvPr>
        </p:nvSpPr>
        <p:spPr/>
        <p:txBody>
          <a:bodyPr/>
          <a:lstStyle/>
          <a:p>
            <a:fld id="{1D648693-0942-45E9-83AE-76FC568F9452}" type="slidenum">
              <a:rPr lang="en-US" smtClean="0"/>
              <a:pPr/>
              <a:t>19</a:t>
            </a:fld>
            <a:endParaRPr lang="en-US" dirty="0"/>
          </a:p>
        </p:txBody>
      </p:sp>
      <p:pic>
        <p:nvPicPr>
          <p:cNvPr id="20" name="Picture 19" descr="Is your idea eligible for protection?" title="Composition of matte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054640" y="2991246"/>
            <a:ext cx="2902611" cy="1818500"/>
          </a:xfrm>
          <a:prstGeom prst="rect">
            <a:avLst/>
          </a:prstGeom>
          <a:ln w="12700">
            <a:solidFill>
              <a:schemeClr val="bg1"/>
            </a:solidFill>
          </a:ln>
        </p:spPr>
      </p:pic>
      <p:sp>
        <p:nvSpPr>
          <p:cNvPr id="24" name="TextBox 23"/>
          <p:cNvSpPr txBox="1"/>
          <p:nvPr/>
        </p:nvSpPr>
        <p:spPr>
          <a:xfrm>
            <a:off x="5047020" y="3188224"/>
            <a:ext cx="2308551" cy="246221"/>
          </a:xfrm>
          <a:prstGeom prst="rect">
            <a:avLst/>
          </a:prstGeom>
          <a:solidFill>
            <a:srgbClr val="344D06"/>
          </a:solidFill>
          <a:ln w="12700">
            <a:solidFill>
              <a:schemeClr val="bg1"/>
            </a:solidFill>
          </a:ln>
        </p:spPr>
        <p:txBody>
          <a:bodyPr wrap="square" lIns="0" tIns="0" rIns="0" bIns="0" rtlCol="0" anchor="ctr" anchorCtr="0">
            <a:noAutofit/>
          </a:bodyPr>
          <a:lstStyle/>
          <a:p>
            <a:pPr algn="ctr"/>
            <a:r>
              <a:rPr lang="en-US" sz="1600" b="1" dirty="0">
                <a:solidFill>
                  <a:schemeClr val="bg1"/>
                </a:solidFill>
              </a:rPr>
              <a:t>composition of matter</a:t>
            </a:r>
          </a:p>
        </p:txBody>
      </p:sp>
      <p:pic>
        <p:nvPicPr>
          <p:cNvPr id="19" name="Picture 18" descr="Is your idea eligible for protection?" title="Manufacture image"/>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919322" y="2981027"/>
            <a:ext cx="3043654" cy="1812998"/>
          </a:xfrm>
          <a:prstGeom prst="rect">
            <a:avLst/>
          </a:prstGeom>
          <a:ln w="12700">
            <a:solidFill>
              <a:schemeClr val="bg1"/>
            </a:solidFill>
          </a:ln>
        </p:spPr>
      </p:pic>
      <p:sp>
        <p:nvSpPr>
          <p:cNvPr id="23" name="TextBox 22"/>
          <p:cNvSpPr txBox="1"/>
          <p:nvPr/>
        </p:nvSpPr>
        <p:spPr>
          <a:xfrm>
            <a:off x="1911703" y="3188224"/>
            <a:ext cx="1395978" cy="244161"/>
          </a:xfrm>
          <a:prstGeom prst="rect">
            <a:avLst/>
          </a:prstGeom>
          <a:solidFill>
            <a:srgbClr val="9E90B2"/>
          </a:solidFill>
          <a:ln w="12700">
            <a:solidFill>
              <a:schemeClr val="bg1"/>
            </a:solidFill>
          </a:ln>
        </p:spPr>
        <p:txBody>
          <a:bodyPr wrap="square" lIns="0" tIns="0" rIns="0" bIns="0" rtlCol="0" anchor="ctr" anchorCtr="0">
            <a:noAutofit/>
          </a:bodyPr>
          <a:lstStyle/>
          <a:p>
            <a:pPr algn="ctr"/>
            <a:r>
              <a:rPr lang="en-US" sz="1600" b="1" dirty="0">
                <a:solidFill>
                  <a:schemeClr val="bg1"/>
                </a:solidFill>
              </a:rPr>
              <a:t>manufacture</a:t>
            </a:r>
          </a:p>
        </p:txBody>
      </p:sp>
      <p:pic>
        <p:nvPicPr>
          <p:cNvPr id="17" name="Picture 16" descr="Is your idea eligible for protection?" title="Machine image"/>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054640" y="1102312"/>
            <a:ext cx="2908260" cy="1816047"/>
          </a:xfrm>
          <a:prstGeom prst="rect">
            <a:avLst/>
          </a:prstGeom>
          <a:ln w="12700">
            <a:solidFill>
              <a:schemeClr val="bg1"/>
            </a:solidFill>
          </a:ln>
        </p:spPr>
      </p:pic>
      <p:sp>
        <p:nvSpPr>
          <p:cNvPr id="21" name="TextBox 20"/>
          <p:cNvSpPr txBox="1"/>
          <p:nvPr/>
        </p:nvSpPr>
        <p:spPr>
          <a:xfrm>
            <a:off x="6995339" y="2333851"/>
            <a:ext cx="977151" cy="242123"/>
          </a:xfrm>
          <a:prstGeom prst="rect">
            <a:avLst/>
          </a:prstGeom>
          <a:solidFill>
            <a:schemeClr val="tx1"/>
          </a:solidFill>
          <a:ln w="12700">
            <a:solidFill>
              <a:schemeClr val="bg1"/>
            </a:solidFill>
          </a:ln>
        </p:spPr>
        <p:txBody>
          <a:bodyPr wrap="square" lIns="0" tIns="0" rIns="0" bIns="0" rtlCol="0" anchor="ctr" anchorCtr="0">
            <a:noAutofit/>
          </a:bodyPr>
          <a:lstStyle/>
          <a:p>
            <a:pPr algn="ctr"/>
            <a:r>
              <a:rPr lang="en-US" sz="1600" b="1" dirty="0">
                <a:solidFill>
                  <a:schemeClr val="bg1"/>
                </a:solidFill>
              </a:rPr>
              <a:t>machine </a:t>
            </a:r>
          </a:p>
        </p:txBody>
      </p:sp>
      <p:pic>
        <p:nvPicPr>
          <p:cNvPr id="4" name="Picture 3" descr="Is your idea eligible for protection?" title="Image of a Process"/>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919322" y="1102312"/>
            <a:ext cx="3043654" cy="1816047"/>
          </a:xfrm>
          <a:prstGeom prst="rect">
            <a:avLst/>
          </a:prstGeom>
          <a:ln w="12700">
            <a:solidFill>
              <a:schemeClr val="bg1"/>
            </a:solidFill>
          </a:ln>
        </p:spPr>
      </p:pic>
      <p:sp>
        <p:nvSpPr>
          <p:cNvPr id="22" name="TextBox 21" title="Process image"/>
          <p:cNvSpPr txBox="1"/>
          <p:nvPr/>
        </p:nvSpPr>
        <p:spPr>
          <a:xfrm>
            <a:off x="4057320" y="2332800"/>
            <a:ext cx="913276" cy="243174"/>
          </a:xfrm>
          <a:prstGeom prst="rect">
            <a:avLst/>
          </a:prstGeom>
          <a:solidFill>
            <a:srgbClr val="399CC5"/>
          </a:solidFill>
          <a:ln w="12700">
            <a:solidFill>
              <a:schemeClr val="bg1"/>
            </a:solidFill>
          </a:ln>
        </p:spPr>
        <p:txBody>
          <a:bodyPr wrap="square" lIns="0" tIns="0" rIns="0" bIns="0" rtlCol="0" anchor="b" anchorCtr="0">
            <a:noAutofit/>
          </a:bodyPr>
          <a:lstStyle/>
          <a:p>
            <a:pPr algn="ctr"/>
            <a:r>
              <a:rPr lang="en-US" sz="1600" b="1" dirty="0">
                <a:solidFill>
                  <a:schemeClr val="bg1"/>
                </a:solidFill>
              </a:rPr>
              <a:t>process</a:t>
            </a:r>
          </a:p>
        </p:txBody>
      </p:sp>
    </p:spTree>
    <p:extLst>
      <p:ext uri="{BB962C8B-B14F-4D97-AF65-F5344CB8AC3E}">
        <p14:creationId xmlns:p14="http://schemas.microsoft.com/office/powerpoint/2010/main" val="2047434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Is your idea novel and &#10;non-obvious?" title="Body - Is your idea novel and non-obvious?"/>
          <p:cNvSpPr>
            <a:spLocks noGrp="1"/>
          </p:cNvSpPr>
          <p:nvPr>
            <p:ph idx="1"/>
          </p:nvPr>
        </p:nvSpPr>
        <p:spPr>
          <a:xfrm>
            <a:off x="396532" y="1655073"/>
            <a:ext cx="5281666" cy="3491345"/>
          </a:xfrm>
        </p:spPr>
        <p:txBody>
          <a:bodyPr>
            <a:noAutofit/>
          </a:bodyPr>
          <a:lstStyle/>
          <a:p>
            <a:pPr>
              <a:spcBef>
                <a:spcPts val="600"/>
              </a:spcBef>
            </a:pPr>
            <a:r>
              <a:rPr lang="en-US" altLang="en-US" sz="2400" dirty="0"/>
              <a:t>“Novel”: e.g., your invention is new, was not described in the prior art</a:t>
            </a:r>
          </a:p>
          <a:p>
            <a:pPr>
              <a:spcBef>
                <a:spcPts val="600"/>
              </a:spcBef>
            </a:pPr>
            <a:r>
              <a:rPr lang="en-US" altLang="en-US" sz="2400" dirty="0"/>
              <a:t>“Non-obvious”: e.g., the differences between your invention and prior   art would not have been obvious to someone in that field </a:t>
            </a:r>
            <a:endParaRPr lang="en-US" altLang="en-US" sz="1300" i="1" dirty="0">
              <a:cs typeface="Arial" panose="020B0604020202020204" pitchFamily="34" charset="0"/>
            </a:endParaRPr>
          </a:p>
          <a:p>
            <a:pPr>
              <a:lnSpc>
                <a:spcPct val="120000"/>
              </a:lnSpc>
              <a:spcBef>
                <a:spcPts val="600"/>
              </a:spcBef>
            </a:pPr>
            <a:endParaRPr lang="en-US" altLang="en-US" sz="2000" dirty="0"/>
          </a:p>
        </p:txBody>
      </p:sp>
      <p:sp>
        <p:nvSpPr>
          <p:cNvPr id="5" name="Title 4"/>
          <p:cNvSpPr>
            <a:spLocks noGrp="1"/>
          </p:cNvSpPr>
          <p:nvPr>
            <p:ph type="title"/>
          </p:nvPr>
        </p:nvSpPr>
        <p:spPr/>
        <p:txBody>
          <a:bodyPr>
            <a:noAutofit/>
          </a:bodyPr>
          <a:lstStyle/>
          <a:p>
            <a:r>
              <a:rPr lang="en-US" dirty="0"/>
              <a:t>Is your idea novel and </a:t>
            </a:r>
            <a:br>
              <a:rPr lang="en-US" dirty="0"/>
            </a:br>
            <a:r>
              <a:rPr lang="en-US" dirty="0"/>
              <a:t>non-obvious?</a:t>
            </a:r>
          </a:p>
        </p:txBody>
      </p:sp>
      <p:sp>
        <p:nvSpPr>
          <p:cNvPr id="2" name="Slide Number Placeholder 1"/>
          <p:cNvSpPr>
            <a:spLocks noGrp="1"/>
          </p:cNvSpPr>
          <p:nvPr>
            <p:ph type="sldNum" sz="quarter" idx="10"/>
          </p:nvPr>
        </p:nvSpPr>
        <p:spPr/>
        <p:txBody>
          <a:bodyPr/>
          <a:lstStyle/>
          <a:p>
            <a:fld id="{1D648693-0942-45E9-83AE-76FC568F9452}" type="slidenum">
              <a:rPr lang="en-US" smtClean="0"/>
              <a:pPr/>
              <a:t>20</a:t>
            </a:fld>
            <a:endParaRPr lang="en-US" dirty="0"/>
          </a:p>
        </p:txBody>
      </p:sp>
      <p:sp>
        <p:nvSpPr>
          <p:cNvPr id="4" name="Rectangle 3"/>
          <p:cNvSpPr/>
          <p:nvPr/>
        </p:nvSpPr>
        <p:spPr>
          <a:xfrm>
            <a:off x="457200" y="4896546"/>
            <a:ext cx="2725426" cy="369332"/>
          </a:xfrm>
          <a:prstGeom prst="rect">
            <a:avLst/>
          </a:prstGeom>
        </p:spPr>
        <p:txBody>
          <a:bodyPr wrap="none">
            <a:spAutoFit/>
          </a:bodyPr>
          <a:lstStyle/>
          <a:p>
            <a:r>
              <a:rPr lang="en-US" altLang="en-US" dirty="0"/>
              <a:t>35 U.S.C. </a:t>
            </a:r>
            <a:r>
              <a:rPr lang="en-US" dirty="0"/>
              <a:t>§§ 102 and103</a:t>
            </a:r>
            <a:r>
              <a:rPr lang="en-US" altLang="en-US" dirty="0"/>
              <a:t>  </a:t>
            </a:r>
          </a:p>
        </p:txBody>
      </p:sp>
      <p:sp>
        <p:nvSpPr>
          <p:cNvPr id="22" name="Freeform 21" descr="A drawing of gears in the background over a square grid." title="Background pattern"/>
          <p:cNvSpPr/>
          <p:nvPr/>
        </p:nvSpPr>
        <p:spPr>
          <a:xfrm>
            <a:off x="5839200" y="187200"/>
            <a:ext cx="330480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title="Image - Prior Ar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63236">
            <a:off x="6856784" y="2048806"/>
            <a:ext cx="1871670" cy="2571438"/>
          </a:xfrm>
          <a:prstGeom prst="rect">
            <a:avLst/>
          </a:prstGeom>
          <a:ln>
            <a:solidFill>
              <a:schemeClr val="tx1">
                <a:lumMod val="65000"/>
                <a:lumOff val="35000"/>
              </a:schemeClr>
            </a:solidFill>
          </a:ln>
        </p:spPr>
      </p:pic>
      <p:pic>
        <p:nvPicPr>
          <p:cNvPr id="16" name="Picture 15" title="Image - Your invention"/>
          <p:cNvPicPr>
            <a:picLocks noChangeAspect="1"/>
          </p:cNvPicPr>
          <p:nvPr/>
        </p:nvPicPr>
        <p:blipFill rotWithShape="1">
          <a:blip r:embed="rId5">
            <a:extLst>
              <a:ext uri="{28A0092B-C50C-407E-A947-70E740481C1C}">
                <a14:useLocalDpi xmlns:a14="http://schemas.microsoft.com/office/drawing/2010/main" val="0"/>
              </a:ext>
            </a:extLst>
          </a:blip>
          <a:srcRect l="30948" t="38852" r="3270" b="-4634"/>
          <a:stretch/>
        </p:blipFill>
        <p:spPr>
          <a:xfrm rot="20841565">
            <a:off x="5883788" y="1070756"/>
            <a:ext cx="1677001" cy="2236001"/>
          </a:xfrm>
          <a:prstGeom prst="rect">
            <a:avLst/>
          </a:prstGeom>
          <a:solidFill>
            <a:schemeClr val="bg1"/>
          </a:solidFill>
          <a:ln>
            <a:solidFill>
              <a:schemeClr val="tx1">
                <a:lumMod val="65000"/>
                <a:lumOff val="35000"/>
              </a:schemeClr>
            </a:solidFill>
          </a:ln>
          <a:effectLst/>
        </p:spPr>
      </p:pic>
      <p:sp>
        <p:nvSpPr>
          <p:cNvPr id="18" name="Rounded Rectangular Callout 17"/>
          <p:cNvSpPr/>
          <p:nvPr/>
        </p:nvSpPr>
        <p:spPr>
          <a:xfrm>
            <a:off x="5706095" y="4157912"/>
            <a:ext cx="693643" cy="275316"/>
          </a:xfrm>
          <a:prstGeom prst="wedgeRoundRectCallout">
            <a:avLst>
              <a:gd name="adj1" fmla="val 128394"/>
              <a:gd name="adj2" fmla="val -117229"/>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Prior art</a:t>
            </a:r>
          </a:p>
        </p:txBody>
      </p:sp>
      <p:sp>
        <p:nvSpPr>
          <p:cNvPr id="19" name="Rounded Rectangular Callout 18"/>
          <p:cNvSpPr/>
          <p:nvPr/>
        </p:nvSpPr>
        <p:spPr>
          <a:xfrm>
            <a:off x="5626151" y="3683279"/>
            <a:ext cx="1020240" cy="275316"/>
          </a:xfrm>
          <a:prstGeom prst="wedgeRoundRectCallout">
            <a:avLst>
              <a:gd name="adj1" fmla="val 47263"/>
              <a:gd name="adj2" fmla="val -192226"/>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Your invention</a:t>
            </a:r>
          </a:p>
        </p:txBody>
      </p:sp>
      <p:sp>
        <p:nvSpPr>
          <p:cNvPr id="6" name="Freeform 5" title="Arrow pointing at a part of the invention"/>
          <p:cNvSpPr/>
          <p:nvPr/>
        </p:nvSpPr>
        <p:spPr>
          <a:xfrm>
            <a:off x="6481763" y="2843213"/>
            <a:ext cx="319087" cy="209550"/>
          </a:xfrm>
          <a:custGeom>
            <a:avLst/>
            <a:gdLst>
              <a:gd name="connsiteX0" fmla="*/ 0 w 319087"/>
              <a:gd name="connsiteY0" fmla="*/ 209550 h 209550"/>
              <a:gd name="connsiteX1" fmla="*/ 238125 w 319087"/>
              <a:gd name="connsiteY1" fmla="*/ 147637 h 209550"/>
              <a:gd name="connsiteX2" fmla="*/ 319087 w 319087"/>
              <a:gd name="connsiteY2" fmla="*/ 0 h 209550"/>
            </a:gdLst>
            <a:ahLst/>
            <a:cxnLst>
              <a:cxn ang="0">
                <a:pos x="connsiteX0" y="connsiteY0"/>
              </a:cxn>
              <a:cxn ang="0">
                <a:pos x="connsiteX1" y="connsiteY1"/>
              </a:cxn>
              <a:cxn ang="0">
                <a:pos x="connsiteX2" y="connsiteY2"/>
              </a:cxn>
            </a:cxnLst>
            <a:rect l="l" t="t" r="r" b="b"/>
            <a:pathLst>
              <a:path w="319087" h="209550">
                <a:moveTo>
                  <a:pt x="0" y="209550"/>
                </a:moveTo>
                <a:lnTo>
                  <a:pt x="238125" y="147637"/>
                </a:lnTo>
                <a:lnTo>
                  <a:pt x="319087" y="0"/>
                </a:lnTo>
              </a:path>
            </a:pathLst>
          </a:custGeom>
          <a:noFill/>
          <a:ln>
            <a:solidFill>
              <a:schemeClr val="tx1"/>
            </a:solidFill>
            <a:headEnd type="none" w="med" len="med"/>
            <a:tailEnd type="arrow"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chemeClr val="tx1"/>
                </a:solidFill>
              </a:ln>
            </a:endParaRPr>
          </a:p>
        </p:txBody>
      </p:sp>
    </p:spTree>
    <p:extLst>
      <p:ext uri="{BB962C8B-B14F-4D97-AF65-F5344CB8AC3E}">
        <p14:creationId xmlns:p14="http://schemas.microsoft.com/office/powerpoint/2010/main" val="1029853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Body - What is prior art?"/>
          <p:cNvSpPr>
            <a:spLocks noGrp="1"/>
          </p:cNvSpPr>
          <p:nvPr>
            <p:ph idx="1"/>
          </p:nvPr>
        </p:nvSpPr>
        <p:spPr>
          <a:xfrm>
            <a:off x="457200" y="1447584"/>
            <a:ext cx="4986338" cy="3786267"/>
          </a:xfrm>
        </p:spPr>
        <p:txBody>
          <a:bodyPr>
            <a:normAutofit lnSpcReduction="10000"/>
          </a:bodyPr>
          <a:lstStyle/>
          <a:p>
            <a:pPr marL="0" indent="0">
              <a:buNone/>
            </a:pPr>
            <a:r>
              <a:rPr lang="en-US" dirty="0"/>
              <a:t>Prior art includes: </a:t>
            </a:r>
          </a:p>
          <a:p>
            <a:r>
              <a:rPr lang="en-US" sz="3000" dirty="0"/>
              <a:t>patents, </a:t>
            </a:r>
          </a:p>
          <a:p>
            <a:r>
              <a:rPr lang="en-US" sz="3000" dirty="0"/>
              <a:t>printed publications, </a:t>
            </a:r>
          </a:p>
          <a:p>
            <a:r>
              <a:rPr lang="en-US" sz="3000" dirty="0"/>
              <a:t>other disclosures in the field of your invention that have been published before your effective filing date.</a:t>
            </a:r>
            <a:endParaRPr lang="en-US" altLang="en-US" sz="3000" dirty="0"/>
          </a:p>
        </p:txBody>
      </p:sp>
      <p:sp>
        <p:nvSpPr>
          <p:cNvPr id="5" name="Title 4"/>
          <p:cNvSpPr>
            <a:spLocks noGrp="1"/>
          </p:cNvSpPr>
          <p:nvPr>
            <p:ph type="title"/>
          </p:nvPr>
        </p:nvSpPr>
        <p:spPr/>
        <p:txBody>
          <a:bodyPr/>
          <a:lstStyle/>
          <a:p>
            <a:r>
              <a:rPr lang="en-US"/>
              <a:t>What is prior art?</a:t>
            </a:r>
            <a:endParaRPr lang="en-US"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21</a:t>
            </a:fld>
            <a:endParaRPr lang="en-US" dirty="0"/>
          </a:p>
        </p:txBody>
      </p:sp>
      <p:sp>
        <p:nvSpPr>
          <p:cNvPr id="14" name="Freeform 13" descr="A drawing of gears in the background over a square grid." title="Background pattern"/>
          <p:cNvSpPr/>
          <p:nvPr/>
        </p:nvSpPr>
        <p:spPr>
          <a:xfrm>
            <a:off x="5839200" y="187200"/>
            <a:ext cx="330480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title="Image - Consurmre Reports magazine"/>
          <p:cNvPicPr>
            <a:picLocks noChangeAspect="1"/>
          </p:cNvPicPr>
          <p:nvPr/>
        </p:nvPicPr>
        <p:blipFill>
          <a:blip r:embed="rId4">
            <a:lum bright="70000" contrast="-70000"/>
            <a:extLst>
              <a:ext uri="{28A0092B-C50C-407E-A947-70E740481C1C}">
                <a14:useLocalDpi xmlns:a14="http://schemas.microsoft.com/office/drawing/2010/main"/>
              </a:ext>
            </a:extLst>
          </a:blip>
          <a:stretch>
            <a:fillRect/>
          </a:stretch>
        </p:blipFill>
        <p:spPr>
          <a:xfrm rot="21170277">
            <a:off x="5731339" y="748705"/>
            <a:ext cx="2035367" cy="2671419"/>
          </a:xfrm>
          <a:prstGeom prst="rect">
            <a:avLst/>
          </a:prstGeom>
          <a:ln>
            <a:solidFill>
              <a:schemeClr val="bg1">
                <a:lumMod val="95000"/>
              </a:schemeClr>
            </a:solidFill>
          </a:ln>
        </p:spPr>
      </p:pic>
      <p:pic>
        <p:nvPicPr>
          <p:cNvPr id="4" name="Picture 3" title="Image - Popular Mechanics magazin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63236">
            <a:off x="6687707" y="1851244"/>
            <a:ext cx="1990720" cy="2757594"/>
          </a:xfrm>
          <a:prstGeom prst="rect">
            <a:avLst/>
          </a:prstGeom>
          <a:gradFill>
            <a:gsLst>
              <a:gs pos="16000">
                <a:schemeClr val="bg1"/>
              </a:gs>
              <a:gs pos="100000">
                <a:srgbClr val="CBDEF3">
                  <a:alpha val="0"/>
                </a:srgbClr>
              </a:gs>
            </a:gsLst>
            <a:lin ang="16200000" scaled="1"/>
          </a:gradFill>
          <a:ln>
            <a:solidFill>
              <a:schemeClr val="tx1">
                <a:lumMod val="65000"/>
                <a:lumOff val="35000"/>
              </a:schemeClr>
            </a:solidFill>
          </a:ln>
        </p:spPr>
      </p:pic>
    </p:spTree>
    <p:extLst>
      <p:ext uri="{BB962C8B-B14F-4D97-AF65-F5344CB8AC3E}">
        <p14:creationId xmlns:p14="http://schemas.microsoft.com/office/powerpoint/2010/main" val="3361453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Present your idea" title="Body - The patent application journey"/>
          <p:cNvSpPr>
            <a:spLocks noGrp="1"/>
          </p:cNvSpPr>
          <p:nvPr>
            <p:ph idx="1"/>
          </p:nvPr>
        </p:nvSpPr>
        <p:spPr>
          <a:xfrm>
            <a:off x="456385" y="1811286"/>
            <a:ext cx="8229600" cy="3786267"/>
          </a:xfrm>
        </p:spPr>
        <p:txBody>
          <a:bodyPr>
            <a:normAutofit/>
          </a:bodyPr>
          <a:lstStyle/>
          <a:p>
            <a:pPr marL="0" indent="0">
              <a:lnSpc>
                <a:spcPct val="150000"/>
              </a:lnSpc>
              <a:buNone/>
            </a:pPr>
            <a:r>
              <a:rPr lang="en-US" sz="2400" dirty="0">
                <a:solidFill>
                  <a:schemeClr val="bg1">
                    <a:lumMod val="75000"/>
                  </a:schemeClr>
                </a:solidFill>
              </a:rPr>
              <a:t>First, you need an idea!</a:t>
            </a:r>
          </a:p>
          <a:p>
            <a:pPr marL="0" indent="0">
              <a:lnSpc>
                <a:spcPct val="150000"/>
              </a:lnSpc>
              <a:buNone/>
            </a:pPr>
            <a:r>
              <a:rPr lang="en-US" sz="2800" b="1" dirty="0">
                <a:solidFill>
                  <a:schemeClr val="tx2"/>
                </a:solidFill>
              </a:rPr>
              <a:t>Present your idea</a:t>
            </a:r>
          </a:p>
          <a:p>
            <a:pPr lvl="1">
              <a:lnSpc>
                <a:spcPct val="150000"/>
              </a:lnSpc>
            </a:pPr>
            <a:r>
              <a:rPr lang="en-US" sz="1900" b="1" dirty="0">
                <a:solidFill>
                  <a:srgbClr val="000000"/>
                </a:solidFill>
              </a:rPr>
              <a:t>Maintain confidentiality.</a:t>
            </a:r>
          </a:p>
          <a:p>
            <a:pPr marL="0" indent="0">
              <a:lnSpc>
                <a:spcPct val="150000"/>
              </a:lnSpc>
              <a:buNone/>
            </a:pPr>
            <a:r>
              <a:rPr lang="en-US" sz="2400" dirty="0">
                <a:solidFill>
                  <a:schemeClr val="bg1">
                    <a:lumMod val="75000"/>
                  </a:schemeClr>
                </a:solidFill>
              </a:rPr>
              <a:t>Draft application</a:t>
            </a:r>
          </a:p>
          <a:p>
            <a:pPr marL="0" indent="0">
              <a:lnSpc>
                <a:spcPct val="150000"/>
              </a:lnSpc>
              <a:buNone/>
            </a:pPr>
            <a:r>
              <a:rPr lang="en-US" sz="2400" dirty="0">
                <a:solidFill>
                  <a:schemeClr val="bg1">
                    <a:lumMod val="75000"/>
                  </a:schemeClr>
                </a:solidFill>
              </a:rPr>
              <a:t>File application</a:t>
            </a:r>
          </a:p>
          <a:p>
            <a:pPr marL="0" indent="0">
              <a:buNone/>
            </a:pPr>
            <a:endParaRPr lang="en-US" sz="2400" dirty="0"/>
          </a:p>
        </p:txBody>
      </p:sp>
      <p:sp>
        <p:nvSpPr>
          <p:cNvPr id="5" name="Title 4"/>
          <p:cNvSpPr>
            <a:spLocks noGrp="1"/>
          </p:cNvSpPr>
          <p:nvPr>
            <p:ph type="title"/>
          </p:nvPr>
        </p:nvSpPr>
        <p:spPr/>
        <p:txBody>
          <a:bodyPr>
            <a:noAutofit/>
          </a:bodyPr>
          <a:lstStyle/>
          <a:p>
            <a:r>
              <a:rPr lang="en-US" dirty="0"/>
              <a:t>The patent </a:t>
            </a:r>
            <a:br>
              <a:rPr lang="en-US" dirty="0"/>
            </a:br>
            <a:r>
              <a:rPr lang="en-US" dirty="0"/>
              <a:t>application journey </a:t>
            </a:r>
            <a:r>
              <a:rPr lang="en-US" sz="100" dirty="0"/>
              <a:t>Step 1</a:t>
            </a:r>
            <a:endParaRPr lang="en-US" sz="800"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22</a:t>
            </a:fld>
            <a:endParaRPr lang="en-US" dirty="0"/>
          </a:p>
        </p:txBody>
      </p:sp>
      <p:sp>
        <p:nvSpPr>
          <p:cNvPr id="17" name="Freeform 16" descr="A teacher in front of the dry erase board rasing both arms in the air with a smiling gesture. " title="Stock photo"/>
          <p:cNvSpPr/>
          <p:nvPr/>
        </p:nvSpPr>
        <p:spPr>
          <a:xfrm>
            <a:off x="6098400" y="180541"/>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l="-23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entagon 13"/>
          <p:cNvSpPr/>
          <p:nvPr/>
        </p:nvSpPr>
        <p:spPr>
          <a:xfrm flipH="1">
            <a:off x="4610100" y="4639639"/>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4</a:t>
            </a:r>
          </a:p>
        </p:txBody>
      </p:sp>
      <p:sp>
        <p:nvSpPr>
          <p:cNvPr id="13" name="Pentagon 12"/>
          <p:cNvSpPr/>
          <p:nvPr/>
        </p:nvSpPr>
        <p:spPr>
          <a:xfrm flipH="1">
            <a:off x="4610100" y="3998193"/>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3</a:t>
            </a:r>
          </a:p>
        </p:txBody>
      </p:sp>
      <p:sp>
        <p:nvSpPr>
          <p:cNvPr id="11" name="Pentagon 10"/>
          <p:cNvSpPr/>
          <p:nvPr/>
        </p:nvSpPr>
        <p:spPr>
          <a:xfrm flipH="1">
            <a:off x="4610100" y="2689753"/>
            <a:ext cx="1485900" cy="515697"/>
          </a:xfrm>
          <a:prstGeom prst="homePlate">
            <a:avLst>
              <a:gd name="adj" fmla="val 55541"/>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2</a:t>
            </a:r>
          </a:p>
        </p:txBody>
      </p:sp>
      <p:sp>
        <p:nvSpPr>
          <p:cNvPr id="9" name="Pentagon 8"/>
          <p:cNvSpPr/>
          <p:nvPr/>
        </p:nvSpPr>
        <p:spPr>
          <a:xfrm flipH="1">
            <a:off x="4610100" y="1870036"/>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1</a:t>
            </a:r>
          </a:p>
        </p:txBody>
      </p:sp>
    </p:spTree>
    <p:extLst>
      <p:ext uri="{BB962C8B-B14F-4D97-AF65-F5344CB8AC3E}">
        <p14:creationId xmlns:p14="http://schemas.microsoft.com/office/powerpoint/2010/main" val="3488252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descr="A teacher in front of the dry erase board rasing both arms in the air with a smiling gesture. " title="Stock photo"/>
          <p:cNvSpPr/>
          <p:nvPr/>
        </p:nvSpPr>
        <p:spPr>
          <a:xfrm>
            <a:off x="6098400" y="180541"/>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l="-23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Content Placeholder 5" title="Body - Presenting your idea"/>
          <p:cNvSpPr>
            <a:spLocks noGrp="1"/>
          </p:cNvSpPr>
          <p:nvPr>
            <p:ph idx="1"/>
          </p:nvPr>
        </p:nvSpPr>
        <p:spPr>
          <a:xfrm>
            <a:off x="457200" y="1503905"/>
            <a:ext cx="6530340" cy="3491345"/>
          </a:xfrm>
        </p:spPr>
        <p:txBody>
          <a:bodyPr>
            <a:normAutofit/>
          </a:bodyPr>
          <a:lstStyle/>
          <a:p>
            <a:r>
              <a:rPr lang="en-US" sz="2400" dirty="0"/>
              <a:t>Don’t be afraid to champion your idea.</a:t>
            </a:r>
          </a:p>
          <a:p>
            <a:pPr lvl="1"/>
            <a:r>
              <a:rPr lang="en-US" sz="2000" dirty="0"/>
              <a:t>Diagrams are helpful.</a:t>
            </a:r>
            <a:endParaRPr lang="en-US" sz="2400" dirty="0"/>
          </a:p>
          <a:p>
            <a:r>
              <a:rPr lang="en-US" sz="2400" b="1" dirty="0">
                <a:solidFill>
                  <a:srgbClr val="000000"/>
                </a:solidFill>
              </a:rPr>
              <a:t>Best to </a:t>
            </a:r>
            <a:r>
              <a:rPr lang="en-US" sz="2400" dirty="0"/>
              <a:t>maintain confidentiality prior to filing your patent application. </a:t>
            </a:r>
          </a:p>
          <a:p>
            <a:r>
              <a:rPr lang="en-US" sz="2400" dirty="0"/>
              <a:t>Consult with counsel about safe ways to disclose your invention before filing a </a:t>
            </a:r>
            <a:br>
              <a:rPr lang="en-US" sz="2400" dirty="0"/>
            </a:br>
            <a:r>
              <a:rPr lang="en-US" sz="2400" dirty="0"/>
              <a:t>patent application.</a:t>
            </a:r>
          </a:p>
          <a:p>
            <a:pPr marL="0" indent="0">
              <a:buNone/>
            </a:pPr>
            <a:endParaRPr lang="en-US" sz="2400" dirty="0"/>
          </a:p>
        </p:txBody>
      </p:sp>
      <p:sp>
        <p:nvSpPr>
          <p:cNvPr id="5" name="Title 4"/>
          <p:cNvSpPr>
            <a:spLocks noGrp="1"/>
          </p:cNvSpPr>
          <p:nvPr>
            <p:ph type="title"/>
          </p:nvPr>
        </p:nvSpPr>
        <p:spPr/>
        <p:txBody>
          <a:bodyPr>
            <a:noAutofit/>
          </a:bodyPr>
          <a:lstStyle/>
          <a:p>
            <a:r>
              <a:rPr lang="en-US" dirty="0"/>
              <a:t>Presenting your idea</a:t>
            </a:r>
          </a:p>
        </p:txBody>
      </p:sp>
      <p:sp>
        <p:nvSpPr>
          <p:cNvPr id="2" name="Slide Number Placeholder 1"/>
          <p:cNvSpPr>
            <a:spLocks noGrp="1"/>
          </p:cNvSpPr>
          <p:nvPr>
            <p:ph type="sldNum" sz="quarter" idx="10"/>
          </p:nvPr>
        </p:nvSpPr>
        <p:spPr/>
        <p:txBody>
          <a:bodyPr/>
          <a:lstStyle/>
          <a:p>
            <a:fld id="{1D648693-0942-45E9-83AE-76FC568F9452}" type="slidenum">
              <a:rPr lang="en-US" smtClean="0"/>
              <a:pPr/>
              <a:t>23</a:t>
            </a:fld>
            <a:endParaRPr lang="en-US" dirty="0"/>
          </a:p>
        </p:txBody>
      </p:sp>
    </p:spTree>
    <p:extLst>
      <p:ext uri="{BB962C8B-B14F-4D97-AF65-F5344CB8AC3E}">
        <p14:creationId xmlns:p14="http://schemas.microsoft.com/office/powerpoint/2010/main" val="188925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0981"/>
            <a:ext cx="8229600" cy="3786267"/>
          </a:xfrm>
        </p:spPr>
        <p:txBody>
          <a:bodyPr>
            <a:normAutofit/>
          </a:bodyPr>
          <a:lstStyle/>
          <a:p>
            <a:pPr marL="0" indent="0">
              <a:lnSpc>
                <a:spcPct val="150000"/>
              </a:lnSpc>
              <a:buNone/>
            </a:pPr>
            <a:r>
              <a:rPr lang="en-US" sz="2400" dirty="0">
                <a:solidFill>
                  <a:schemeClr val="bg1">
                    <a:lumMod val="75000"/>
                  </a:schemeClr>
                </a:solidFill>
              </a:rPr>
              <a:t>First, you need an idea!</a:t>
            </a:r>
          </a:p>
          <a:p>
            <a:pPr marL="0" indent="0">
              <a:lnSpc>
                <a:spcPct val="150000"/>
              </a:lnSpc>
              <a:buNone/>
            </a:pPr>
            <a:r>
              <a:rPr lang="en-US" sz="2400" dirty="0">
                <a:solidFill>
                  <a:schemeClr val="bg1">
                    <a:lumMod val="75000"/>
                  </a:schemeClr>
                </a:solidFill>
              </a:rPr>
              <a:t>Present your idea</a:t>
            </a:r>
          </a:p>
          <a:p>
            <a:pPr marL="0" indent="0">
              <a:lnSpc>
                <a:spcPct val="150000"/>
              </a:lnSpc>
              <a:buNone/>
            </a:pPr>
            <a:r>
              <a:rPr lang="en-US" sz="2800" b="1" dirty="0">
                <a:solidFill>
                  <a:schemeClr val="tx2"/>
                </a:solidFill>
              </a:rPr>
              <a:t>Draft application</a:t>
            </a:r>
          </a:p>
          <a:p>
            <a:pPr lvl="1">
              <a:lnSpc>
                <a:spcPct val="120000"/>
              </a:lnSpc>
            </a:pPr>
            <a:r>
              <a:rPr lang="en-US" sz="1900" dirty="0"/>
              <a:t>It’s now time to write up </a:t>
            </a:r>
            <a:br>
              <a:rPr lang="en-US" sz="1900" dirty="0"/>
            </a:br>
            <a:r>
              <a:rPr lang="en-US" sz="1900" dirty="0"/>
              <a:t>the patent application.</a:t>
            </a:r>
          </a:p>
          <a:p>
            <a:pPr marL="0" indent="0">
              <a:lnSpc>
                <a:spcPct val="150000"/>
              </a:lnSpc>
              <a:buNone/>
            </a:pPr>
            <a:r>
              <a:rPr lang="en-US" sz="2400" dirty="0">
                <a:solidFill>
                  <a:schemeClr val="bg1">
                    <a:lumMod val="75000"/>
                  </a:schemeClr>
                </a:solidFill>
              </a:rPr>
              <a:t>File application</a:t>
            </a:r>
          </a:p>
          <a:p>
            <a:pPr marL="0" indent="0">
              <a:buNone/>
            </a:pPr>
            <a:endParaRPr lang="en-US" sz="2400" dirty="0"/>
          </a:p>
        </p:txBody>
      </p:sp>
      <p:sp>
        <p:nvSpPr>
          <p:cNvPr id="5" name="Title 4"/>
          <p:cNvSpPr>
            <a:spLocks noGrp="1"/>
          </p:cNvSpPr>
          <p:nvPr>
            <p:ph type="title"/>
          </p:nvPr>
        </p:nvSpPr>
        <p:spPr/>
        <p:txBody>
          <a:bodyPr>
            <a:noAutofit/>
          </a:bodyPr>
          <a:lstStyle/>
          <a:p>
            <a:r>
              <a:rPr lang="en-US" dirty="0"/>
              <a:t>The patent </a:t>
            </a:r>
            <a:br>
              <a:rPr lang="en-US" dirty="0"/>
            </a:br>
            <a:r>
              <a:rPr lang="en-US" dirty="0"/>
              <a:t>application journey </a:t>
            </a:r>
            <a:r>
              <a:rPr lang="en-US" sz="100" dirty="0"/>
              <a:t>Step 3</a:t>
            </a:r>
            <a:endParaRPr lang="en-US" sz="800"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24</a:t>
            </a:fld>
            <a:endParaRPr lang="en-US" dirty="0"/>
          </a:p>
        </p:txBody>
      </p:sp>
      <p:sp>
        <p:nvSpPr>
          <p:cNvPr id="14" name="Freeform 13" descr="A woman is working on her laptop on a table outdoors." title="Stock photo"/>
          <p:cNvSpPr/>
          <p:nvPr/>
        </p:nvSpPr>
        <p:spPr>
          <a:xfrm>
            <a:off x="6105600" y="180000"/>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entagon 16"/>
          <p:cNvSpPr/>
          <p:nvPr/>
        </p:nvSpPr>
        <p:spPr>
          <a:xfrm flipH="1">
            <a:off x="4623028" y="4696787"/>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4</a:t>
            </a:r>
          </a:p>
        </p:txBody>
      </p:sp>
      <p:sp>
        <p:nvSpPr>
          <p:cNvPr id="16" name="Pentagon 15"/>
          <p:cNvSpPr/>
          <p:nvPr/>
        </p:nvSpPr>
        <p:spPr>
          <a:xfrm flipH="1">
            <a:off x="4619625" y="3176945"/>
            <a:ext cx="1485900" cy="515697"/>
          </a:xfrm>
          <a:prstGeom prst="homePlate">
            <a:avLst>
              <a:gd name="adj" fmla="val 55541"/>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3</a:t>
            </a:r>
          </a:p>
        </p:txBody>
      </p:sp>
      <p:sp>
        <p:nvSpPr>
          <p:cNvPr id="15" name="Pentagon 14"/>
          <p:cNvSpPr/>
          <p:nvPr/>
        </p:nvSpPr>
        <p:spPr>
          <a:xfrm flipH="1">
            <a:off x="4617720" y="2460196"/>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2</a:t>
            </a:r>
          </a:p>
        </p:txBody>
      </p:sp>
      <p:sp>
        <p:nvSpPr>
          <p:cNvPr id="11" name="Pentagon 10"/>
          <p:cNvSpPr/>
          <p:nvPr/>
        </p:nvSpPr>
        <p:spPr>
          <a:xfrm flipH="1">
            <a:off x="4617720" y="1870036"/>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1</a:t>
            </a:r>
          </a:p>
        </p:txBody>
      </p:sp>
    </p:spTree>
    <p:extLst>
      <p:ext uri="{BB962C8B-B14F-4D97-AF65-F5344CB8AC3E}">
        <p14:creationId xmlns:p14="http://schemas.microsoft.com/office/powerpoint/2010/main" val="3568318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309468" y="966684"/>
            <a:ext cx="3478932" cy="4748316"/>
          </a:xfrm>
          <a:prstGeom prst="rect">
            <a:avLst/>
          </a:prstGeom>
        </p:spPr>
      </p:pic>
      <p:sp>
        <p:nvSpPr>
          <p:cNvPr id="5" name="Title 4"/>
          <p:cNvSpPr>
            <a:spLocks noGrp="1"/>
          </p:cNvSpPr>
          <p:nvPr>
            <p:ph type="title"/>
          </p:nvPr>
        </p:nvSpPr>
        <p:spPr/>
        <p:txBody>
          <a:bodyPr/>
          <a:lstStyle/>
          <a:p>
            <a:r>
              <a:rPr lang="en-US"/>
              <a:t>Anatomy of a patent</a:t>
            </a:r>
            <a:endParaRPr lang="en-US"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25</a:t>
            </a:fld>
            <a:endParaRPr lang="en-US" dirty="0"/>
          </a:p>
        </p:txBody>
      </p:sp>
      <p:sp>
        <p:nvSpPr>
          <p:cNvPr id="57" name="Content Placeholder 56" title="Body - Anatomy of Patent"/>
          <p:cNvSpPr>
            <a:spLocks noGrp="1"/>
          </p:cNvSpPr>
          <p:nvPr>
            <p:ph idx="4294967295"/>
          </p:nvPr>
        </p:nvSpPr>
        <p:spPr>
          <a:xfrm>
            <a:off x="0" y="1062038"/>
            <a:ext cx="4014788" cy="4138612"/>
          </a:xfrm>
        </p:spPr>
        <p:txBody>
          <a:bodyPr>
            <a:normAutofit fontScale="62500" lnSpcReduction="20000"/>
          </a:bodyPr>
          <a:lstStyle/>
          <a:p>
            <a:pPr>
              <a:lnSpc>
                <a:spcPct val="120000"/>
              </a:lnSpc>
              <a:spcBef>
                <a:spcPts val="600"/>
              </a:spcBef>
            </a:pPr>
            <a:r>
              <a:rPr lang="en-US" dirty="0"/>
              <a:t>Abstract</a:t>
            </a:r>
          </a:p>
          <a:p>
            <a:pPr lvl="1">
              <a:lnSpc>
                <a:spcPct val="120000"/>
              </a:lnSpc>
              <a:spcBef>
                <a:spcPts val="600"/>
              </a:spcBef>
            </a:pPr>
            <a:r>
              <a:rPr lang="en-US" dirty="0"/>
              <a:t>A short summary of the invention.</a:t>
            </a:r>
          </a:p>
          <a:p>
            <a:pPr>
              <a:lnSpc>
                <a:spcPct val="120000"/>
              </a:lnSpc>
              <a:spcBef>
                <a:spcPts val="600"/>
              </a:spcBef>
            </a:pPr>
            <a:r>
              <a:rPr lang="en-US" dirty="0"/>
              <a:t>Written description</a:t>
            </a:r>
          </a:p>
          <a:p>
            <a:pPr lvl="1">
              <a:lnSpc>
                <a:spcPct val="120000"/>
              </a:lnSpc>
              <a:spcBef>
                <a:spcPts val="600"/>
              </a:spcBef>
            </a:pPr>
            <a:r>
              <a:rPr lang="en-US" dirty="0"/>
              <a:t>How does it work? </a:t>
            </a:r>
            <a:br>
              <a:rPr lang="en-US" dirty="0"/>
            </a:br>
            <a:r>
              <a:rPr lang="en-US" dirty="0"/>
              <a:t>How is it made or used?</a:t>
            </a:r>
          </a:p>
          <a:p>
            <a:pPr>
              <a:lnSpc>
                <a:spcPct val="120000"/>
              </a:lnSpc>
              <a:spcBef>
                <a:spcPts val="600"/>
              </a:spcBef>
            </a:pPr>
            <a:r>
              <a:rPr lang="en-US" dirty="0"/>
              <a:t>Drawings</a:t>
            </a:r>
          </a:p>
          <a:p>
            <a:pPr lvl="1">
              <a:lnSpc>
                <a:spcPct val="120000"/>
              </a:lnSpc>
              <a:spcBef>
                <a:spcPts val="600"/>
              </a:spcBef>
            </a:pPr>
            <a:r>
              <a:rPr lang="en-US" dirty="0"/>
              <a:t>What does it look like?</a:t>
            </a:r>
          </a:p>
          <a:p>
            <a:pPr>
              <a:lnSpc>
                <a:spcPct val="120000"/>
              </a:lnSpc>
              <a:spcBef>
                <a:spcPts val="600"/>
              </a:spcBef>
            </a:pPr>
            <a:r>
              <a:rPr lang="en-US" dirty="0"/>
              <a:t>Claims</a:t>
            </a:r>
          </a:p>
          <a:p>
            <a:pPr lvl="1">
              <a:lnSpc>
                <a:spcPct val="120000"/>
              </a:lnSpc>
              <a:spcBef>
                <a:spcPts val="600"/>
              </a:spcBef>
            </a:pPr>
            <a:r>
              <a:rPr lang="en-US" dirty="0"/>
              <a:t>Define(s) the legal boundaries of the invention</a:t>
            </a:r>
          </a:p>
          <a:p>
            <a:pPr lvl="1">
              <a:lnSpc>
                <a:spcPct val="120000"/>
              </a:lnSpc>
              <a:spcBef>
                <a:spcPts val="600"/>
              </a:spcBef>
            </a:pPr>
            <a:r>
              <a:rPr lang="en-US" dirty="0"/>
              <a:t>similar to a deed to a property</a:t>
            </a:r>
          </a:p>
        </p:txBody>
      </p:sp>
      <p:sp>
        <p:nvSpPr>
          <p:cNvPr id="9" name="Rounded Rectangular Callout 8"/>
          <p:cNvSpPr/>
          <p:nvPr/>
        </p:nvSpPr>
        <p:spPr>
          <a:xfrm>
            <a:off x="4377557" y="1137653"/>
            <a:ext cx="994543" cy="265546"/>
          </a:xfrm>
          <a:prstGeom prst="wedgeRoundRectCallout">
            <a:avLst>
              <a:gd name="adj1" fmla="val 73396"/>
              <a:gd name="adj2" fmla="val 38624"/>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Invention title</a:t>
            </a:r>
          </a:p>
        </p:txBody>
      </p:sp>
      <p:sp>
        <p:nvSpPr>
          <p:cNvPr id="58" name="Rounded Rectangular Callout 57"/>
          <p:cNvSpPr/>
          <p:nvPr/>
        </p:nvSpPr>
        <p:spPr>
          <a:xfrm>
            <a:off x="4377557" y="1475388"/>
            <a:ext cx="994543" cy="281537"/>
          </a:xfrm>
          <a:prstGeom prst="wedgeRoundRectCallout">
            <a:avLst>
              <a:gd name="adj1" fmla="val 97663"/>
              <a:gd name="adj2" fmla="val -11280"/>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Your name</a:t>
            </a:r>
          </a:p>
        </p:txBody>
      </p:sp>
      <p:sp>
        <p:nvSpPr>
          <p:cNvPr id="62" name="Rounded Rectangular Callout 61"/>
          <p:cNvSpPr/>
          <p:nvPr/>
        </p:nvSpPr>
        <p:spPr>
          <a:xfrm>
            <a:off x="7048934" y="617351"/>
            <a:ext cx="909611" cy="236347"/>
          </a:xfrm>
          <a:prstGeom prst="wedgeRoundRectCallout">
            <a:avLst>
              <a:gd name="adj1" fmla="val 53416"/>
              <a:gd name="adj2" fmla="val 190680"/>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Issue date</a:t>
            </a:r>
          </a:p>
        </p:txBody>
      </p:sp>
      <p:sp>
        <p:nvSpPr>
          <p:cNvPr id="63" name="Rounded Rectangular Callout 62"/>
          <p:cNvSpPr/>
          <p:nvPr/>
        </p:nvSpPr>
        <p:spPr>
          <a:xfrm>
            <a:off x="4314925" y="2238653"/>
            <a:ext cx="994543" cy="272700"/>
          </a:xfrm>
          <a:prstGeom prst="wedgeRoundRectCallout">
            <a:avLst>
              <a:gd name="adj1" fmla="val 105871"/>
              <a:gd name="adj2" fmla="val -10907"/>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Filing date</a:t>
            </a:r>
          </a:p>
        </p:txBody>
      </p:sp>
      <p:sp>
        <p:nvSpPr>
          <p:cNvPr id="13" name="Rounded Rectangular Callout 12"/>
          <p:cNvSpPr/>
          <p:nvPr/>
        </p:nvSpPr>
        <p:spPr>
          <a:xfrm>
            <a:off x="5846604" y="4114713"/>
            <a:ext cx="693643" cy="275316"/>
          </a:xfrm>
          <a:prstGeom prst="wedgeRoundRectCallout">
            <a:avLst>
              <a:gd name="adj1" fmla="val 53558"/>
              <a:gd name="adj2" fmla="val 106929"/>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Drawings</a:t>
            </a:r>
          </a:p>
        </p:txBody>
      </p:sp>
      <p:sp>
        <p:nvSpPr>
          <p:cNvPr id="17" name="Rounded Rectangular Callout 16"/>
          <p:cNvSpPr/>
          <p:nvPr/>
        </p:nvSpPr>
        <p:spPr>
          <a:xfrm>
            <a:off x="8113998" y="4219954"/>
            <a:ext cx="693643" cy="245892"/>
          </a:xfrm>
          <a:prstGeom prst="wedgeRoundRectCallout">
            <a:avLst>
              <a:gd name="adj1" fmla="val 2020"/>
              <a:gd name="adj2" fmla="val -177270"/>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Abstract</a:t>
            </a:r>
          </a:p>
        </p:txBody>
      </p:sp>
      <p:sp>
        <p:nvSpPr>
          <p:cNvPr id="15" name="Rounded Rectangular Callout 14"/>
          <p:cNvSpPr/>
          <p:nvPr/>
        </p:nvSpPr>
        <p:spPr>
          <a:xfrm>
            <a:off x="4852061" y="3975518"/>
            <a:ext cx="693643" cy="275316"/>
          </a:xfrm>
          <a:prstGeom prst="wedgeRoundRectCallout">
            <a:avLst>
              <a:gd name="adj1" fmla="val 47597"/>
              <a:gd name="adj2" fmla="val -101158"/>
              <a:gd name="adj3" fmla="val 16667"/>
            </a:avLst>
          </a:prstGeom>
          <a:solidFill>
            <a:srgbClr val="16446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dirty="0">
                <a:solidFill>
                  <a:schemeClr val="bg1"/>
                </a:solidFill>
              </a:rPr>
              <a:t>Prior art</a:t>
            </a:r>
          </a:p>
        </p:txBody>
      </p:sp>
    </p:spTree>
    <p:extLst>
      <p:ext uri="{BB962C8B-B14F-4D97-AF65-F5344CB8AC3E}">
        <p14:creationId xmlns:p14="http://schemas.microsoft.com/office/powerpoint/2010/main" val="2507282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a:t>Sample claim</a:t>
            </a:r>
          </a:p>
        </p:txBody>
      </p:sp>
      <p:sp>
        <p:nvSpPr>
          <p:cNvPr id="2" name="Slide Number Placeholder 1"/>
          <p:cNvSpPr>
            <a:spLocks noGrp="1"/>
          </p:cNvSpPr>
          <p:nvPr>
            <p:ph type="sldNum" sz="quarter" idx="10"/>
          </p:nvPr>
        </p:nvSpPr>
        <p:spPr/>
        <p:txBody>
          <a:bodyPr/>
          <a:lstStyle/>
          <a:p>
            <a:fld id="{1D648693-0942-45E9-83AE-76FC568F9452}" type="slidenum">
              <a:rPr lang="en-US" smtClean="0"/>
              <a:pPr/>
              <a:t>26</a:t>
            </a:fld>
            <a:endParaRPr lang="en-US" dirty="0"/>
          </a:p>
        </p:txBody>
      </p:sp>
      <p:sp>
        <p:nvSpPr>
          <p:cNvPr id="22" name="Content Placeholder 5" title="Body-Sample claim"/>
          <p:cNvSpPr>
            <a:spLocks noGrp="1"/>
          </p:cNvSpPr>
          <p:nvPr>
            <p:ph idx="4294967295"/>
          </p:nvPr>
        </p:nvSpPr>
        <p:spPr>
          <a:xfrm>
            <a:off x="0" y="1403350"/>
            <a:ext cx="4378325" cy="3490913"/>
          </a:xfrm>
        </p:spPr>
        <p:txBody>
          <a:bodyPr>
            <a:normAutofit fontScale="92500"/>
          </a:bodyPr>
          <a:lstStyle/>
          <a:p>
            <a:pPr marL="0" indent="0">
              <a:lnSpc>
                <a:spcPct val="110000"/>
              </a:lnSpc>
              <a:spcBef>
                <a:spcPts val="600"/>
              </a:spcBef>
              <a:buNone/>
            </a:pPr>
            <a:r>
              <a:rPr lang="en-US" altLang="en-US" sz="2400" dirty="0">
                <a:cs typeface="Arial" panose="020B0604020202020204" pitchFamily="34" charset="0"/>
              </a:rPr>
              <a:t>Claim 1. A chair comprising:</a:t>
            </a:r>
          </a:p>
          <a:p>
            <a:pPr lvl="1">
              <a:spcBef>
                <a:spcPts val="600"/>
              </a:spcBef>
              <a:spcAft>
                <a:spcPts val="600"/>
              </a:spcAft>
            </a:pPr>
            <a:r>
              <a:rPr lang="en-US" altLang="en-US" sz="2400" dirty="0">
                <a:cs typeface="Arial" panose="020B0604020202020204" pitchFamily="34" charset="0"/>
              </a:rPr>
              <a:t>a seat, </a:t>
            </a:r>
          </a:p>
          <a:p>
            <a:pPr lvl="1">
              <a:spcBef>
                <a:spcPts val="600"/>
              </a:spcBef>
              <a:spcAft>
                <a:spcPts val="600"/>
              </a:spcAft>
            </a:pPr>
            <a:r>
              <a:rPr lang="en-US" altLang="en-US" sz="2400" dirty="0">
                <a:cs typeface="Arial" panose="020B0604020202020204" pitchFamily="34" charset="0"/>
              </a:rPr>
              <a:t>a back support attached to the seat,</a:t>
            </a:r>
          </a:p>
          <a:p>
            <a:pPr lvl="1">
              <a:spcBef>
                <a:spcPts val="600"/>
              </a:spcBef>
              <a:spcAft>
                <a:spcPts val="600"/>
              </a:spcAft>
            </a:pPr>
            <a:r>
              <a:rPr lang="en-US" altLang="en-US" sz="2400" dirty="0">
                <a:cs typeface="Arial" panose="020B0604020202020204" pitchFamily="34" charset="0"/>
              </a:rPr>
              <a:t>support arms attached to the seat and back support, and</a:t>
            </a:r>
          </a:p>
          <a:p>
            <a:pPr lvl="1">
              <a:spcBef>
                <a:spcPts val="600"/>
              </a:spcBef>
              <a:spcAft>
                <a:spcPts val="600"/>
              </a:spcAft>
            </a:pPr>
            <a:r>
              <a:rPr lang="en-US" altLang="en-US" sz="2400" dirty="0">
                <a:cs typeface="Arial" panose="020B0604020202020204" pitchFamily="34" charset="0"/>
              </a:rPr>
              <a:t>a base comprising a plurality of legs attached to the seat</a:t>
            </a:r>
            <a:r>
              <a:rPr lang="en-US" altLang="en-US" sz="2000" dirty="0">
                <a:cs typeface="Arial" panose="020B0604020202020204" pitchFamily="34" charset="0"/>
              </a:rPr>
              <a:t>.</a:t>
            </a:r>
          </a:p>
        </p:txBody>
      </p:sp>
      <p:pic>
        <p:nvPicPr>
          <p:cNvPr id="6" name="Picture 5" title="Sample claim image"/>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02138" y="640357"/>
            <a:ext cx="3509204" cy="4657131"/>
          </a:xfrm>
          <a:prstGeom prst="rect">
            <a:avLst/>
          </a:prstGeom>
          <a:ln w="12700">
            <a:solidFill>
              <a:schemeClr val="tx1"/>
            </a:solidFill>
          </a:ln>
        </p:spPr>
      </p:pic>
      <p:grpSp>
        <p:nvGrpSpPr>
          <p:cNvPr id="10" name="Group 9">
            <a:extLst>
              <a:ext uri="{FF2B5EF4-FFF2-40B4-BE49-F238E27FC236}">
                <a16:creationId xmlns:a16="http://schemas.microsoft.com/office/drawing/2014/main" id="{34BA91AA-581A-4D8B-80E8-7176FA924E98}"/>
              </a:ext>
            </a:extLst>
          </p:cNvPr>
          <p:cNvGrpSpPr/>
          <p:nvPr/>
        </p:nvGrpSpPr>
        <p:grpSpPr>
          <a:xfrm>
            <a:off x="591671" y="1784350"/>
            <a:ext cx="7066429" cy="2451100"/>
            <a:chOff x="920750" y="1784350"/>
            <a:chExt cx="6737350" cy="2451100"/>
          </a:xfrm>
        </p:grpSpPr>
        <p:sp>
          <p:nvSpPr>
            <p:cNvPr id="3" name="Oval 2">
              <a:extLst>
                <a:ext uri="{FF2B5EF4-FFF2-40B4-BE49-F238E27FC236}">
                  <a16:creationId xmlns:a16="http://schemas.microsoft.com/office/drawing/2014/main" id="{3EC7C7E5-421A-4307-B1BC-A3C66B99EE91}"/>
                </a:ext>
              </a:extLst>
            </p:cNvPr>
            <p:cNvSpPr/>
            <p:nvPr/>
          </p:nvSpPr>
          <p:spPr>
            <a:xfrm>
              <a:off x="6248400" y="3670300"/>
              <a:ext cx="1409700" cy="565150"/>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CE287AA-BDEF-45CE-B6E2-93F2224D7C75}"/>
                </a:ext>
              </a:extLst>
            </p:cNvPr>
            <p:cNvSpPr/>
            <p:nvPr/>
          </p:nvSpPr>
          <p:spPr>
            <a:xfrm>
              <a:off x="920750" y="1784350"/>
              <a:ext cx="1409700" cy="565150"/>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AB31BECF-EF6B-4F3B-9E15-A68AC2C4EB58}"/>
              </a:ext>
            </a:extLst>
          </p:cNvPr>
          <p:cNvGrpSpPr/>
          <p:nvPr/>
        </p:nvGrpSpPr>
        <p:grpSpPr>
          <a:xfrm>
            <a:off x="801445" y="2349500"/>
            <a:ext cx="6944061" cy="1587500"/>
            <a:chOff x="1384300" y="2349500"/>
            <a:chExt cx="6273800" cy="1587500"/>
          </a:xfrm>
        </p:grpSpPr>
        <p:sp>
          <p:nvSpPr>
            <p:cNvPr id="8" name="Oval 7">
              <a:extLst>
                <a:ext uri="{FF2B5EF4-FFF2-40B4-BE49-F238E27FC236}">
                  <a16:creationId xmlns:a16="http://schemas.microsoft.com/office/drawing/2014/main" id="{9DC2F511-82E5-438F-8944-F63D5C3142DE}"/>
                </a:ext>
              </a:extLst>
            </p:cNvPr>
            <p:cNvSpPr/>
            <p:nvPr/>
          </p:nvSpPr>
          <p:spPr>
            <a:xfrm>
              <a:off x="6248400" y="2857500"/>
              <a:ext cx="1409700" cy="1079500"/>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6053BDC-9DF9-4ECE-AF8C-F26806A8A3F8}"/>
                </a:ext>
              </a:extLst>
            </p:cNvPr>
            <p:cNvSpPr/>
            <p:nvPr/>
          </p:nvSpPr>
          <p:spPr>
            <a:xfrm>
              <a:off x="1384300" y="2349500"/>
              <a:ext cx="1720850" cy="508000"/>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D9A59DEF-8D82-43E6-9C2C-5A27ECC60790}"/>
              </a:ext>
            </a:extLst>
          </p:cNvPr>
          <p:cNvGrpSpPr/>
          <p:nvPr/>
        </p:nvGrpSpPr>
        <p:grpSpPr>
          <a:xfrm>
            <a:off x="645459" y="3117607"/>
            <a:ext cx="7044391" cy="1194589"/>
            <a:chOff x="1249263" y="3117607"/>
            <a:chExt cx="6440587" cy="1194589"/>
          </a:xfrm>
        </p:grpSpPr>
        <p:grpSp>
          <p:nvGrpSpPr>
            <p:cNvPr id="12" name="Group 11">
              <a:extLst>
                <a:ext uri="{FF2B5EF4-FFF2-40B4-BE49-F238E27FC236}">
                  <a16:creationId xmlns:a16="http://schemas.microsoft.com/office/drawing/2014/main" id="{3625769E-1575-4A0B-8423-9602DCB0C377}"/>
                </a:ext>
              </a:extLst>
            </p:cNvPr>
            <p:cNvGrpSpPr/>
            <p:nvPr/>
          </p:nvGrpSpPr>
          <p:grpSpPr>
            <a:xfrm>
              <a:off x="1249263" y="3117607"/>
              <a:ext cx="5500787" cy="1194589"/>
              <a:chOff x="1384300" y="2349500"/>
              <a:chExt cx="5500787" cy="1194589"/>
            </a:xfrm>
          </p:grpSpPr>
          <p:sp>
            <p:nvSpPr>
              <p:cNvPr id="13" name="Oval 12">
                <a:extLst>
                  <a:ext uri="{FF2B5EF4-FFF2-40B4-BE49-F238E27FC236}">
                    <a16:creationId xmlns:a16="http://schemas.microsoft.com/office/drawing/2014/main" id="{086375E3-D552-4299-BD0E-0A173F137001}"/>
                  </a:ext>
                </a:extLst>
              </p:cNvPr>
              <p:cNvSpPr/>
              <p:nvPr/>
            </p:nvSpPr>
            <p:spPr>
              <a:xfrm>
                <a:off x="6269137" y="2679942"/>
                <a:ext cx="615950" cy="864147"/>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93AE94B-07B5-4C21-8875-C93A53F76C09}"/>
                  </a:ext>
                </a:extLst>
              </p:cNvPr>
              <p:cNvSpPr/>
              <p:nvPr/>
            </p:nvSpPr>
            <p:spPr>
              <a:xfrm>
                <a:off x="1384300" y="2349500"/>
                <a:ext cx="1720850" cy="508000"/>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Oval 14">
              <a:extLst>
                <a:ext uri="{FF2B5EF4-FFF2-40B4-BE49-F238E27FC236}">
                  <a16:creationId xmlns:a16="http://schemas.microsoft.com/office/drawing/2014/main" id="{6DBFF894-B5B4-422D-B3AF-7B0A0FDF4904}"/>
                </a:ext>
              </a:extLst>
            </p:cNvPr>
            <p:cNvSpPr/>
            <p:nvPr/>
          </p:nvSpPr>
          <p:spPr>
            <a:xfrm>
              <a:off x="7073900" y="3448048"/>
              <a:ext cx="615950" cy="864147"/>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8C3DDE3C-0429-4DD6-852F-62B5D417718E}"/>
              </a:ext>
            </a:extLst>
          </p:cNvPr>
          <p:cNvGrpSpPr/>
          <p:nvPr/>
        </p:nvGrpSpPr>
        <p:grpSpPr>
          <a:xfrm>
            <a:off x="704626" y="2730500"/>
            <a:ext cx="6766149" cy="1358178"/>
            <a:chOff x="1174750" y="2730500"/>
            <a:chExt cx="6296025" cy="1358178"/>
          </a:xfrm>
        </p:grpSpPr>
        <p:sp>
          <p:nvSpPr>
            <p:cNvPr id="16" name="Oval 15">
              <a:extLst>
                <a:ext uri="{FF2B5EF4-FFF2-40B4-BE49-F238E27FC236}">
                  <a16:creationId xmlns:a16="http://schemas.microsoft.com/office/drawing/2014/main" id="{E06E83AE-16BC-4E56-9090-AD2130BFA4DC}"/>
                </a:ext>
              </a:extLst>
            </p:cNvPr>
            <p:cNvSpPr/>
            <p:nvPr/>
          </p:nvSpPr>
          <p:spPr>
            <a:xfrm>
              <a:off x="1174750" y="2730500"/>
              <a:ext cx="1212850" cy="387107"/>
            </a:xfrm>
            <a:prstGeom prst="ellipse">
              <a:avLst/>
            </a:prstGeom>
            <a:noFill/>
            <a:ln w="381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EAA41D7-1AB3-4278-A02C-0E34DBAD2629}"/>
                </a:ext>
              </a:extLst>
            </p:cNvPr>
            <p:cNvSpPr/>
            <p:nvPr/>
          </p:nvSpPr>
          <p:spPr>
            <a:xfrm>
              <a:off x="6257925" y="3701571"/>
              <a:ext cx="1212850" cy="387107"/>
            </a:xfrm>
            <a:prstGeom prst="ellipse">
              <a:avLst/>
            </a:prstGeom>
            <a:noFill/>
            <a:ln w="381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C3447C09-647A-48FD-AB50-DF0736EFF6D1}"/>
              </a:ext>
            </a:extLst>
          </p:cNvPr>
          <p:cNvGrpSpPr/>
          <p:nvPr/>
        </p:nvGrpSpPr>
        <p:grpSpPr>
          <a:xfrm>
            <a:off x="1305534" y="1301410"/>
            <a:ext cx="6737350" cy="3632394"/>
            <a:chOff x="920750" y="1784350"/>
            <a:chExt cx="6737350" cy="3632394"/>
          </a:xfrm>
        </p:grpSpPr>
        <p:sp>
          <p:nvSpPr>
            <p:cNvPr id="21" name="Oval 20">
              <a:extLst>
                <a:ext uri="{FF2B5EF4-FFF2-40B4-BE49-F238E27FC236}">
                  <a16:creationId xmlns:a16="http://schemas.microsoft.com/office/drawing/2014/main" id="{4C127E86-3791-4A7A-A536-473FE99DB1B7}"/>
                </a:ext>
              </a:extLst>
            </p:cNvPr>
            <p:cNvSpPr/>
            <p:nvPr/>
          </p:nvSpPr>
          <p:spPr>
            <a:xfrm>
              <a:off x="5622121" y="3231603"/>
              <a:ext cx="2035979" cy="2185141"/>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9718477-0821-487E-B949-3B809BF65575}"/>
                </a:ext>
              </a:extLst>
            </p:cNvPr>
            <p:cNvSpPr/>
            <p:nvPr/>
          </p:nvSpPr>
          <p:spPr>
            <a:xfrm>
              <a:off x="920750" y="1784350"/>
              <a:ext cx="1409700" cy="565150"/>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7D4FC2DC-8F0A-4DF6-B117-07C9C7FB54C4}"/>
              </a:ext>
            </a:extLst>
          </p:cNvPr>
          <p:cNvGrpSpPr/>
          <p:nvPr/>
        </p:nvGrpSpPr>
        <p:grpSpPr>
          <a:xfrm>
            <a:off x="1175753" y="2876793"/>
            <a:ext cx="6357239" cy="1280221"/>
            <a:chOff x="1188049" y="2876793"/>
            <a:chExt cx="6357239" cy="1280221"/>
          </a:xfrm>
        </p:grpSpPr>
        <p:grpSp>
          <p:nvGrpSpPr>
            <p:cNvPr id="24" name="Group 23">
              <a:extLst>
                <a:ext uri="{FF2B5EF4-FFF2-40B4-BE49-F238E27FC236}">
                  <a16:creationId xmlns:a16="http://schemas.microsoft.com/office/drawing/2014/main" id="{739F007B-23B6-4EB2-A1CB-B6543E64C226}"/>
                </a:ext>
              </a:extLst>
            </p:cNvPr>
            <p:cNvGrpSpPr/>
            <p:nvPr/>
          </p:nvGrpSpPr>
          <p:grpSpPr>
            <a:xfrm>
              <a:off x="1188049" y="3531109"/>
              <a:ext cx="6344943" cy="625905"/>
              <a:chOff x="1174750" y="2730500"/>
              <a:chExt cx="6344943" cy="625905"/>
            </a:xfrm>
          </p:grpSpPr>
          <p:sp>
            <p:nvSpPr>
              <p:cNvPr id="25" name="Oval 24">
                <a:extLst>
                  <a:ext uri="{FF2B5EF4-FFF2-40B4-BE49-F238E27FC236}">
                    <a16:creationId xmlns:a16="http://schemas.microsoft.com/office/drawing/2014/main" id="{B14181B9-7302-4DA6-A0FF-97EBABE4835D}"/>
                  </a:ext>
                </a:extLst>
              </p:cNvPr>
              <p:cNvSpPr/>
              <p:nvPr/>
            </p:nvSpPr>
            <p:spPr>
              <a:xfrm>
                <a:off x="1174750" y="2730500"/>
                <a:ext cx="2709532" cy="387107"/>
              </a:xfrm>
              <a:prstGeom prst="ellipse">
                <a:avLst/>
              </a:prstGeom>
              <a:noFill/>
              <a:ln w="381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E05E20A-3AAD-465C-889F-1FE6753D46BC}"/>
                  </a:ext>
                </a:extLst>
              </p:cNvPr>
              <p:cNvSpPr/>
              <p:nvPr/>
            </p:nvSpPr>
            <p:spPr>
              <a:xfrm>
                <a:off x="6306843" y="2969298"/>
                <a:ext cx="1212850" cy="387107"/>
              </a:xfrm>
              <a:prstGeom prst="ellipse">
                <a:avLst/>
              </a:prstGeom>
              <a:noFill/>
              <a:ln w="381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Oval 28">
              <a:extLst>
                <a:ext uri="{FF2B5EF4-FFF2-40B4-BE49-F238E27FC236}">
                  <a16:creationId xmlns:a16="http://schemas.microsoft.com/office/drawing/2014/main" id="{920E93B0-7380-4C76-981D-B643969F5F5A}"/>
                </a:ext>
              </a:extLst>
            </p:cNvPr>
            <p:cNvSpPr/>
            <p:nvPr/>
          </p:nvSpPr>
          <p:spPr>
            <a:xfrm>
              <a:off x="6332438" y="2876793"/>
              <a:ext cx="1212850" cy="1041423"/>
            </a:xfrm>
            <a:prstGeom prst="ellipse">
              <a:avLst/>
            </a:prstGeom>
            <a:noFill/>
            <a:ln w="381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599B0D38-60D4-4A07-8055-7499E70819C8}"/>
              </a:ext>
            </a:extLst>
          </p:cNvPr>
          <p:cNvGrpSpPr/>
          <p:nvPr/>
        </p:nvGrpSpPr>
        <p:grpSpPr>
          <a:xfrm>
            <a:off x="920750" y="3956897"/>
            <a:ext cx="7040951" cy="445758"/>
            <a:chOff x="518518" y="4845715"/>
            <a:chExt cx="6766144" cy="445758"/>
          </a:xfrm>
        </p:grpSpPr>
        <p:sp>
          <p:nvSpPr>
            <p:cNvPr id="31" name="Oval 30">
              <a:extLst>
                <a:ext uri="{FF2B5EF4-FFF2-40B4-BE49-F238E27FC236}">
                  <a16:creationId xmlns:a16="http://schemas.microsoft.com/office/drawing/2014/main" id="{A0DFF70C-568D-4EC2-8EAC-6A3394ECD9B5}"/>
                </a:ext>
              </a:extLst>
            </p:cNvPr>
            <p:cNvSpPr/>
            <p:nvPr/>
          </p:nvSpPr>
          <p:spPr>
            <a:xfrm>
              <a:off x="5399592" y="5008898"/>
              <a:ext cx="1885070" cy="223517"/>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BB2F9BA-4796-4E68-A615-40291015B67E}"/>
                </a:ext>
              </a:extLst>
            </p:cNvPr>
            <p:cNvSpPr/>
            <p:nvPr/>
          </p:nvSpPr>
          <p:spPr>
            <a:xfrm>
              <a:off x="518518" y="4845715"/>
              <a:ext cx="1096863" cy="445758"/>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0E017C9D-DB1B-4594-AE2B-DB60B5265F32}"/>
              </a:ext>
            </a:extLst>
          </p:cNvPr>
          <p:cNvGrpSpPr/>
          <p:nvPr/>
        </p:nvGrpSpPr>
        <p:grpSpPr>
          <a:xfrm>
            <a:off x="860612" y="4316106"/>
            <a:ext cx="7070591" cy="485849"/>
            <a:chOff x="1188049" y="4316106"/>
            <a:chExt cx="6743154" cy="485849"/>
          </a:xfrm>
        </p:grpSpPr>
        <p:grpSp>
          <p:nvGrpSpPr>
            <p:cNvPr id="33" name="Group 32">
              <a:extLst>
                <a:ext uri="{FF2B5EF4-FFF2-40B4-BE49-F238E27FC236}">
                  <a16:creationId xmlns:a16="http://schemas.microsoft.com/office/drawing/2014/main" id="{F9AADC98-C737-4E1C-BE78-1D86095C4627}"/>
                </a:ext>
              </a:extLst>
            </p:cNvPr>
            <p:cNvGrpSpPr/>
            <p:nvPr/>
          </p:nvGrpSpPr>
          <p:grpSpPr>
            <a:xfrm>
              <a:off x="1188049" y="4331104"/>
              <a:ext cx="5730121" cy="470851"/>
              <a:chOff x="518518" y="4820622"/>
              <a:chExt cx="5730121" cy="470851"/>
            </a:xfrm>
          </p:grpSpPr>
          <p:sp>
            <p:nvSpPr>
              <p:cNvPr id="34" name="Oval 33">
                <a:extLst>
                  <a:ext uri="{FF2B5EF4-FFF2-40B4-BE49-F238E27FC236}">
                    <a16:creationId xmlns:a16="http://schemas.microsoft.com/office/drawing/2014/main" id="{5D4FC8FB-4431-46EF-9D4F-CBD503E9EA18}"/>
                  </a:ext>
                </a:extLst>
              </p:cNvPr>
              <p:cNvSpPr/>
              <p:nvPr/>
            </p:nvSpPr>
            <p:spPr>
              <a:xfrm>
                <a:off x="5399593" y="4820622"/>
                <a:ext cx="849046" cy="411794"/>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E98FDC86-0BA1-4EF5-BE10-4D706E02FB1E}"/>
                  </a:ext>
                </a:extLst>
              </p:cNvPr>
              <p:cNvSpPr/>
              <p:nvPr/>
            </p:nvSpPr>
            <p:spPr>
              <a:xfrm>
                <a:off x="518518" y="4845715"/>
                <a:ext cx="1096863" cy="445758"/>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7" name="Oval 36">
              <a:extLst>
                <a:ext uri="{FF2B5EF4-FFF2-40B4-BE49-F238E27FC236}">
                  <a16:creationId xmlns:a16="http://schemas.microsoft.com/office/drawing/2014/main" id="{042CBF5A-40ED-4B16-BCBF-FC37E386D538}"/>
                </a:ext>
              </a:extLst>
            </p:cNvPr>
            <p:cNvSpPr/>
            <p:nvPr/>
          </p:nvSpPr>
          <p:spPr>
            <a:xfrm>
              <a:off x="7029850" y="4316106"/>
              <a:ext cx="901353" cy="402309"/>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C9BC1F1B-29BE-48DE-AB7B-5B6D42DC6466}"/>
              </a:ext>
            </a:extLst>
          </p:cNvPr>
          <p:cNvGrpSpPr/>
          <p:nvPr/>
        </p:nvGrpSpPr>
        <p:grpSpPr>
          <a:xfrm>
            <a:off x="3410744" y="3766528"/>
            <a:ext cx="4134544" cy="992480"/>
            <a:chOff x="1942024" y="2125127"/>
            <a:chExt cx="3735906" cy="992480"/>
          </a:xfrm>
        </p:grpSpPr>
        <p:sp>
          <p:nvSpPr>
            <p:cNvPr id="43" name="Oval 42">
              <a:extLst>
                <a:ext uri="{FF2B5EF4-FFF2-40B4-BE49-F238E27FC236}">
                  <a16:creationId xmlns:a16="http://schemas.microsoft.com/office/drawing/2014/main" id="{8681385B-58B6-466B-9AAC-D9C9F92167D0}"/>
                </a:ext>
              </a:extLst>
            </p:cNvPr>
            <p:cNvSpPr/>
            <p:nvPr/>
          </p:nvSpPr>
          <p:spPr>
            <a:xfrm>
              <a:off x="1942024" y="2730500"/>
              <a:ext cx="794825" cy="387107"/>
            </a:xfrm>
            <a:prstGeom prst="ellipse">
              <a:avLst/>
            </a:prstGeom>
            <a:noFill/>
            <a:ln w="381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496A63B3-D0F3-46FC-83D7-87D05CCFA37D}"/>
                </a:ext>
              </a:extLst>
            </p:cNvPr>
            <p:cNvSpPr/>
            <p:nvPr/>
          </p:nvSpPr>
          <p:spPr>
            <a:xfrm>
              <a:off x="4465080" y="2125127"/>
              <a:ext cx="1212850" cy="387107"/>
            </a:xfrm>
            <a:prstGeom prst="ellipse">
              <a:avLst/>
            </a:prstGeom>
            <a:noFill/>
            <a:ln w="381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3187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7"/>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9"/>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30"/>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9"/>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descr="A drawing of gears in the background over a square grid." title="Background pattern"/>
          <p:cNvSpPr/>
          <p:nvPr/>
        </p:nvSpPr>
        <p:spPr>
          <a:xfrm>
            <a:off x="5839200" y="187200"/>
            <a:ext cx="330480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title="Body - What do I need to disclose?"/>
          <p:cNvSpPr>
            <a:spLocks noGrp="1"/>
          </p:cNvSpPr>
          <p:nvPr>
            <p:ph idx="1"/>
          </p:nvPr>
        </p:nvSpPr>
        <p:spPr>
          <a:xfrm>
            <a:off x="444344" y="1201294"/>
            <a:ext cx="7069872" cy="3984922"/>
          </a:xfrm>
        </p:spPr>
        <p:txBody>
          <a:bodyPr>
            <a:noAutofit/>
          </a:bodyPr>
          <a:lstStyle/>
          <a:p>
            <a:pPr marL="0" indent="0">
              <a:lnSpc>
                <a:spcPct val="120000"/>
              </a:lnSpc>
              <a:spcBef>
                <a:spcPts val="600"/>
              </a:spcBef>
              <a:buNone/>
            </a:pPr>
            <a:r>
              <a:rPr lang="en-US" sz="2800" dirty="0"/>
              <a:t>A patent is a </a:t>
            </a:r>
            <a:r>
              <a:rPr lang="en-US" sz="2800" i="1" dirty="0"/>
              <a:t>quid pro quo:</a:t>
            </a:r>
          </a:p>
          <a:p>
            <a:pPr>
              <a:lnSpc>
                <a:spcPct val="120000"/>
              </a:lnSpc>
              <a:spcBef>
                <a:spcPts val="600"/>
              </a:spcBef>
            </a:pPr>
            <a:r>
              <a:rPr lang="en-US" sz="2400" dirty="0"/>
              <a:t>In exchange for </a:t>
            </a:r>
          </a:p>
          <a:p>
            <a:pPr lvl="1">
              <a:spcBef>
                <a:spcPts val="600"/>
              </a:spcBef>
            </a:pPr>
            <a:r>
              <a:rPr lang="en-US" sz="2400" dirty="0"/>
              <a:t>The right to exclude others from making, </a:t>
            </a:r>
            <a:br>
              <a:rPr lang="en-US" sz="2400" dirty="0"/>
            </a:br>
            <a:r>
              <a:rPr lang="en-US" sz="2400" dirty="0"/>
              <a:t>using, importing, or selling your invention </a:t>
            </a:r>
            <a:br>
              <a:rPr lang="en-US" sz="2400" dirty="0"/>
            </a:br>
            <a:r>
              <a:rPr lang="en-US" sz="2400" dirty="0"/>
              <a:t>for a limited time period, </a:t>
            </a:r>
          </a:p>
          <a:p>
            <a:pPr>
              <a:lnSpc>
                <a:spcPct val="120000"/>
              </a:lnSpc>
              <a:spcBef>
                <a:spcPts val="600"/>
              </a:spcBef>
            </a:pPr>
            <a:r>
              <a:rPr lang="en-US" sz="2400" dirty="0"/>
              <a:t>You must fully disclose your invention so the public can benefit from it and expand on it. </a:t>
            </a:r>
            <a:endParaRPr lang="en-US" altLang="en-US" sz="2400" dirty="0"/>
          </a:p>
          <a:p>
            <a:pPr marL="0" indent="0">
              <a:lnSpc>
                <a:spcPct val="120000"/>
              </a:lnSpc>
              <a:spcBef>
                <a:spcPts val="600"/>
              </a:spcBef>
              <a:buNone/>
            </a:pPr>
            <a:endParaRPr lang="en-US" altLang="en-US" sz="1400" i="1" dirty="0">
              <a:cs typeface="Arial" panose="020B0604020202020204" pitchFamily="34" charset="0"/>
            </a:endParaRPr>
          </a:p>
        </p:txBody>
      </p:sp>
      <p:sp>
        <p:nvSpPr>
          <p:cNvPr id="2" name="Slide Number Placeholder 1"/>
          <p:cNvSpPr>
            <a:spLocks noGrp="1"/>
          </p:cNvSpPr>
          <p:nvPr>
            <p:ph type="sldNum" sz="quarter" idx="10"/>
          </p:nvPr>
        </p:nvSpPr>
        <p:spPr/>
        <p:txBody>
          <a:bodyPr/>
          <a:lstStyle/>
          <a:p>
            <a:fld id="{1D648693-0942-45E9-83AE-76FC568F9452}" type="slidenum">
              <a:rPr lang="en-US" smtClean="0"/>
              <a:pPr/>
              <a:t>27</a:t>
            </a:fld>
            <a:endParaRPr lang="en-US" dirty="0"/>
          </a:p>
        </p:txBody>
      </p:sp>
      <p:sp>
        <p:nvSpPr>
          <p:cNvPr id="10" name="Rectangle 9" descr="35 U.S.C. § 112&#10;" title="35 U.S.C. § 112"/>
          <p:cNvSpPr/>
          <p:nvPr/>
        </p:nvSpPr>
        <p:spPr>
          <a:xfrm>
            <a:off x="444344" y="4872520"/>
            <a:ext cx="1675459" cy="369332"/>
          </a:xfrm>
          <a:prstGeom prst="rect">
            <a:avLst/>
          </a:prstGeom>
        </p:spPr>
        <p:txBody>
          <a:bodyPr wrap="none">
            <a:spAutoFit/>
          </a:bodyPr>
          <a:lstStyle/>
          <a:p>
            <a:r>
              <a:rPr lang="en-US" altLang="en-US" dirty="0"/>
              <a:t>35 U.S.C. </a:t>
            </a:r>
            <a:r>
              <a:rPr lang="en-US" dirty="0"/>
              <a:t>§ 112</a:t>
            </a:r>
            <a:endParaRPr lang="en-US" altLang="en-US" dirty="0"/>
          </a:p>
        </p:txBody>
      </p:sp>
      <p:sp>
        <p:nvSpPr>
          <p:cNvPr id="5" name="Title 4"/>
          <p:cNvSpPr>
            <a:spLocks noGrp="1"/>
          </p:cNvSpPr>
          <p:nvPr>
            <p:ph type="title"/>
          </p:nvPr>
        </p:nvSpPr>
        <p:spPr/>
        <p:txBody>
          <a:bodyPr>
            <a:normAutofit/>
          </a:bodyPr>
          <a:lstStyle/>
          <a:p>
            <a:r>
              <a:rPr lang="en-US" dirty="0"/>
              <a:t>What do I need to disclose?</a:t>
            </a:r>
          </a:p>
        </p:txBody>
      </p:sp>
    </p:spTree>
    <p:extLst>
      <p:ext uri="{BB962C8B-B14F-4D97-AF65-F5344CB8AC3E}">
        <p14:creationId xmlns:p14="http://schemas.microsoft.com/office/powerpoint/2010/main" val="3557850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descr="A drawing of gears in the background over a square grid." title="Background pattern"/>
          <p:cNvSpPr/>
          <p:nvPr/>
        </p:nvSpPr>
        <p:spPr>
          <a:xfrm>
            <a:off x="5839200" y="187200"/>
            <a:ext cx="330480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title="Body - What do I need to disclose"/>
          <p:cNvSpPr>
            <a:spLocks noGrp="1"/>
          </p:cNvSpPr>
          <p:nvPr>
            <p:ph idx="1"/>
          </p:nvPr>
        </p:nvSpPr>
        <p:spPr>
          <a:xfrm>
            <a:off x="444344" y="1201293"/>
            <a:ext cx="6004560" cy="3674975"/>
          </a:xfrm>
        </p:spPr>
        <p:txBody>
          <a:bodyPr>
            <a:noAutofit/>
          </a:bodyPr>
          <a:lstStyle/>
          <a:p>
            <a:pPr marL="0" indent="0">
              <a:spcBef>
                <a:spcPts val="600"/>
              </a:spcBef>
              <a:buNone/>
            </a:pPr>
            <a:r>
              <a:rPr lang="en-US" sz="2800" dirty="0"/>
              <a:t>Does the disclosure: </a:t>
            </a:r>
          </a:p>
          <a:p>
            <a:pPr>
              <a:spcBef>
                <a:spcPts val="600"/>
              </a:spcBef>
            </a:pPr>
            <a:r>
              <a:rPr lang="en-US" sz="2400" dirty="0"/>
              <a:t>Demonstrate that the inventor was in possession of the claimed invention? </a:t>
            </a:r>
          </a:p>
          <a:p>
            <a:pPr>
              <a:spcBef>
                <a:spcPts val="600"/>
              </a:spcBef>
            </a:pPr>
            <a:r>
              <a:rPr lang="en-US" sz="2400" dirty="0"/>
              <a:t>Teach one of ordinary skill to make and use the invention without undue experimentation? </a:t>
            </a:r>
          </a:p>
          <a:p>
            <a:pPr>
              <a:spcBef>
                <a:spcPts val="600"/>
              </a:spcBef>
            </a:pPr>
            <a:r>
              <a:rPr lang="en-US" sz="2400" dirty="0"/>
              <a:t>Describe the best mode contemplated for carrying out the invention by the inventor?</a:t>
            </a:r>
          </a:p>
        </p:txBody>
      </p:sp>
      <p:sp>
        <p:nvSpPr>
          <p:cNvPr id="2" name="Slide Number Placeholder 1"/>
          <p:cNvSpPr>
            <a:spLocks noGrp="1"/>
          </p:cNvSpPr>
          <p:nvPr>
            <p:ph type="sldNum" sz="quarter" idx="10"/>
          </p:nvPr>
        </p:nvSpPr>
        <p:spPr/>
        <p:txBody>
          <a:bodyPr/>
          <a:lstStyle/>
          <a:p>
            <a:fld id="{1D648693-0942-45E9-83AE-76FC568F9452}" type="slidenum">
              <a:rPr lang="en-US" smtClean="0"/>
              <a:pPr/>
              <a:t>28</a:t>
            </a:fld>
            <a:endParaRPr lang="en-US" dirty="0"/>
          </a:p>
        </p:txBody>
      </p:sp>
      <p:sp>
        <p:nvSpPr>
          <p:cNvPr id="10" name="Rectangle 9" descr="35 U.S.C. § 112 (a)&#10;" title="35 U.S.C. § 112 (a)"/>
          <p:cNvSpPr/>
          <p:nvPr/>
        </p:nvSpPr>
        <p:spPr>
          <a:xfrm>
            <a:off x="713286" y="4928527"/>
            <a:ext cx="1992853" cy="369332"/>
          </a:xfrm>
          <a:prstGeom prst="rect">
            <a:avLst/>
          </a:prstGeom>
        </p:spPr>
        <p:txBody>
          <a:bodyPr wrap="none">
            <a:spAutoFit/>
          </a:bodyPr>
          <a:lstStyle/>
          <a:p>
            <a:r>
              <a:rPr lang="en-US" altLang="en-US" dirty="0"/>
              <a:t>35 U.S.C. </a:t>
            </a:r>
            <a:r>
              <a:rPr lang="en-US" dirty="0"/>
              <a:t>§ 112 (a)</a:t>
            </a:r>
            <a:endParaRPr lang="en-US" altLang="en-US" dirty="0"/>
          </a:p>
        </p:txBody>
      </p:sp>
      <p:sp>
        <p:nvSpPr>
          <p:cNvPr id="5" name="Title 4"/>
          <p:cNvSpPr>
            <a:spLocks noGrp="1"/>
          </p:cNvSpPr>
          <p:nvPr>
            <p:ph type="title"/>
          </p:nvPr>
        </p:nvSpPr>
        <p:spPr/>
        <p:txBody>
          <a:bodyPr>
            <a:normAutofit/>
          </a:bodyPr>
          <a:lstStyle/>
          <a:p>
            <a:r>
              <a:rPr lang="en-US" dirty="0"/>
              <a:t>What do I need to disclose? </a:t>
            </a:r>
            <a:endParaRPr lang="en-US" sz="2000" dirty="0"/>
          </a:p>
        </p:txBody>
      </p:sp>
    </p:spTree>
    <p:extLst>
      <p:ext uri="{BB962C8B-B14F-4D97-AF65-F5344CB8AC3E}">
        <p14:creationId xmlns:p14="http://schemas.microsoft.com/office/powerpoint/2010/main" val="3264473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descr="A drawing of gears in the background over a square grid." title="Background pattern"/>
          <p:cNvSpPr/>
          <p:nvPr/>
        </p:nvSpPr>
        <p:spPr>
          <a:xfrm>
            <a:off x="5839200" y="187200"/>
            <a:ext cx="330480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44344" y="1201293"/>
            <a:ext cx="6004560" cy="3674975"/>
          </a:xfrm>
        </p:spPr>
        <p:txBody>
          <a:bodyPr>
            <a:normAutofit/>
          </a:bodyPr>
          <a:lstStyle/>
          <a:p>
            <a:pPr marL="0" indent="0">
              <a:spcBef>
                <a:spcPts val="600"/>
              </a:spcBef>
              <a:buNone/>
            </a:pPr>
            <a:r>
              <a:rPr lang="en-US" sz="2800" dirty="0"/>
              <a:t>Are the claims clear enough that:</a:t>
            </a:r>
          </a:p>
          <a:p>
            <a:pPr>
              <a:spcBef>
                <a:spcPts val="600"/>
              </a:spcBef>
            </a:pPr>
            <a:r>
              <a:rPr lang="en-US" sz="2400" dirty="0"/>
              <a:t>The public is informed of the boundaries of your invention? </a:t>
            </a:r>
          </a:p>
          <a:p>
            <a:pPr>
              <a:spcBef>
                <a:spcPts val="600"/>
              </a:spcBef>
            </a:pPr>
            <a:r>
              <a:rPr lang="en-US" sz="2400" dirty="0"/>
              <a:t>It can be determined whether the claimed invention meets all the criteria for patentability?</a:t>
            </a:r>
            <a:r>
              <a:rPr lang="en-US" sz="2000" dirty="0"/>
              <a:t> </a:t>
            </a:r>
          </a:p>
        </p:txBody>
      </p:sp>
      <p:sp>
        <p:nvSpPr>
          <p:cNvPr id="2" name="Slide Number Placeholder 1"/>
          <p:cNvSpPr>
            <a:spLocks noGrp="1"/>
          </p:cNvSpPr>
          <p:nvPr>
            <p:ph type="sldNum" sz="quarter" idx="10"/>
          </p:nvPr>
        </p:nvSpPr>
        <p:spPr/>
        <p:txBody>
          <a:bodyPr/>
          <a:lstStyle/>
          <a:p>
            <a:fld id="{1D648693-0942-45E9-83AE-76FC568F9452}" type="slidenum">
              <a:rPr lang="en-US" smtClean="0"/>
              <a:pPr/>
              <a:t>29</a:t>
            </a:fld>
            <a:endParaRPr lang="en-US" dirty="0"/>
          </a:p>
        </p:txBody>
      </p:sp>
      <p:sp>
        <p:nvSpPr>
          <p:cNvPr id="10" name="Rectangle 9"/>
          <p:cNvSpPr/>
          <p:nvPr/>
        </p:nvSpPr>
        <p:spPr>
          <a:xfrm>
            <a:off x="444344" y="4876268"/>
            <a:ext cx="2012089" cy="369332"/>
          </a:xfrm>
          <a:prstGeom prst="rect">
            <a:avLst/>
          </a:prstGeom>
        </p:spPr>
        <p:txBody>
          <a:bodyPr wrap="none">
            <a:spAutoFit/>
          </a:bodyPr>
          <a:lstStyle/>
          <a:p>
            <a:r>
              <a:rPr lang="en-US" altLang="en-US" dirty="0"/>
              <a:t>35 U.S.C. </a:t>
            </a:r>
            <a:r>
              <a:rPr lang="en-US" dirty="0"/>
              <a:t>§ 112 (b)</a:t>
            </a:r>
            <a:endParaRPr lang="en-US" altLang="en-US" dirty="0"/>
          </a:p>
        </p:txBody>
      </p:sp>
      <p:sp>
        <p:nvSpPr>
          <p:cNvPr id="5" name="Title 4"/>
          <p:cNvSpPr>
            <a:spLocks noGrp="1"/>
          </p:cNvSpPr>
          <p:nvPr>
            <p:ph type="title"/>
          </p:nvPr>
        </p:nvSpPr>
        <p:spPr/>
        <p:txBody>
          <a:bodyPr>
            <a:normAutofit/>
          </a:bodyPr>
          <a:lstStyle/>
          <a:p>
            <a:r>
              <a:rPr lang="en-US" dirty="0"/>
              <a:t>What do I need to disclose?</a:t>
            </a:r>
          </a:p>
        </p:txBody>
      </p:sp>
    </p:spTree>
    <p:extLst>
      <p:ext uri="{BB962C8B-B14F-4D97-AF65-F5344CB8AC3E}">
        <p14:creationId xmlns:p14="http://schemas.microsoft.com/office/powerpoint/2010/main" val="3862859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Body - The patent application journey"/>
          <p:cNvSpPr>
            <a:spLocks noGrp="1"/>
          </p:cNvSpPr>
          <p:nvPr>
            <p:ph idx="1"/>
          </p:nvPr>
        </p:nvSpPr>
        <p:spPr>
          <a:xfrm>
            <a:off x="457200" y="1870036"/>
            <a:ext cx="5013569" cy="3332373"/>
          </a:xfrm>
        </p:spPr>
        <p:txBody>
          <a:bodyPr>
            <a:normAutofit fontScale="25000" lnSpcReduction="20000"/>
          </a:bodyPr>
          <a:lstStyle/>
          <a:p>
            <a:pPr marL="0" indent="0">
              <a:lnSpc>
                <a:spcPct val="150000"/>
              </a:lnSpc>
              <a:spcBef>
                <a:spcPts val="1200"/>
              </a:spcBef>
              <a:buNone/>
            </a:pPr>
            <a:r>
              <a:rPr lang="en-US" sz="9600" dirty="0">
                <a:solidFill>
                  <a:schemeClr val="bg1">
                    <a:lumMod val="85000"/>
                  </a:schemeClr>
                </a:solidFill>
              </a:rPr>
              <a:t>First, you need an idea!</a:t>
            </a:r>
          </a:p>
          <a:p>
            <a:pPr marL="0" indent="0">
              <a:lnSpc>
                <a:spcPct val="150000"/>
              </a:lnSpc>
              <a:spcBef>
                <a:spcPts val="1200"/>
              </a:spcBef>
              <a:buNone/>
            </a:pPr>
            <a:r>
              <a:rPr lang="en-US" sz="9600" dirty="0">
                <a:solidFill>
                  <a:schemeClr val="bg1">
                    <a:lumMod val="85000"/>
                  </a:schemeClr>
                </a:solidFill>
              </a:rPr>
              <a:t>Present your idea</a:t>
            </a:r>
          </a:p>
          <a:p>
            <a:pPr marL="0" indent="0">
              <a:lnSpc>
                <a:spcPct val="150000"/>
              </a:lnSpc>
              <a:spcBef>
                <a:spcPts val="1200"/>
              </a:spcBef>
              <a:buNone/>
            </a:pPr>
            <a:r>
              <a:rPr lang="en-US" sz="9600" dirty="0">
                <a:solidFill>
                  <a:schemeClr val="bg1">
                    <a:lumMod val="85000"/>
                  </a:schemeClr>
                </a:solidFill>
              </a:rPr>
              <a:t>Draft application</a:t>
            </a:r>
          </a:p>
          <a:p>
            <a:pPr marL="0" indent="0">
              <a:lnSpc>
                <a:spcPct val="150000"/>
              </a:lnSpc>
              <a:spcBef>
                <a:spcPts val="1200"/>
              </a:spcBef>
              <a:buNone/>
            </a:pPr>
            <a:r>
              <a:rPr lang="en-US" sz="11200" b="1" dirty="0">
                <a:solidFill>
                  <a:schemeClr val="tx2"/>
                </a:solidFill>
              </a:rPr>
              <a:t>File application</a:t>
            </a:r>
          </a:p>
          <a:p>
            <a:pPr lvl="1">
              <a:lnSpc>
                <a:spcPct val="120000"/>
              </a:lnSpc>
            </a:pPr>
            <a:r>
              <a:rPr lang="en-US" sz="6400" dirty="0"/>
              <a:t>The application is filed with the USPTO. You will need to file a sworn oath or declaration that </a:t>
            </a:r>
            <a:r>
              <a:rPr lang="en-US" sz="6400" b="1" dirty="0"/>
              <a:t>you</a:t>
            </a:r>
            <a:r>
              <a:rPr lang="en-US" sz="6400" dirty="0"/>
              <a:t> invented the invention described in the application.</a:t>
            </a:r>
          </a:p>
          <a:p>
            <a:pPr marL="0" indent="0">
              <a:buNone/>
            </a:pPr>
            <a:endParaRPr lang="en-US" sz="2400" dirty="0"/>
          </a:p>
        </p:txBody>
      </p:sp>
      <p:sp>
        <p:nvSpPr>
          <p:cNvPr id="5" name="Title 4"/>
          <p:cNvSpPr>
            <a:spLocks noGrp="1"/>
          </p:cNvSpPr>
          <p:nvPr>
            <p:ph type="title"/>
          </p:nvPr>
        </p:nvSpPr>
        <p:spPr/>
        <p:txBody>
          <a:bodyPr>
            <a:noAutofit/>
          </a:bodyPr>
          <a:lstStyle/>
          <a:p>
            <a:r>
              <a:rPr lang="en-US" dirty="0"/>
              <a:t>The patent </a:t>
            </a:r>
            <a:br>
              <a:rPr lang="en-US" dirty="0"/>
            </a:br>
            <a:r>
              <a:rPr lang="en-US" dirty="0"/>
              <a:t>application journey</a:t>
            </a:r>
            <a:r>
              <a:rPr lang="en-US" sz="100" dirty="0"/>
              <a:t> Step 4</a:t>
            </a:r>
            <a:endParaRPr lang="en-US"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30</a:t>
            </a:fld>
            <a:endParaRPr lang="en-US" dirty="0"/>
          </a:p>
        </p:txBody>
      </p:sp>
      <p:sp>
        <p:nvSpPr>
          <p:cNvPr id="15" name="Freeform 14" descr="Image of a keyboard with a key labeled Send up close and colored in blue." title="Stock photo"/>
          <p:cNvSpPr/>
          <p:nvPr/>
        </p:nvSpPr>
        <p:spPr>
          <a:xfrm>
            <a:off x="6105600" y="180000"/>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entagon 16"/>
          <p:cNvSpPr/>
          <p:nvPr/>
        </p:nvSpPr>
        <p:spPr>
          <a:xfrm flipH="1">
            <a:off x="4629150" y="3788530"/>
            <a:ext cx="1485900" cy="515697"/>
          </a:xfrm>
          <a:prstGeom prst="homePlate">
            <a:avLst>
              <a:gd name="adj" fmla="val 55541"/>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4</a:t>
            </a:r>
          </a:p>
        </p:txBody>
      </p:sp>
      <p:sp>
        <p:nvSpPr>
          <p:cNvPr id="16" name="Pentagon 15"/>
          <p:cNvSpPr/>
          <p:nvPr/>
        </p:nvSpPr>
        <p:spPr>
          <a:xfrm flipH="1">
            <a:off x="4632960" y="3125596"/>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3</a:t>
            </a:r>
          </a:p>
        </p:txBody>
      </p:sp>
      <p:sp>
        <p:nvSpPr>
          <p:cNvPr id="14" name="Pentagon 13"/>
          <p:cNvSpPr/>
          <p:nvPr/>
        </p:nvSpPr>
        <p:spPr>
          <a:xfrm flipH="1">
            <a:off x="4632960" y="2522629"/>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2</a:t>
            </a:r>
          </a:p>
        </p:txBody>
      </p:sp>
      <p:sp>
        <p:nvSpPr>
          <p:cNvPr id="11" name="Pentagon 10"/>
          <p:cNvSpPr/>
          <p:nvPr/>
        </p:nvSpPr>
        <p:spPr>
          <a:xfrm flipH="1">
            <a:off x="4629150" y="1932769"/>
            <a:ext cx="1485900" cy="515697"/>
          </a:xfrm>
          <a:prstGeom prst="homePlate">
            <a:avLst>
              <a:gd name="adj" fmla="val 55541"/>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Step 1</a:t>
            </a:r>
          </a:p>
        </p:txBody>
      </p:sp>
    </p:spTree>
    <p:extLst>
      <p:ext uri="{BB962C8B-B14F-4D97-AF65-F5344CB8AC3E}">
        <p14:creationId xmlns:p14="http://schemas.microsoft.com/office/powerpoint/2010/main" val="4161248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4400" dirty="0"/>
              <a:t>The patent application roadmap </a:t>
            </a:r>
            <a:br>
              <a:rPr lang="en-US" dirty="0"/>
            </a:br>
            <a:br>
              <a:rPr lang="en-US" dirty="0"/>
            </a:br>
            <a:r>
              <a:rPr lang="en-US" sz="3100" dirty="0"/>
              <a:t>Back and forth</a:t>
            </a:r>
            <a:br>
              <a:rPr lang="en-US" sz="3100" dirty="0"/>
            </a:br>
            <a:r>
              <a:rPr lang="en-US" sz="3100" dirty="0"/>
              <a:t>with the USPTO</a:t>
            </a:r>
            <a:endParaRPr lang="en-US" sz="2200" dirty="0"/>
          </a:p>
        </p:txBody>
      </p:sp>
      <p:sp>
        <p:nvSpPr>
          <p:cNvPr id="10" name="Slide Number Placeholder 9"/>
          <p:cNvSpPr>
            <a:spLocks noGrp="1"/>
          </p:cNvSpPr>
          <p:nvPr>
            <p:ph type="sldNum" sz="quarter" idx="10"/>
          </p:nvPr>
        </p:nvSpPr>
        <p:spPr/>
        <p:txBody>
          <a:bodyPr/>
          <a:lstStyle/>
          <a:p>
            <a:fld id="{1D648693-0942-45E9-83AE-76FC568F9452}" type="slidenum">
              <a:rPr lang="en-US" smtClean="0"/>
              <a:pPr/>
              <a:t>31</a:t>
            </a:fld>
            <a:endParaRPr lang="en-US"/>
          </a:p>
        </p:txBody>
      </p:sp>
      <p:pic>
        <p:nvPicPr>
          <p:cNvPr id="19" name="Picture 18" title="Image - The patent application roadmap"/>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48512" y="1302010"/>
            <a:ext cx="7078966" cy="4296979"/>
          </a:xfrm>
          <a:prstGeom prst="rect">
            <a:avLst/>
          </a:prstGeom>
        </p:spPr>
      </p:pic>
    </p:spTree>
    <p:extLst>
      <p:ext uri="{BB962C8B-B14F-4D97-AF65-F5344CB8AC3E}">
        <p14:creationId xmlns:p14="http://schemas.microsoft.com/office/powerpoint/2010/main" val="848549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Body - Role of the USPTO Examiner"/>
          <p:cNvSpPr>
            <a:spLocks noGrp="1"/>
          </p:cNvSpPr>
          <p:nvPr>
            <p:ph idx="1"/>
          </p:nvPr>
        </p:nvSpPr>
        <p:spPr/>
        <p:txBody>
          <a:bodyPr>
            <a:noAutofit/>
          </a:bodyPr>
          <a:lstStyle/>
          <a:p>
            <a:r>
              <a:rPr lang="en-US" altLang="en-US" sz="2400" dirty="0"/>
              <a:t>Read and understand </a:t>
            </a:r>
            <a:br>
              <a:rPr lang="en-US" altLang="en-US" sz="2400" dirty="0"/>
            </a:br>
            <a:r>
              <a:rPr lang="en-US" altLang="en-US" sz="2400" dirty="0"/>
              <a:t>the application</a:t>
            </a:r>
          </a:p>
          <a:p>
            <a:r>
              <a:rPr lang="en-US" altLang="en-US" sz="2400" dirty="0"/>
              <a:t>Search for prior art</a:t>
            </a:r>
          </a:p>
          <a:p>
            <a:r>
              <a:rPr lang="en-US" altLang="en-US" sz="2400" dirty="0"/>
              <a:t>Evaluate the specification </a:t>
            </a:r>
            <a:br>
              <a:rPr lang="en-US" altLang="en-US" sz="2400" dirty="0"/>
            </a:br>
            <a:r>
              <a:rPr lang="en-US" altLang="en-US" sz="2400" dirty="0"/>
              <a:t>and claim(s)</a:t>
            </a:r>
          </a:p>
          <a:p>
            <a:r>
              <a:rPr lang="en-US" altLang="en-US" sz="2400" dirty="0"/>
              <a:t>Respond by office action(s) </a:t>
            </a:r>
            <a:br>
              <a:rPr lang="en-US" altLang="en-US" sz="2400" dirty="0"/>
            </a:br>
            <a:r>
              <a:rPr lang="en-US" altLang="en-US" sz="2400" dirty="0"/>
              <a:t>describing findings</a:t>
            </a:r>
          </a:p>
          <a:p>
            <a:r>
              <a:rPr lang="en-US" altLang="en-US" sz="2400" dirty="0"/>
              <a:t>Hold interviews, as requested</a:t>
            </a:r>
          </a:p>
        </p:txBody>
      </p:sp>
      <p:sp>
        <p:nvSpPr>
          <p:cNvPr id="2" name="Slide Number Placeholder 1"/>
          <p:cNvSpPr>
            <a:spLocks noGrp="1"/>
          </p:cNvSpPr>
          <p:nvPr>
            <p:ph type="sldNum" sz="quarter" idx="10"/>
          </p:nvPr>
        </p:nvSpPr>
        <p:spPr/>
        <p:txBody>
          <a:bodyPr/>
          <a:lstStyle/>
          <a:p>
            <a:fld id="{1D648693-0942-45E9-83AE-76FC568F9452}" type="slidenum">
              <a:rPr lang="en-US" smtClean="0"/>
              <a:pPr/>
              <a:t>32</a:t>
            </a:fld>
            <a:endParaRPr lang="en-US" dirty="0"/>
          </a:p>
        </p:txBody>
      </p:sp>
      <p:sp>
        <p:nvSpPr>
          <p:cNvPr id="12" name="Freeform 11" descr="The USPTO building shows faded in the background." title="Background"/>
          <p:cNvSpPr/>
          <p:nvPr/>
        </p:nvSpPr>
        <p:spPr>
          <a:xfrm>
            <a:off x="6105600" y="180000"/>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l="-17000" r="-8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title="Examiner image"/>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61187" y="3536377"/>
            <a:ext cx="1924897" cy="1283666"/>
          </a:xfrm>
          <a:prstGeom prst="rect">
            <a:avLst/>
          </a:prstGeom>
          <a:ln>
            <a:solidFill>
              <a:schemeClr val="bg1">
                <a:lumMod val="50000"/>
              </a:schemeClr>
            </a:solidFill>
          </a:ln>
        </p:spPr>
      </p:pic>
      <p:pic>
        <p:nvPicPr>
          <p:cNvPr id="14" name="Picture 13" title="Examiner image"/>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96326">
            <a:off x="6928761" y="1135498"/>
            <a:ext cx="1924899" cy="1283666"/>
          </a:xfrm>
          <a:prstGeom prst="rect">
            <a:avLst/>
          </a:prstGeom>
          <a:ln>
            <a:solidFill>
              <a:schemeClr val="bg1">
                <a:lumMod val="50000"/>
              </a:schemeClr>
            </a:solidFill>
          </a:ln>
        </p:spPr>
      </p:pic>
      <p:pic>
        <p:nvPicPr>
          <p:cNvPr id="9" name="Picture 8" title="Examiner image"/>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21050265">
            <a:off x="5993815" y="2071240"/>
            <a:ext cx="2370104" cy="1582044"/>
          </a:xfrm>
          <a:prstGeom prst="rect">
            <a:avLst/>
          </a:prstGeom>
          <a:ln>
            <a:solidFill>
              <a:schemeClr val="bg1">
                <a:lumMod val="50000"/>
              </a:schemeClr>
            </a:solidFill>
          </a:ln>
        </p:spPr>
      </p:pic>
      <p:sp>
        <p:nvSpPr>
          <p:cNvPr id="5" name="Title 4"/>
          <p:cNvSpPr>
            <a:spLocks noGrp="1"/>
          </p:cNvSpPr>
          <p:nvPr>
            <p:ph type="title"/>
          </p:nvPr>
        </p:nvSpPr>
        <p:spPr/>
        <p:txBody>
          <a:bodyPr/>
          <a:lstStyle/>
          <a:p>
            <a:r>
              <a:rPr lang="en-US" altLang="en-US" dirty="0"/>
              <a:t>Role of the USPTO examiner</a:t>
            </a:r>
            <a:endParaRPr lang="en-US" dirty="0"/>
          </a:p>
        </p:txBody>
      </p:sp>
    </p:spTree>
    <p:extLst>
      <p:ext uri="{BB962C8B-B14F-4D97-AF65-F5344CB8AC3E}">
        <p14:creationId xmlns:p14="http://schemas.microsoft.com/office/powerpoint/2010/main" val="643036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Body - Role of the Applicant"/>
          <p:cNvSpPr>
            <a:spLocks noGrp="1"/>
          </p:cNvSpPr>
          <p:nvPr>
            <p:ph idx="1"/>
          </p:nvPr>
        </p:nvSpPr>
        <p:spPr/>
        <p:txBody>
          <a:bodyPr>
            <a:normAutofit fontScale="92500" lnSpcReduction="20000"/>
          </a:bodyPr>
          <a:lstStyle/>
          <a:p>
            <a:pPr>
              <a:lnSpc>
                <a:spcPct val="120000"/>
              </a:lnSpc>
            </a:pPr>
            <a:r>
              <a:rPr lang="en-US" altLang="en-US" dirty="0"/>
              <a:t>File a complete application</a:t>
            </a:r>
          </a:p>
          <a:p>
            <a:pPr>
              <a:lnSpc>
                <a:spcPct val="120000"/>
              </a:lnSpc>
            </a:pPr>
            <a:r>
              <a:rPr lang="en-US" altLang="en-US" dirty="0"/>
              <a:t>Disclose all known prior art</a:t>
            </a:r>
          </a:p>
          <a:p>
            <a:pPr>
              <a:lnSpc>
                <a:spcPct val="120000"/>
              </a:lnSpc>
            </a:pPr>
            <a:r>
              <a:rPr lang="en-US" altLang="en-US" dirty="0"/>
              <a:t>In response to examiner </a:t>
            </a:r>
            <a:br>
              <a:rPr lang="en-US" altLang="en-US" dirty="0"/>
            </a:br>
            <a:r>
              <a:rPr lang="en-US" altLang="en-US" dirty="0"/>
              <a:t>office actions:</a:t>
            </a:r>
          </a:p>
          <a:p>
            <a:pPr lvl="1">
              <a:lnSpc>
                <a:spcPct val="120000"/>
              </a:lnSpc>
            </a:pPr>
            <a:r>
              <a:rPr lang="en-US" altLang="en-US" dirty="0"/>
              <a:t>Explain your position, and/or</a:t>
            </a:r>
          </a:p>
          <a:p>
            <a:pPr lvl="1">
              <a:lnSpc>
                <a:spcPct val="120000"/>
              </a:lnSpc>
            </a:pPr>
            <a:r>
              <a:rPr lang="en-US" altLang="en-US" dirty="0"/>
              <a:t>Make good faith changes </a:t>
            </a:r>
            <a:br>
              <a:rPr lang="en-US" altLang="en-US" dirty="0"/>
            </a:br>
            <a:r>
              <a:rPr lang="en-US" altLang="en-US" dirty="0"/>
              <a:t>to the application  </a:t>
            </a:r>
          </a:p>
        </p:txBody>
      </p:sp>
      <p:sp>
        <p:nvSpPr>
          <p:cNvPr id="5" name="Title 4"/>
          <p:cNvSpPr>
            <a:spLocks noGrp="1"/>
          </p:cNvSpPr>
          <p:nvPr>
            <p:ph type="title"/>
          </p:nvPr>
        </p:nvSpPr>
        <p:spPr/>
        <p:txBody>
          <a:bodyPr>
            <a:normAutofit/>
          </a:bodyPr>
          <a:lstStyle/>
          <a:p>
            <a:r>
              <a:rPr lang="en-US" altLang="en-US" dirty="0"/>
              <a:t>Role of the applicant</a:t>
            </a:r>
            <a:endParaRPr lang="en-US"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33</a:t>
            </a:fld>
            <a:endParaRPr lang="en-US" dirty="0"/>
          </a:p>
        </p:txBody>
      </p:sp>
      <p:sp>
        <p:nvSpPr>
          <p:cNvPr id="13" name="Freeform 12" descr="The USPTO building shows faded in the background." title="Background"/>
          <p:cNvSpPr/>
          <p:nvPr/>
        </p:nvSpPr>
        <p:spPr>
          <a:xfrm>
            <a:off x="6105600" y="180000"/>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l="-17000" r="-8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A keyboard up close with a key marked as Send in the center, colored in blue." title="Stock photo"/>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050265">
            <a:off x="6323937" y="1797506"/>
            <a:ext cx="2370104" cy="1580069"/>
          </a:xfrm>
          <a:prstGeom prst="rect">
            <a:avLst/>
          </a:prstGeom>
          <a:ln>
            <a:solidFill>
              <a:schemeClr val="bg1">
                <a:lumMod val="50000"/>
              </a:schemeClr>
            </a:solidFill>
          </a:ln>
        </p:spPr>
      </p:pic>
      <p:pic>
        <p:nvPicPr>
          <p:cNvPr id="15" name="Picture 14" descr="Looking over a man's shoulder as he is working on a tablet." title="Stock photo"/>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96326">
            <a:off x="6928762" y="659270"/>
            <a:ext cx="1924897" cy="1283666"/>
          </a:xfrm>
          <a:prstGeom prst="rect">
            <a:avLst/>
          </a:prstGeom>
          <a:ln>
            <a:solidFill>
              <a:schemeClr val="bg1">
                <a:lumMod val="50000"/>
              </a:schemeClr>
            </a:solidFill>
          </a:ln>
        </p:spPr>
      </p:pic>
      <p:pic>
        <p:nvPicPr>
          <p:cNvPr id="16" name="Picture 15" descr="A person arranging wooden blocks. Each block has an image of a lightbulb." title="Stock photo"/>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369853">
            <a:off x="6250205" y="3197837"/>
            <a:ext cx="2517571" cy="1415433"/>
          </a:xfrm>
          <a:prstGeom prst="rect">
            <a:avLst/>
          </a:prstGeom>
          <a:ln>
            <a:solidFill>
              <a:schemeClr val="bg1">
                <a:lumMod val="50000"/>
              </a:schemeClr>
            </a:solidFill>
          </a:ln>
        </p:spPr>
      </p:pic>
    </p:spTree>
    <p:extLst>
      <p:ext uri="{BB962C8B-B14F-4D97-AF65-F5344CB8AC3E}">
        <p14:creationId xmlns:p14="http://schemas.microsoft.com/office/powerpoint/2010/main" val="1741024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Body - What is a USPTO office action"/>
          <p:cNvSpPr>
            <a:spLocks noGrp="1"/>
          </p:cNvSpPr>
          <p:nvPr>
            <p:ph idx="1"/>
          </p:nvPr>
        </p:nvSpPr>
        <p:spPr>
          <a:xfrm>
            <a:off x="457199" y="1849582"/>
            <a:ext cx="5192751" cy="3491345"/>
          </a:xfrm>
        </p:spPr>
        <p:txBody>
          <a:bodyPr/>
          <a:lstStyle/>
          <a:p>
            <a:pPr marL="0" indent="0">
              <a:buNone/>
            </a:pPr>
            <a:r>
              <a:rPr lang="en-US" sz="3600" dirty="0"/>
              <a:t>An office action sets forth the basis for any objections, rejections, and allowability</a:t>
            </a:r>
          </a:p>
          <a:p>
            <a:pPr marL="0" indent="0">
              <a:buNone/>
            </a:pPr>
            <a:endParaRPr lang="en-US" dirty="0"/>
          </a:p>
        </p:txBody>
      </p:sp>
      <p:sp>
        <p:nvSpPr>
          <p:cNvPr id="5" name="Title 4"/>
          <p:cNvSpPr>
            <a:spLocks noGrp="1"/>
          </p:cNvSpPr>
          <p:nvPr>
            <p:ph type="title"/>
          </p:nvPr>
        </p:nvSpPr>
        <p:spPr/>
        <p:txBody>
          <a:bodyPr>
            <a:noAutofit/>
          </a:bodyPr>
          <a:lstStyle/>
          <a:p>
            <a:r>
              <a:rPr lang="en-US" dirty="0"/>
              <a:t>What is a </a:t>
            </a:r>
            <a:br>
              <a:rPr lang="en-US" dirty="0"/>
            </a:br>
            <a:r>
              <a:rPr lang="en-US" dirty="0"/>
              <a:t>USPTO office action?</a:t>
            </a:r>
            <a:br>
              <a:rPr lang="en-US" dirty="0"/>
            </a:br>
            <a:endParaRPr lang="en-US"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34</a:t>
            </a:fld>
            <a:endParaRPr lang="en-US" dirty="0"/>
          </a:p>
        </p:txBody>
      </p:sp>
      <p:sp>
        <p:nvSpPr>
          <p:cNvPr id="12" name="Freeform 11" descr="The USPTO building shows faded in the background." title="Background"/>
          <p:cNvSpPr/>
          <p:nvPr/>
        </p:nvSpPr>
        <p:spPr>
          <a:xfrm>
            <a:off x="6105600" y="180000"/>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l="-17000" r="-8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title="Image Office Actio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66492" y="919938"/>
            <a:ext cx="1920307" cy="2485103"/>
          </a:xfrm>
          <a:prstGeom prst="rect">
            <a:avLst/>
          </a:prstGeom>
          <a:ln>
            <a:noFill/>
          </a:ln>
          <a:effectLst>
            <a:outerShdw blurRad="190500" algn="tl" rotWithShape="0">
              <a:srgbClr val="000000">
                <a:alpha val="70000"/>
              </a:srgbClr>
            </a:outerShdw>
          </a:effectLst>
        </p:spPr>
      </p:pic>
      <p:pic>
        <p:nvPicPr>
          <p:cNvPr id="13" name="Picture 12" title="Image Office Actio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0886260">
            <a:off x="6341805" y="1798839"/>
            <a:ext cx="1920307" cy="248473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5310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1D648693-0942-45E9-83AE-76FC568F9452}" type="slidenum">
              <a:rPr lang="en-US" smtClean="0"/>
              <a:pPr/>
              <a:t>35</a:t>
            </a:fld>
            <a:endParaRPr lang="en-US" dirty="0"/>
          </a:p>
        </p:txBody>
      </p:sp>
      <p:sp>
        <p:nvSpPr>
          <p:cNvPr id="12" name="Freeform 11" descr="The USPTO building shows faded in the background." title="Background"/>
          <p:cNvSpPr/>
          <p:nvPr/>
        </p:nvSpPr>
        <p:spPr>
          <a:xfrm>
            <a:off x="6105600" y="180000"/>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l="-17000" r="-8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lstStyle/>
          <a:p>
            <a:r>
              <a:rPr lang="en-US" dirty="0"/>
              <a:t>What does a rejection mean?</a:t>
            </a:r>
          </a:p>
        </p:txBody>
      </p:sp>
      <p:sp>
        <p:nvSpPr>
          <p:cNvPr id="3" name="Content Placeholder 2" title="Body - What does a rejection mean?"/>
          <p:cNvSpPr>
            <a:spLocks noGrp="1"/>
          </p:cNvSpPr>
          <p:nvPr>
            <p:ph idx="1"/>
          </p:nvPr>
        </p:nvSpPr>
        <p:spPr>
          <a:xfrm>
            <a:off x="457200" y="1447584"/>
            <a:ext cx="6686062" cy="3786267"/>
          </a:xfrm>
        </p:spPr>
        <p:txBody>
          <a:bodyPr>
            <a:normAutofit fontScale="85000" lnSpcReduction="20000"/>
          </a:bodyPr>
          <a:lstStyle/>
          <a:p>
            <a:pPr>
              <a:lnSpc>
                <a:spcPct val="120000"/>
              </a:lnSpc>
            </a:pPr>
            <a:r>
              <a:rPr lang="en-US" dirty="0"/>
              <a:t>Rejections are a normal </a:t>
            </a:r>
            <a:br>
              <a:rPr lang="en-US" dirty="0"/>
            </a:br>
            <a:r>
              <a:rPr lang="en-US" dirty="0"/>
              <a:t>part of the process</a:t>
            </a:r>
          </a:p>
          <a:p>
            <a:pPr>
              <a:lnSpc>
                <a:spcPct val="120000"/>
              </a:lnSpc>
            </a:pPr>
            <a:r>
              <a:rPr lang="en-US" dirty="0"/>
              <a:t>They help define what is patentable</a:t>
            </a:r>
          </a:p>
          <a:p>
            <a:pPr>
              <a:lnSpc>
                <a:spcPct val="120000"/>
              </a:lnSpc>
            </a:pPr>
            <a:r>
              <a:rPr lang="en-US" dirty="0"/>
              <a:t>Often due to existing prior art</a:t>
            </a:r>
          </a:p>
          <a:p>
            <a:pPr lvl="1">
              <a:lnSpc>
                <a:spcPct val="120000"/>
              </a:lnSpc>
            </a:pPr>
            <a:r>
              <a:rPr lang="en-US" dirty="0"/>
              <a:t>The examiner must have a basis to believe someone else may have come up with what you invented before you</a:t>
            </a:r>
          </a:p>
          <a:p>
            <a:pPr>
              <a:lnSpc>
                <a:spcPct val="120000"/>
              </a:lnSpc>
            </a:pPr>
            <a:r>
              <a:rPr lang="en-US" dirty="0"/>
              <a:t>Can often be overcome</a:t>
            </a:r>
          </a:p>
        </p:txBody>
      </p:sp>
    </p:spTree>
    <p:extLst>
      <p:ext uri="{BB962C8B-B14F-4D97-AF65-F5344CB8AC3E}">
        <p14:creationId xmlns:p14="http://schemas.microsoft.com/office/powerpoint/2010/main" val="633436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D648693-0942-45E9-83AE-76FC568F9452}" type="slidenum">
              <a:rPr kumimoji="0" lang="en-US" sz="800" b="0" i="0" u="none" strike="noStrike" kern="1200" cap="none" spc="0" normalizeH="0" baseline="0" noProof="0" smtClean="0">
                <a:ln>
                  <a:noFill/>
                </a:ln>
                <a:solidFill>
                  <a:prstClr val="black"/>
                </a:solidFill>
                <a:effectLst/>
                <a:uLnTx/>
                <a:uFillTx/>
                <a:latin typeface="Segoe U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36</a:t>
            </a:fld>
            <a:endParaRPr kumimoji="0" lang="en-US" sz="800" b="0" i="0" u="none" strike="noStrike" kern="1200" cap="none" spc="0" normalizeH="0" baseline="0" noProof="0" dirty="0">
              <a:ln>
                <a:noFill/>
              </a:ln>
              <a:solidFill>
                <a:prstClr val="black"/>
              </a:solidFill>
              <a:effectLst/>
              <a:uLnTx/>
              <a:uFillTx/>
              <a:latin typeface="Segoe UI"/>
              <a:ea typeface="+mn-ea"/>
              <a:cs typeface="+mn-cs"/>
            </a:endParaRPr>
          </a:p>
        </p:txBody>
      </p:sp>
      <p:sp>
        <p:nvSpPr>
          <p:cNvPr id="13" name="Freeform 12" descr="The USPTO building shows faded in the background." title="Background"/>
          <p:cNvSpPr/>
          <p:nvPr/>
        </p:nvSpPr>
        <p:spPr>
          <a:xfrm>
            <a:off x="6105600" y="180000"/>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l="-17000" r="-8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 name="Chart 8" title="FY 2019 percentage allowed"/>
          <p:cNvGraphicFramePr/>
          <p:nvPr/>
        </p:nvGraphicFramePr>
        <p:xfrm>
          <a:off x="4803567" y="3164696"/>
          <a:ext cx="3481962" cy="2422769"/>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descr="In FY 2019, 58% of examiner disposals were allowances" title="Body - Fact"/>
          <p:cNvSpPr txBox="1"/>
          <p:nvPr/>
        </p:nvSpPr>
        <p:spPr>
          <a:xfrm>
            <a:off x="807606" y="4022138"/>
            <a:ext cx="4266615"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Segoe UI"/>
                <a:ea typeface="+mn-ea"/>
                <a:cs typeface="+mn-cs"/>
              </a:rPr>
              <a:t>Fact:</a:t>
            </a:r>
            <a:r>
              <a:rPr kumimoji="0" lang="en-US" sz="2000" b="0" i="0" u="none" strike="noStrike" kern="1200" cap="none" spc="0" normalizeH="0" baseline="0" noProof="0" dirty="0">
                <a:ln>
                  <a:noFill/>
                </a:ln>
                <a:solidFill>
                  <a:prstClr val="black"/>
                </a:solidFill>
                <a:effectLst/>
                <a:uLnTx/>
                <a:uFillTx/>
                <a:latin typeface="Segoe UI"/>
                <a:ea typeface="+mn-ea"/>
                <a:cs typeface="+mn-cs"/>
              </a:rPr>
              <a:t> In FY 2019, 58% of examiner disposals were allowances. </a:t>
            </a:r>
          </a:p>
        </p:txBody>
      </p:sp>
      <p:graphicFrame>
        <p:nvGraphicFramePr>
          <p:cNvPr id="11" name="Chart 10" title="FY 2019 first actions"/>
          <p:cNvGraphicFramePr/>
          <p:nvPr/>
        </p:nvGraphicFramePr>
        <p:xfrm>
          <a:off x="3614616" y="1015688"/>
          <a:ext cx="3803312" cy="2528408"/>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descr="In FY 2019, 84% of original filings received a first office action containing a rejection.&#10;" title="Body - Fact "/>
          <p:cNvSpPr txBox="1"/>
          <p:nvPr/>
        </p:nvSpPr>
        <p:spPr>
          <a:xfrm>
            <a:off x="461538" y="1811018"/>
            <a:ext cx="3477940" cy="16004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Segoe UI"/>
                <a:ea typeface="+mn-ea"/>
                <a:cs typeface="+mn-cs"/>
              </a:rPr>
              <a:t>Fact: </a:t>
            </a:r>
            <a:r>
              <a:rPr kumimoji="0" lang="en-US" sz="2000" b="0" i="0" u="none" strike="noStrike" kern="1200" cap="none" spc="0" normalizeH="0" baseline="0" noProof="0" dirty="0">
                <a:ln>
                  <a:noFill/>
                </a:ln>
                <a:solidFill>
                  <a:prstClr val="black"/>
                </a:solidFill>
                <a:effectLst/>
                <a:uLnTx/>
                <a:uFillTx/>
                <a:latin typeface="Segoe UI"/>
                <a:ea typeface="+mn-ea"/>
                <a:cs typeface="+mn-cs"/>
              </a:rPr>
              <a:t>In FY 2019, 84% of original filings received a first office action containing a rejection.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egoe UI"/>
              <a:ea typeface="+mn-ea"/>
              <a:cs typeface="+mn-cs"/>
            </a:endParaRPr>
          </a:p>
        </p:txBody>
      </p:sp>
      <p:sp>
        <p:nvSpPr>
          <p:cNvPr id="5" name="Title 4"/>
          <p:cNvSpPr>
            <a:spLocks noGrp="1"/>
          </p:cNvSpPr>
          <p:nvPr>
            <p:ph type="title"/>
          </p:nvPr>
        </p:nvSpPr>
        <p:spPr>
          <a:xfrm>
            <a:off x="408945" y="362667"/>
            <a:ext cx="8452022" cy="952500"/>
          </a:xfrm>
        </p:spPr>
        <p:txBody>
          <a:bodyPr>
            <a:noAutofit/>
          </a:bodyPr>
          <a:lstStyle/>
          <a:p>
            <a:r>
              <a:rPr lang="en-US" dirty="0"/>
              <a:t>Receive a rejection? Don’t give up!</a:t>
            </a:r>
          </a:p>
        </p:txBody>
      </p:sp>
    </p:spTree>
    <p:extLst>
      <p:ext uri="{BB962C8B-B14F-4D97-AF65-F5344CB8AC3E}">
        <p14:creationId xmlns:p14="http://schemas.microsoft.com/office/powerpoint/2010/main" val="3305461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1D648693-0942-45E9-83AE-76FC568F9452}" type="slidenum">
              <a:rPr lang="en-US" smtClean="0"/>
              <a:pPr/>
              <a:t>37</a:t>
            </a:fld>
            <a:endParaRPr lang="en-US" dirty="0"/>
          </a:p>
        </p:txBody>
      </p:sp>
      <p:sp>
        <p:nvSpPr>
          <p:cNvPr id="12" name="Freeform 11" descr="A woman looks into her computer webcam." title="Stock photo"/>
          <p:cNvSpPr/>
          <p:nvPr/>
        </p:nvSpPr>
        <p:spPr>
          <a:xfrm>
            <a:off x="5839200" y="187200"/>
            <a:ext cx="330480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title="Image - Video Call Image"/>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39239" y="2943192"/>
            <a:ext cx="2674152" cy="1784996"/>
          </a:xfrm>
          <a:prstGeom prst="rect">
            <a:avLst/>
          </a:prstGeom>
          <a:ln>
            <a:solidFill>
              <a:schemeClr val="tx1"/>
            </a:solidFill>
          </a:ln>
        </p:spPr>
      </p:pic>
      <p:graphicFrame>
        <p:nvGraphicFramePr>
          <p:cNvPr id="11" name="Chart 10" title="Body - FY 2017 Allowance rate"/>
          <p:cNvGraphicFramePr/>
          <p:nvPr/>
        </p:nvGraphicFramePr>
        <p:xfrm>
          <a:off x="748171" y="1174003"/>
          <a:ext cx="4433430" cy="4064000"/>
        </p:xfrm>
        <a:graphic>
          <a:graphicData uri="http://schemas.openxmlformats.org/drawingml/2006/chart">
            <c:chart xmlns:c="http://schemas.openxmlformats.org/drawingml/2006/chart" xmlns:r="http://schemas.openxmlformats.org/officeDocument/2006/relationships" r:id="rId5"/>
          </a:graphicData>
        </a:graphic>
      </p:graphicFrame>
      <p:sp>
        <p:nvSpPr>
          <p:cNvPr id="5" name="Title 4"/>
          <p:cNvSpPr>
            <a:spLocks noGrp="1"/>
          </p:cNvSpPr>
          <p:nvPr>
            <p:ph type="title"/>
          </p:nvPr>
        </p:nvSpPr>
        <p:spPr/>
        <p:txBody>
          <a:bodyPr/>
          <a:lstStyle/>
          <a:p>
            <a:r>
              <a:rPr lang="en-US" dirty="0"/>
              <a:t>Power of the interview</a:t>
            </a:r>
          </a:p>
        </p:txBody>
      </p:sp>
    </p:spTree>
    <p:extLst>
      <p:ext uri="{BB962C8B-B14F-4D97-AF65-F5344CB8AC3E}">
        <p14:creationId xmlns:p14="http://schemas.microsoft.com/office/powerpoint/2010/main" val="2950958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descr="The USPTO building shows faded in the background." title="Background"/>
          <p:cNvSpPr/>
          <p:nvPr/>
        </p:nvSpPr>
        <p:spPr>
          <a:xfrm>
            <a:off x="6105600" y="180000"/>
            <a:ext cx="30456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73600 w 3888000"/>
              <a:gd name="connsiteY0" fmla="*/ 0 h 5536800"/>
              <a:gd name="connsiteX1" fmla="*/ 842400 w 3888000"/>
              <a:gd name="connsiteY1" fmla="*/ 194400 h 5536800"/>
              <a:gd name="connsiteX2" fmla="*/ 784800 w 3888000"/>
              <a:gd name="connsiteY2" fmla="*/ 1800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42400 w 3888000"/>
              <a:gd name="connsiteY1" fmla="*/ 194400 h 5536800"/>
              <a:gd name="connsiteX2" fmla="*/ 0 w 3888000"/>
              <a:gd name="connsiteY2" fmla="*/ 5536800 h 5536800"/>
              <a:gd name="connsiteX3" fmla="*/ 3888000 w 3888000"/>
              <a:gd name="connsiteY3" fmla="*/ 5536800 h 5536800"/>
              <a:gd name="connsiteX4" fmla="*/ 3873600 w 3888000"/>
              <a:gd name="connsiteY4" fmla="*/ 0 h 5536800"/>
              <a:gd name="connsiteX0" fmla="*/ 3031200 w 3045600"/>
              <a:gd name="connsiteY0" fmla="*/ 0 h 5536800"/>
              <a:gd name="connsiteX1" fmla="*/ 0 w 3045600"/>
              <a:gd name="connsiteY1" fmla="*/ 194400 h 5536800"/>
              <a:gd name="connsiteX2" fmla="*/ 0 w 3045600"/>
              <a:gd name="connsiteY2" fmla="*/ 5536800 h 5536800"/>
              <a:gd name="connsiteX3" fmla="*/ 3045600 w 3045600"/>
              <a:gd name="connsiteY3" fmla="*/ 5536800 h 5536800"/>
              <a:gd name="connsiteX4" fmla="*/ 3031200 w 3045600"/>
              <a:gd name="connsiteY4" fmla="*/ 0 h 5536800"/>
              <a:gd name="connsiteX0" fmla="*/ 3031200 w 3045600"/>
              <a:gd name="connsiteY0" fmla="*/ 0 h 5536800"/>
              <a:gd name="connsiteX1" fmla="*/ 0 w 3045600"/>
              <a:gd name="connsiteY1" fmla="*/ 208800 h 5536800"/>
              <a:gd name="connsiteX2" fmla="*/ 0 w 3045600"/>
              <a:gd name="connsiteY2" fmla="*/ 5536800 h 5536800"/>
              <a:gd name="connsiteX3" fmla="*/ 3045600 w 3045600"/>
              <a:gd name="connsiteY3" fmla="*/ 5536800 h 5536800"/>
              <a:gd name="connsiteX4" fmla="*/ 3031200 w 3045600"/>
              <a:gd name="connsiteY4" fmla="*/ 0 h 55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5600" h="5536800">
                <a:moveTo>
                  <a:pt x="3031200" y="0"/>
                </a:moveTo>
                <a:lnTo>
                  <a:pt x="0" y="208800"/>
                </a:lnTo>
                <a:lnTo>
                  <a:pt x="0" y="5536800"/>
                </a:lnTo>
                <a:lnTo>
                  <a:pt x="3045600" y="5536800"/>
                </a:lnTo>
                <a:lnTo>
                  <a:pt x="3031200" y="0"/>
                </a:lnTo>
                <a:close/>
              </a:path>
            </a:pathLst>
          </a:custGeom>
          <a:blipFill dpi="0" rotWithShape="1">
            <a:blip r:embed="rId3"/>
            <a:srcRect/>
            <a:stretch>
              <a:fillRect l="-17000" r="-8000"/>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title="After-final practice"/>
          <p:cNvSpPr>
            <a:spLocks noGrp="1"/>
          </p:cNvSpPr>
          <p:nvPr>
            <p:ph idx="1"/>
          </p:nvPr>
        </p:nvSpPr>
        <p:spPr>
          <a:xfrm>
            <a:off x="457200" y="1447584"/>
            <a:ext cx="7566660" cy="3786267"/>
          </a:xfrm>
        </p:spPr>
        <p:txBody>
          <a:bodyPr>
            <a:normAutofit/>
          </a:bodyPr>
          <a:lstStyle/>
          <a:p>
            <a:r>
              <a:rPr lang="en-US" dirty="0"/>
              <a:t>Even if you receive a final rejection, don’t panic. If you still disagree, you may still have options:</a:t>
            </a:r>
          </a:p>
          <a:p>
            <a:pPr lvl="1"/>
            <a:r>
              <a:rPr lang="en-US" dirty="0"/>
              <a:t>Request for continued examination (RCE),</a:t>
            </a:r>
          </a:p>
          <a:p>
            <a:pPr lvl="1"/>
            <a:r>
              <a:rPr lang="en-US" dirty="0"/>
              <a:t>Appeal, or</a:t>
            </a:r>
          </a:p>
          <a:p>
            <a:pPr lvl="1"/>
            <a:r>
              <a:rPr lang="en-US" dirty="0"/>
              <a:t>After-final response</a:t>
            </a:r>
          </a:p>
          <a:p>
            <a:pPr marL="0" indent="0">
              <a:buNone/>
            </a:pPr>
            <a:endParaRPr lang="en-US" sz="1400" i="1" dirty="0"/>
          </a:p>
        </p:txBody>
      </p:sp>
      <p:sp>
        <p:nvSpPr>
          <p:cNvPr id="5" name="Title 4"/>
          <p:cNvSpPr>
            <a:spLocks noGrp="1"/>
          </p:cNvSpPr>
          <p:nvPr>
            <p:ph type="title"/>
          </p:nvPr>
        </p:nvSpPr>
        <p:spPr/>
        <p:txBody>
          <a:bodyPr/>
          <a:lstStyle/>
          <a:p>
            <a:r>
              <a:rPr lang="en-US" dirty="0"/>
              <a:t>After-final practice</a:t>
            </a:r>
          </a:p>
        </p:txBody>
      </p:sp>
      <p:sp>
        <p:nvSpPr>
          <p:cNvPr id="2" name="Slide Number Placeholder 1"/>
          <p:cNvSpPr>
            <a:spLocks noGrp="1"/>
          </p:cNvSpPr>
          <p:nvPr>
            <p:ph type="sldNum" sz="quarter" idx="10"/>
          </p:nvPr>
        </p:nvSpPr>
        <p:spPr/>
        <p:txBody>
          <a:bodyPr/>
          <a:lstStyle/>
          <a:p>
            <a:fld id="{1D648693-0942-45E9-83AE-76FC568F9452}" type="slidenum">
              <a:rPr lang="en-US" smtClean="0"/>
              <a:pPr/>
              <a:t>38</a:t>
            </a:fld>
            <a:endParaRPr lang="en-US" dirty="0"/>
          </a:p>
        </p:txBody>
      </p:sp>
    </p:spTree>
    <p:extLst>
      <p:ext uri="{BB962C8B-B14F-4D97-AF65-F5344CB8AC3E}">
        <p14:creationId xmlns:p14="http://schemas.microsoft.com/office/powerpoint/2010/main" val="1634838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Typical processing timeline*</a:t>
            </a:r>
            <a:br>
              <a:rPr lang="en-US" dirty="0"/>
            </a:br>
            <a:endParaRPr lang="en-US" dirty="0"/>
          </a:p>
        </p:txBody>
      </p:sp>
      <p:graphicFrame>
        <p:nvGraphicFramePr>
          <p:cNvPr id="5" name="Content Placeholder 4" descr="Typical processing timeline based on FY 2019 data. First action, ~14.7 months, response, 3.7 months, final rejection prepared 1.6 months, final rejection response 0.4 months, Allowed awaiting issue fee 2 months, issue fee received, 1 month." title="Chart"/>
          <p:cNvGraphicFramePr>
            <a:graphicFrameLocks noGrp="1"/>
          </p:cNvGraphicFramePr>
          <p:nvPr>
            <p:ph idx="4294967295"/>
          </p:nvPr>
        </p:nvGraphicFramePr>
        <p:xfrm>
          <a:off x="893763" y="1262063"/>
          <a:ext cx="8250237" cy="407828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title="Months"/>
          <p:cNvSpPr txBox="1"/>
          <p:nvPr/>
        </p:nvSpPr>
        <p:spPr>
          <a:xfrm>
            <a:off x="2027584" y="3248003"/>
            <a:ext cx="1353379" cy="261610"/>
          </a:xfrm>
          <a:prstGeom prst="rect">
            <a:avLst/>
          </a:prstGeom>
          <a:noFill/>
        </p:spPr>
        <p:txBody>
          <a:bodyPr wrap="square" rtlCol="0">
            <a:spAutoFit/>
          </a:bodyPr>
          <a:lstStyle/>
          <a:p>
            <a:pPr algn="ctr"/>
            <a:r>
              <a:rPr lang="en-US" sz="1100" b="1" dirty="0">
                <a:solidFill>
                  <a:schemeClr val="bg1"/>
                </a:solidFill>
              </a:rPr>
              <a:t>Months</a:t>
            </a:r>
          </a:p>
        </p:txBody>
      </p:sp>
      <p:sp>
        <p:nvSpPr>
          <p:cNvPr id="6" name="Slide Number Placeholder 1">
            <a:extLst>
              <a:ext uri="{FF2B5EF4-FFF2-40B4-BE49-F238E27FC236}">
                <a16:creationId xmlns:a16="http://schemas.microsoft.com/office/drawing/2014/main" id="{663BADCD-C68B-417E-8BCD-E31AAFB65FF5}"/>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39</a:t>
            </a:fld>
            <a:endParaRPr lang="en-US" dirty="0"/>
          </a:p>
        </p:txBody>
      </p:sp>
    </p:spTree>
    <p:extLst>
      <p:ext uri="{BB962C8B-B14F-4D97-AF65-F5344CB8AC3E}">
        <p14:creationId xmlns:p14="http://schemas.microsoft.com/office/powerpoint/2010/main" val="3537510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title="Patent Ten Million"/>
          <p:cNvSpPr/>
          <p:nvPr/>
        </p:nvSpPr>
        <p:spPr>
          <a:xfrm>
            <a:off x="5250185" y="180000"/>
            <a:ext cx="3902400" cy="55368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400" h="5536800">
                <a:moveTo>
                  <a:pt x="3888000" y="0"/>
                </a:moveTo>
                <a:lnTo>
                  <a:pt x="856800" y="194400"/>
                </a:lnTo>
                <a:lnTo>
                  <a:pt x="0" y="151200"/>
                </a:lnTo>
                <a:lnTo>
                  <a:pt x="14400" y="5536800"/>
                </a:lnTo>
                <a:lnTo>
                  <a:pt x="3902400" y="5536800"/>
                </a:lnTo>
                <a:lnTo>
                  <a:pt x="38880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title="Body - Allowance and issuance"/>
          <p:cNvSpPr>
            <a:spLocks noGrp="1"/>
          </p:cNvSpPr>
          <p:nvPr>
            <p:ph idx="1"/>
          </p:nvPr>
        </p:nvSpPr>
        <p:spPr>
          <a:xfrm>
            <a:off x="457200" y="1447585"/>
            <a:ext cx="5958840" cy="3228048"/>
          </a:xfrm>
        </p:spPr>
        <p:txBody>
          <a:bodyPr>
            <a:normAutofit fontScale="92500"/>
          </a:bodyPr>
          <a:lstStyle/>
          <a:p>
            <a:pPr>
              <a:lnSpc>
                <a:spcPct val="120000"/>
              </a:lnSpc>
            </a:pPr>
            <a:r>
              <a:rPr lang="en-US" dirty="0"/>
              <a:t>A notice of allowance indicates all objections and rejections have been overcome and your application is ready for issuance.</a:t>
            </a:r>
          </a:p>
          <a:p>
            <a:pPr>
              <a:lnSpc>
                <a:spcPct val="120000"/>
              </a:lnSpc>
            </a:pPr>
            <a:r>
              <a:rPr lang="en-US" b="1" dirty="0"/>
              <a:t>Congratulations! </a:t>
            </a:r>
          </a:p>
        </p:txBody>
      </p:sp>
      <p:sp>
        <p:nvSpPr>
          <p:cNvPr id="5" name="Title 4" title="Title - Allowance and issuance"/>
          <p:cNvSpPr>
            <a:spLocks noGrp="1"/>
          </p:cNvSpPr>
          <p:nvPr>
            <p:ph type="title"/>
          </p:nvPr>
        </p:nvSpPr>
        <p:spPr/>
        <p:txBody>
          <a:bodyPr>
            <a:normAutofit/>
          </a:bodyPr>
          <a:lstStyle/>
          <a:p>
            <a:r>
              <a:rPr lang="en-US" dirty="0"/>
              <a:t>Allowance and issuance</a:t>
            </a:r>
          </a:p>
        </p:txBody>
      </p:sp>
      <p:sp>
        <p:nvSpPr>
          <p:cNvPr id="6" name="Slide Number Placeholder 1">
            <a:extLst>
              <a:ext uri="{FF2B5EF4-FFF2-40B4-BE49-F238E27FC236}">
                <a16:creationId xmlns:a16="http://schemas.microsoft.com/office/drawing/2014/main" id="{8ADD7B86-9BC2-494E-8578-5DB39FED72A2}"/>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40</a:t>
            </a:fld>
            <a:endParaRPr lang="en-US" dirty="0"/>
          </a:p>
        </p:txBody>
      </p:sp>
    </p:spTree>
    <p:extLst>
      <p:ext uri="{BB962C8B-B14F-4D97-AF65-F5344CB8AC3E}">
        <p14:creationId xmlns:p14="http://schemas.microsoft.com/office/powerpoint/2010/main" val="1830412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descr="A group of people meet in a conference room." title="Stock photo"/>
          <p:cNvSpPr/>
          <p:nvPr/>
        </p:nvSpPr>
        <p:spPr>
          <a:xfrm>
            <a:off x="5839200" y="187200"/>
            <a:ext cx="3304800" cy="4665600"/>
          </a:xfrm>
          <a:custGeom>
            <a:avLst/>
            <a:gdLst>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73600 w 3888000"/>
              <a:gd name="connsiteY0" fmla="*/ 0 h 5536800"/>
              <a:gd name="connsiteX1" fmla="*/ 856800 w 3888000"/>
              <a:gd name="connsiteY1" fmla="*/ 194400 h 5536800"/>
              <a:gd name="connsiteX2" fmla="*/ 0 w 3888000"/>
              <a:gd name="connsiteY2" fmla="*/ 158400 h 5536800"/>
              <a:gd name="connsiteX3" fmla="*/ 0 w 3888000"/>
              <a:gd name="connsiteY3" fmla="*/ 5536800 h 5536800"/>
              <a:gd name="connsiteX4" fmla="*/ 3888000 w 3888000"/>
              <a:gd name="connsiteY4" fmla="*/ 5536800 h 5536800"/>
              <a:gd name="connsiteX5" fmla="*/ 3873600 w 38880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12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78400 w 3902400"/>
              <a:gd name="connsiteY1" fmla="*/ 5256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14400 w 3902400"/>
              <a:gd name="connsiteY3" fmla="*/ 5536800 h 5536800"/>
              <a:gd name="connsiteX4" fmla="*/ 3902400 w 3902400"/>
              <a:gd name="connsiteY4" fmla="*/ 5536800 h 5536800"/>
              <a:gd name="connsiteX5" fmla="*/ 3888000 w 3902400"/>
              <a:gd name="connsiteY5" fmla="*/ 0 h 5536800"/>
              <a:gd name="connsiteX0" fmla="*/ 3888000 w 3902400"/>
              <a:gd name="connsiteY0" fmla="*/ 0 h 5536800"/>
              <a:gd name="connsiteX1" fmla="*/ 856800 w 3902400"/>
              <a:gd name="connsiteY1" fmla="*/ 194400 h 5536800"/>
              <a:gd name="connsiteX2" fmla="*/ 0 w 3902400"/>
              <a:gd name="connsiteY2" fmla="*/ 151200 h 5536800"/>
              <a:gd name="connsiteX3" fmla="*/ 691200 w 3902400"/>
              <a:gd name="connsiteY3" fmla="*/ 4305600 h 5536800"/>
              <a:gd name="connsiteX4" fmla="*/ 3902400 w 3902400"/>
              <a:gd name="connsiteY4" fmla="*/ 5536800 h 5536800"/>
              <a:gd name="connsiteX5" fmla="*/ 3888000 w 3902400"/>
              <a:gd name="connsiteY5" fmla="*/ 0 h 5536800"/>
              <a:gd name="connsiteX0" fmla="*/ 3297600 w 3312000"/>
              <a:gd name="connsiteY0" fmla="*/ 0 h 5536800"/>
              <a:gd name="connsiteX1" fmla="*/ 266400 w 3312000"/>
              <a:gd name="connsiteY1" fmla="*/ 194400 h 5536800"/>
              <a:gd name="connsiteX2" fmla="*/ 0 w 3312000"/>
              <a:gd name="connsiteY2" fmla="*/ 172800 h 5536800"/>
              <a:gd name="connsiteX3" fmla="*/ 100800 w 3312000"/>
              <a:gd name="connsiteY3" fmla="*/ 4305600 h 5536800"/>
              <a:gd name="connsiteX4" fmla="*/ 3312000 w 3312000"/>
              <a:gd name="connsiteY4" fmla="*/ 5536800 h 5536800"/>
              <a:gd name="connsiteX5" fmla="*/ 3297600 w 3312000"/>
              <a:gd name="connsiteY5" fmla="*/ 0 h 5536800"/>
              <a:gd name="connsiteX0" fmla="*/ 3297600 w 3319200"/>
              <a:gd name="connsiteY0" fmla="*/ 0 h 4305600"/>
              <a:gd name="connsiteX1" fmla="*/ 266400 w 3319200"/>
              <a:gd name="connsiteY1" fmla="*/ 194400 h 4305600"/>
              <a:gd name="connsiteX2" fmla="*/ 0 w 3319200"/>
              <a:gd name="connsiteY2" fmla="*/ 172800 h 4305600"/>
              <a:gd name="connsiteX3" fmla="*/ 100800 w 3319200"/>
              <a:gd name="connsiteY3" fmla="*/ 4305600 h 4305600"/>
              <a:gd name="connsiteX4" fmla="*/ 3319200 w 3319200"/>
              <a:gd name="connsiteY4" fmla="*/ 4305600 h 4305600"/>
              <a:gd name="connsiteX5" fmla="*/ 3297600 w 3319200"/>
              <a:gd name="connsiteY5" fmla="*/ 0 h 4305600"/>
              <a:gd name="connsiteX0" fmla="*/ 3369600 w 3391200"/>
              <a:gd name="connsiteY0" fmla="*/ 0 h 4305600"/>
              <a:gd name="connsiteX1" fmla="*/ 338400 w 3391200"/>
              <a:gd name="connsiteY1" fmla="*/ 194400 h 4305600"/>
              <a:gd name="connsiteX2" fmla="*/ 72000 w 3391200"/>
              <a:gd name="connsiteY2" fmla="*/ 172800 h 4305600"/>
              <a:gd name="connsiteX3" fmla="*/ 0 w 3391200"/>
              <a:gd name="connsiteY3" fmla="*/ 4305600 h 4305600"/>
              <a:gd name="connsiteX4" fmla="*/ 3391200 w 3391200"/>
              <a:gd name="connsiteY4" fmla="*/ 4305600 h 4305600"/>
              <a:gd name="connsiteX5" fmla="*/ 3369600 w 3391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79200 w 3319200"/>
              <a:gd name="connsiteY3" fmla="*/ 4305600 h 4305600"/>
              <a:gd name="connsiteX4" fmla="*/ 3319200 w 3319200"/>
              <a:gd name="connsiteY4" fmla="*/ 4305600 h 4305600"/>
              <a:gd name="connsiteX5" fmla="*/ 3297600 w 3319200"/>
              <a:gd name="connsiteY5" fmla="*/ 0 h 4305600"/>
              <a:gd name="connsiteX0" fmla="*/ 3297600 w 3319200"/>
              <a:gd name="connsiteY0" fmla="*/ 0 h 4305600"/>
              <a:gd name="connsiteX1" fmla="*/ 266400 w 3319200"/>
              <a:gd name="connsiteY1" fmla="*/ 194400 h 4305600"/>
              <a:gd name="connsiteX2" fmla="*/ 0 w 3319200"/>
              <a:gd name="connsiteY2" fmla="*/ 172800 h 4305600"/>
              <a:gd name="connsiteX3" fmla="*/ 14400 w 3319200"/>
              <a:gd name="connsiteY3" fmla="*/ 4305600 h 4305600"/>
              <a:gd name="connsiteX4" fmla="*/ 3319200 w 3319200"/>
              <a:gd name="connsiteY4" fmla="*/ 4305600 h 4305600"/>
              <a:gd name="connsiteX5" fmla="*/ 3297600 w 3319200"/>
              <a:gd name="connsiteY5" fmla="*/ 0 h 4305600"/>
              <a:gd name="connsiteX0" fmla="*/ 3304800 w 3326400"/>
              <a:gd name="connsiteY0" fmla="*/ 0 h 4305600"/>
              <a:gd name="connsiteX1" fmla="*/ 273600 w 3326400"/>
              <a:gd name="connsiteY1" fmla="*/ 194400 h 4305600"/>
              <a:gd name="connsiteX2" fmla="*/ 7200 w 3326400"/>
              <a:gd name="connsiteY2" fmla="*/ 172800 h 4305600"/>
              <a:gd name="connsiteX3" fmla="*/ 0 w 3326400"/>
              <a:gd name="connsiteY3" fmla="*/ 4305600 h 4305600"/>
              <a:gd name="connsiteX4" fmla="*/ 3326400 w 3326400"/>
              <a:gd name="connsiteY4" fmla="*/ 4305600 h 4305600"/>
              <a:gd name="connsiteX5" fmla="*/ 3304800 w 3326400"/>
              <a:gd name="connsiteY5" fmla="*/ 0 h 43056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305600 h 4759200"/>
              <a:gd name="connsiteX4" fmla="*/ 3312000 w 3312000"/>
              <a:gd name="connsiteY4" fmla="*/ 4759200 h 4759200"/>
              <a:gd name="connsiteX5" fmla="*/ 3304800 w 3312000"/>
              <a:gd name="connsiteY5" fmla="*/ 0 h 4759200"/>
              <a:gd name="connsiteX0" fmla="*/ 3304800 w 3312000"/>
              <a:gd name="connsiteY0" fmla="*/ 0 h 4759200"/>
              <a:gd name="connsiteX1" fmla="*/ 273600 w 3312000"/>
              <a:gd name="connsiteY1" fmla="*/ 194400 h 4759200"/>
              <a:gd name="connsiteX2" fmla="*/ 7200 w 3312000"/>
              <a:gd name="connsiteY2" fmla="*/ 172800 h 4759200"/>
              <a:gd name="connsiteX3" fmla="*/ 0 w 3312000"/>
              <a:gd name="connsiteY3" fmla="*/ 4658400 h 4759200"/>
              <a:gd name="connsiteX4" fmla="*/ 3312000 w 3312000"/>
              <a:gd name="connsiteY4" fmla="*/ 4759200 h 4759200"/>
              <a:gd name="connsiteX5" fmla="*/ 3304800 w 3312000"/>
              <a:gd name="connsiteY5" fmla="*/ 0 h 4759200"/>
              <a:gd name="connsiteX0" fmla="*/ 3304800 w 3312000"/>
              <a:gd name="connsiteY0" fmla="*/ 0 h 4687200"/>
              <a:gd name="connsiteX1" fmla="*/ 273600 w 3312000"/>
              <a:gd name="connsiteY1" fmla="*/ 194400 h 4687200"/>
              <a:gd name="connsiteX2" fmla="*/ 7200 w 3312000"/>
              <a:gd name="connsiteY2" fmla="*/ 172800 h 4687200"/>
              <a:gd name="connsiteX3" fmla="*/ 0 w 3312000"/>
              <a:gd name="connsiteY3" fmla="*/ 4658400 h 4687200"/>
              <a:gd name="connsiteX4" fmla="*/ 3312000 w 3312000"/>
              <a:gd name="connsiteY4" fmla="*/ 4687200 h 4687200"/>
              <a:gd name="connsiteX5" fmla="*/ 3304800 w 3312000"/>
              <a:gd name="connsiteY5" fmla="*/ 0 h 4687200"/>
              <a:gd name="connsiteX0" fmla="*/ 3304800 w 3304800"/>
              <a:gd name="connsiteY0" fmla="*/ 0 h 4665600"/>
              <a:gd name="connsiteX1" fmla="*/ 273600 w 3304800"/>
              <a:gd name="connsiteY1" fmla="*/ 194400 h 4665600"/>
              <a:gd name="connsiteX2" fmla="*/ 7200 w 3304800"/>
              <a:gd name="connsiteY2" fmla="*/ 172800 h 4665600"/>
              <a:gd name="connsiteX3" fmla="*/ 0 w 3304800"/>
              <a:gd name="connsiteY3" fmla="*/ 4658400 h 4665600"/>
              <a:gd name="connsiteX4" fmla="*/ 3304800 w 3304800"/>
              <a:gd name="connsiteY4" fmla="*/ 4665600 h 4665600"/>
              <a:gd name="connsiteX5" fmla="*/ 3304800 w 3304800"/>
              <a:gd name="connsiteY5" fmla="*/ 0 h 466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800" h="4665600">
                <a:moveTo>
                  <a:pt x="3304800" y="0"/>
                </a:moveTo>
                <a:lnTo>
                  <a:pt x="273600" y="194400"/>
                </a:lnTo>
                <a:lnTo>
                  <a:pt x="7200" y="172800"/>
                </a:lnTo>
                <a:lnTo>
                  <a:pt x="0" y="4658400"/>
                </a:lnTo>
                <a:lnTo>
                  <a:pt x="3304800" y="4665600"/>
                </a:lnTo>
                <a:lnTo>
                  <a:pt x="3304800" y="0"/>
                </a:lnTo>
                <a:close/>
              </a:path>
            </a:pathLst>
          </a:custGeom>
          <a:blipFill dpi="0" rotWithShape="1">
            <a:blip r:embed="rId3"/>
            <a:srcRect/>
            <a:stretch>
              <a:fillRect/>
            </a:stretch>
          </a:blip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title="Body - Remember: stay involved"/>
          <p:cNvSpPr>
            <a:spLocks noGrp="1"/>
          </p:cNvSpPr>
          <p:nvPr>
            <p:ph idx="1"/>
          </p:nvPr>
        </p:nvSpPr>
        <p:spPr/>
        <p:txBody>
          <a:bodyPr/>
          <a:lstStyle/>
          <a:p>
            <a:r>
              <a:rPr lang="en-US" dirty="0"/>
              <a:t>Stay involved throughout the process.</a:t>
            </a:r>
          </a:p>
        </p:txBody>
      </p:sp>
      <p:sp>
        <p:nvSpPr>
          <p:cNvPr id="6" name="Title 5"/>
          <p:cNvSpPr>
            <a:spLocks noGrp="1"/>
          </p:cNvSpPr>
          <p:nvPr>
            <p:ph type="title"/>
          </p:nvPr>
        </p:nvSpPr>
        <p:spPr/>
        <p:txBody>
          <a:bodyPr/>
          <a:lstStyle/>
          <a:p>
            <a:r>
              <a:rPr lang="en-US" dirty="0"/>
              <a:t>Remember</a:t>
            </a:r>
          </a:p>
        </p:txBody>
      </p:sp>
      <p:sp>
        <p:nvSpPr>
          <p:cNvPr id="7" name="Slide Number Placeholder 1">
            <a:extLst>
              <a:ext uri="{FF2B5EF4-FFF2-40B4-BE49-F238E27FC236}">
                <a16:creationId xmlns:a16="http://schemas.microsoft.com/office/drawing/2014/main" id="{50EBD173-9203-44F0-8F00-C72FF37A8B0F}"/>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41</a:t>
            </a:fld>
            <a:endParaRPr lang="en-US" dirty="0"/>
          </a:p>
        </p:txBody>
      </p:sp>
    </p:spTree>
    <p:extLst>
      <p:ext uri="{BB962C8B-B14F-4D97-AF65-F5344CB8AC3E}">
        <p14:creationId xmlns:p14="http://schemas.microsoft.com/office/powerpoint/2010/main" val="3209042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69278" y="5320899"/>
            <a:ext cx="2063261" cy="215444"/>
          </a:xfrm>
          <a:prstGeom prst="rect">
            <a:avLst/>
          </a:prstGeom>
          <a:noFill/>
        </p:spPr>
        <p:txBody>
          <a:bodyPr wrap="square" rtlCol="0">
            <a:spAutoFit/>
          </a:bodyPr>
          <a:lstStyle/>
          <a:p>
            <a:r>
              <a:rPr lang="en-US" sz="800" dirty="0">
                <a:solidFill>
                  <a:schemeClr val="bg1"/>
                </a:solidFill>
              </a:rPr>
              <a:t>As of 01/01/2020</a:t>
            </a:r>
          </a:p>
        </p:txBody>
      </p:sp>
      <p:sp>
        <p:nvSpPr>
          <p:cNvPr id="7" name="Title 6" title="Assistance and resources"/>
          <p:cNvSpPr>
            <a:spLocks noGrp="1"/>
          </p:cNvSpPr>
          <p:nvPr>
            <p:ph type="title"/>
          </p:nvPr>
        </p:nvSpPr>
        <p:spPr/>
        <p:txBody>
          <a:bodyPr>
            <a:normAutofit/>
          </a:bodyPr>
          <a:lstStyle/>
          <a:p>
            <a:r>
              <a:rPr lang="en-US" dirty="0"/>
              <a:t>Becoming a Patent Examiner</a:t>
            </a:r>
          </a:p>
        </p:txBody>
      </p:sp>
      <p:sp>
        <p:nvSpPr>
          <p:cNvPr id="3" name="Text Placeholder 2" hidden="1"/>
          <p:cNvSpPr>
            <a:spLocks noGrp="1"/>
          </p:cNvSpPr>
          <p:nvPr>
            <p:ph type="body" idx="1"/>
          </p:nvPr>
        </p:nvSpPr>
        <p:spPr/>
        <p:txBody>
          <a:bodyPr/>
          <a:lstStyle/>
          <a:p>
            <a:endParaRPr lang="en-US"/>
          </a:p>
        </p:txBody>
      </p:sp>
    </p:spTree>
    <p:extLst>
      <p:ext uri="{BB962C8B-B14F-4D97-AF65-F5344CB8AC3E}">
        <p14:creationId xmlns:p14="http://schemas.microsoft.com/office/powerpoint/2010/main" val="1208973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USPTO is America's innovation agency" title="USPTO is America's innovation agency"/>
          <p:cNvSpPr>
            <a:spLocks noGrp="1"/>
          </p:cNvSpPr>
          <p:nvPr>
            <p:ph idx="1"/>
          </p:nvPr>
        </p:nvSpPr>
        <p:spPr>
          <a:xfrm>
            <a:off x="457200" y="1667347"/>
            <a:ext cx="5584874" cy="3491345"/>
          </a:xfrm>
        </p:spPr>
        <p:txBody>
          <a:bodyPr>
            <a:normAutofit lnSpcReduction="10000"/>
          </a:bodyPr>
          <a:lstStyle/>
          <a:p>
            <a:pPr marL="0" indent="0">
              <a:lnSpc>
                <a:spcPct val="120000"/>
              </a:lnSpc>
              <a:buNone/>
            </a:pPr>
            <a:r>
              <a:rPr lang="en-US" b="1" dirty="0"/>
              <a:t>Committed to:</a:t>
            </a:r>
          </a:p>
          <a:p>
            <a:pPr>
              <a:lnSpc>
                <a:spcPct val="120000"/>
              </a:lnSpc>
            </a:pPr>
            <a:r>
              <a:rPr lang="en-US" sz="3000" dirty="0"/>
              <a:t>Fostering innovation and </a:t>
            </a:r>
            <a:br>
              <a:rPr lang="en-US" sz="3000" dirty="0"/>
            </a:br>
            <a:r>
              <a:rPr lang="en-US" sz="3000" dirty="0"/>
              <a:t>economic growth</a:t>
            </a:r>
          </a:p>
          <a:p>
            <a:pPr>
              <a:lnSpc>
                <a:spcPct val="120000"/>
              </a:lnSpc>
            </a:pPr>
            <a:r>
              <a:rPr lang="en-US" sz="3000" dirty="0"/>
              <a:t>Creating a reliable, predictable, and high-quality IP system</a:t>
            </a:r>
          </a:p>
        </p:txBody>
      </p:sp>
      <p:sp>
        <p:nvSpPr>
          <p:cNvPr id="5" name="Title 4"/>
          <p:cNvSpPr>
            <a:spLocks noGrp="1"/>
          </p:cNvSpPr>
          <p:nvPr>
            <p:ph type="title"/>
          </p:nvPr>
        </p:nvSpPr>
        <p:spPr/>
        <p:txBody>
          <a:bodyPr>
            <a:noAutofit/>
          </a:bodyPr>
          <a:lstStyle/>
          <a:p>
            <a:r>
              <a:rPr lang="en-US" sz="3600" dirty="0"/>
              <a:t>The USPTO is America’s </a:t>
            </a:r>
            <a:br>
              <a:rPr lang="en-US" sz="3600" dirty="0"/>
            </a:br>
            <a:r>
              <a:rPr lang="en-US" sz="3600" dirty="0"/>
              <a:t>innovation agency</a:t>
            </a:r>
            <a:br>
              <a:rPr lang="en-US" sz="3600" dirty="0"/>
            </a:br>
            <a:endParaRPr lang="en-US" sz="3600" dirty="0"/>
          </a:p>
        </p:txBody>
      </p:sp>
      <p:sp>
        <p:nvSpPr>
          <p:cNvPr id="2" name="Slide Number Placeholder 1"/>
          <p:cNvSpPr>
            <a:spLocks noGrp="1"/>
          </p:cNvSpPr>
          <p:nvPr>
            <p:ph type="sldNum" sz="quarter" idx="10"/>
          </p:nvPr>
        </p:nvSpPr>
        <p:spPr/>
        <p:txBody>
          <a:bodyPr/>
          <a:lstStyle/>
          <a:p>
            <a:fld id="{1D648693-0942-45E9-83AE-76FC568F9452}" type="slidenum">
              <a:rPr lang="en-US" smtClean="0"/>
              <a:pPr/>
              <a:t>43</a:t>
            </a:fld>
            <a:endParaRPr lang="en-US" dirty="0"/>
          </a:p>
        </p:txBody>
      </p:sp>
      <p:pic>
        <p:nvPicPr>
          <p:cNvPr id="4" name="Picture 3"/>
          <p:cNvPicPr>
            <a:picLocks noChangeAspect="1"/>
          </p:cNvPicPr>
          <p:nvPr/>
        </p:nvPicPr>
        <p:blipFill>
          <a:blip r:embed="rId3"/>
          <a:stretch>
            <a:fillRect/>
          </a:stretch>
        </p:blipFill>
        <p:spPr>
          <a:xfrm>
            <a:off x="6026728" y="0"/>
            <a:ext cx="3117272" cy="5715000"/>
          </a:xfrm>
          <a:prstGeom prst="rect">
            <a:avLst/>
          </a:prstGeom>
        </p:spPr>
      </p:pic>
    </p:spTree>
    <p:extLst>
      <p:ext uri="{BB962C8B-B14F-4D97-AF65-F5344CB8AC3E}">
        <p14:creationId xmlns:p14="http://schemas.microsoft.com/office/powerpoint/2010/main" val="18270916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401B28-0394-44FD-B1A4-25BEBEAA81A5}"/>
              </a:ext>
            </a:extLst>
          </p:cNvPr>
          <p:cNvSpPr>
            <a:spLocks noGrp="1"/>
          </p:cNvSpPr>
          <p:nvPr>
            <p:ph idx="1"/>
          </p:nvPr>
        </p:nvSpPr>
        <p:spPr/>
        <p:txBody>
          <a:bodyPr>
            <a:normAutofit fontScale="85000" lnSpcReduction="20000"/>
          </a:bodyPr>
          <a:lstStyle/>
          <a:p>
            <a:pPr lvl="0"/>
            <a:r>
              <a:rPr lang="en-US" dirty="0"/>
              <a:t>Foster innovation, competitiveness, and job growth in the United States</a:t>
            </a:r>
          </a:p>
          <a:p>
            <a:pPr lvl="0"/>
            <a:r>
              <a:rPr lang="en-US" dirty="0"/>
              <a:t>Conduct high quality and timely patent and </a:t>
            </a:r>
            <a:br>
              <a:rPr lang="en-US" dirty="0"/>
            </a:br>
            <a:r>
              <a:rPr lang="en-US" dirty="0"/>
              <a:t>trademark examination </a:t>
            </a:r>
          </a:p>
          <a:p>
            <a:pPr lvl="0"/>
            <a:r>
              <a:rPr lang="en-US" dirty="0"/>
              <a:t>Produce reliable and predictable intellectual property rights </a:t>
            </a:r>
          </a:p>
          <a:p>
            <a:pPr lvl="0"/>
            <a:r>
              <a:rPr lang="en-US" dirty="0"/>
              <a:t>Improve intellectual property rights protection</a:t>
            </a:r>
          </a:p>
          <a:p>
            <a:pPr lvl="0"/>
            <a:r>
              <a:rPr lang="en-US" dirty="0"/>
              <a:t>Deliver intellectual property information </a:t>
            </a:r>
            <a:br>
              <a:rPr lang="en-US" dirty="0"/>
            </a:br>
            <a:r>
              <a:rPr lang="en-US" dirty="0"/>
              <a:t>and education worldwide</a:t>
            </a:r>
          </a:p>
        </p:txBody>
      </p:sp>
      <p:sp>
        <p:nvSpPr>
          <p:cNvPr id="3" name="Title 2">
            <a:extLst>
              <a:ext uri="{FF2B5EF4-FFF2-40B4-BE49-F238E27FC236}">
                <a16:creationId xmlns:a16="http://schemas.microsoft.com/office/drawing/2014/main" id="{E44249A9-3334-4B89-8F82-D0E631E697FF}"/>
              </a:ext>
            </a:extLst>
          </p:cNvPr>
          <p:cNvSpPr>
            <a:spLocks noGrp="1"/>
          </p:cNvSpPr>
          <p:nvPr>
            <p:ph type="title"/>
          </p:nvPr>
        </p:nvSpPr>
        <p:spPr>
          <a:xfrm>
            <a:off x="457200" y="302653"/>
            <a:ext cx="8229600" cy="952500"/>
          </a:xfrm>
        </p:spPr>
        <p:txBody>
          <a:bodyPr/>
          <a:lstStyle/>
          <a:p>
            <a:r>
              <a:rPr lang="en-US" dirty="0"/>
              <a:t>USPTO’s mission</a:t>
            </a:r>
          </a:p>
        </p:txBody>
      </p:sp>
      <p:sp>
        <p:nvSpPr>
          <p:cNvPr id="4" name="Slide Number Placeholder 3">
            <a:extLst>
              <a:ext uri="{FF2B5EF4-FFF2-40B4-BE49-F238E27FC236}">
                <a16:creationId xmlns:a16="http://schemas.microsoft.com/office/drawing/2014/main" id="{59A46D4C-50AA-4DE5-94C0-7BD687AED943}"/>
              </a:ext>
            </a:extLst>
          </p:cNvPr>
          <p:cNvSpPr>
            <a:spLocks noGrp="1"/>
          </p:cNvSpPr>
          <p:nvPr>
            <p:ph type="sldNum" sz="quarter" idx="10"/>
          </p:nvPr>
        </p:nvSpPr>
        <p:spPr/>
        <p:txBody>
          <a:bodyPr/>
          <a:lstStyle/>
          <a:p>
            <a:fld id="{1D648693-0942-45E9-83AE-76FC568F9452}" type="slidenum">
              <a:rPr lang="en-US" smtClean="0"/>
              <a:pPr/>
              <a:t>44</a:t>
            </a:fld>
            <a:endParaRPr lang="en-US" dirty="0"/>
          </a:p>
        </p:txBody>
      </p:sp>
    </p:spTree>
    <p:extLst>
      <p:ext uri="{BB962C8B-B14F-4D97-AF65-F5344CB8AC3E}">
        <p14:creationId xmlns:p14="http://schemas.microsoft.com/office/powerpoint/2010/main" val="5763748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366F4D-2C25-4206-882D-112E62FA3ACE}"/>
              </a:ext>
            </a:extLst>
          </p:cNvPr>
          <p:cNvSpPr>
            <a:spLocks noGrp="1"/>
          </p:cNvSpPr>
          <p:nvPr>
            <p:ph idx="1"/>
          </p:nvPr>
        </p:nvSpPr>
        <p:spPr/>
        <p:txBody>
          <a:bodyPr>
            <a:normAutofit fontScale="55000" lnSpcReduction="20000"/>
          </a:bodyPr>
          <a:lstStyle/>
          <a:p>
            <a:r>
              <a:rPr lang="en-US" dirty="0"/>
              <a:t>Through a culture of </a:t>
            </a:r>
            <a:r>
              <a:rPr lang="en-US" b="1" dirty="0"/>
              <a:t>quality</a:t>
            </a:r>
            <a:r>
              <a:rPr lang="en-US" dirty="0"/>
              <a:t>, we promote excellence throughout the organization by valuing accurate and consistent results, primarily in the examination processes. </a:t>
            </a:r>
          </a:p>
          <a:p>
            <a:r>
              <a:rPr lang="en-US" dirty="0"/>
              <a:t>Through </a:t>
            </a:r>
            <a:r>
              <a:rPr lang="en-US" b="1" dirty="0"/>
              <a:t>timeliness</a:t>
            </a:r>
            <a:r>
              <a:rPr lang="en-US" dirty="0"/>
              <a:t>, we recognize the needs of our customers and stakeholders to have our products and services delivered at a time that meets their individual needs. </a:t>
            </a:r>
          </a:p>
          <a:p>
            <a:r>
              <a:rPr lang="en-US" dirty="0"/>
              <a:t>Through </a:t>
            </a:r>
            <a:r>
              <a:rPr lang="en-US" b="1" dirty="0"/>
              <a:t>efficiency</a:t>
            </a:r>
            <a:r>
              <a:rPr lang="en-US" dirty="0"/>
              <a:t>, we are sound financial stewards of the user fees paid by our customers, and we use the lowest number of inputs to create the greatest number of outputs, maximizing results. </a:t>
            </a:r>
          </a:p>
          <a:p>
            <a:r>
              <a:rPr lang="en-US" dirty="0"/>
              <a:t>Through </a:t>
            </a:r>
            <a:r>
              <a:rPr lang="en-US" b="1" dirty="0"/>
              <a:t>effectiveness</a:t>
            </a:r>
            <a:r>
              <a:rPr lang="en-US" dirty="0"/>
              <a:t>, we listen to our customers and stakeholders, and incorporate their feedback. </a:t>
            </a:r>
          </a:p>
          <a:p>
            <a:r>
              <a:rPr lang="en-US" dirty="0"/>
              <a:t>Through </a:t>
            </a:r>
            <a:r>
              <a:rPr lang="en-US" b="1" dirty="0"/>
              <a:t>accountability</a:t>
            </a:r>
            <a:r>
              <a:rPr lang="en-US" dirty="0"/>
              <a:t>, we measure our activities, accept responsibility for them, and disclose the results in a transparent manner.</a:t>
            </a:r>
          </a:p>
        </p:txBody>
      </p:sp>
      <p:sp>
        <p:nvSpPr>
          <p:cNvPr id="3" name="Title 2">
            <a:extLst>
              <a:ext uri="{FF2B5EF4-FFF2-40B4-BE49-F238E27FC236}">
                <a16:creationId xmlns:a16="http://schemas.microsoft.com/office/drawing/2014/main" id="{49AB802A-9850-424C-A747-710E365A73E6}"/>
              </a:ext>
            </a:extLst>
          </p:cNvPr>
          <p:cNvSpPr>
            <a:spLocks noGrp="1"/>
          </p:cNvSpPr>
          <p:nvPr>
            <p:ph type="title"/>
          </p:nvPr>
        </p:nvSpPr>
        <p:spPr/>
        <p:txBody>
          <a:bodyPr/>
          <a:lstStyle/>
          <a:p>
            <a:r>
              <a:rPr lang="en-US" dirty="0"/>
              <a:t>Guiding principles</a:t>
            </a:r>
          </a:p>
        </p:txBody>
      </p:sp>
      <p:sp>
        <p:nvSpPr>
          <p:cNvPr id="4" name="Slide Number Placeholder 3">
            <a:extLst>
              <a:ext uri="{FF2B5EF4-FFF2-40B4-BE49-F238E27FC236}">
                <a16:creationId xmlns:a16="http://schemas.microsoft.com/office/drawing/2014/main" id="{D5DE291B-E1C6-4B37-8259-C5F28816CAD3}"/>
              </a:ext>
            </a:extLst>
          </p:cNvPr>
          <p:cNvSpPr>
            <a:spLocks noGrp="1"/>
          </p:cNvSpPr>
          <p:nvPr>
            <p:ph type="sldNum" sz="quarter" idx="10"/>
          </p:nvPr>
        </p:nvSpPr>
        <p:spPr/>
        <p:txBody>
          <a:bodyPr/>
          <a:lstStyle/>
          <a:p>
            <a:fld id="{1D648693-0942-45E9-83AE-76FC568F9452}" type="slidenum">
              <a:rPr lang="en-US" smtClean="0"/>
              <a:pPr/>
              <a:t>45</a:t>
            </a:fld>
            <a:endParaRPr lang="en-US" dirty="0"/>
          </a:p>
        </p:txBody>
      </p:sp>
    </p:spTree>
    <p:extLst>
      <p:ext uri="{BB962C8B-B14F-4D97-AF65-F5344CB8AC3E}">
        <p14:creationId xmlns:p14="http://schemas.microsoft.com/office/powerpoint/2010/main" val="16540200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78022"/>
            <a:ext cx="8510155" cy="884058"/>
          </a:xfrm>
        </p:spPr>
        <p:txBody>
          <a:bodyPr>
            <a:normAutofit/>
          </a:bodyPr>
          <a:lstStyle/>
          <a:p>
            <a:r>
              <a:rPr lang="en-US" sz="3800" dirty="0">
                <a:latin typeface="+mn-lt"/>
                <a:cs typeface="Whitney Medium" pitchFamily="50" charset="0"/>
              </a:rPr>
              <a:t>Year after year, USPTO is voted as… </a:t>
            </a:r>
          </a:p>
        </p:txBody>
      </p:sp>
      <p:pic>
        <p:nvPicPr>
          <p:cNvPr id="3" name="Picture 2"/>
          <p:cNvPicPr>
            <a:picLocks noChangeAspect="1"/>
          </p:cNvPicPr>
          <p:nvPr/>
        </p:nvPicPr>
        <p:blipFill>
          <a:blip r:embed="rId2"/>
          <a:stretch>
            <a:fillRect/>
          </a:stretch>
        </p:blipFill>
        <p:spPr>
          <a:xfrm>
            <a:off x="1195987" y="1785937"/>
            <a:ext cx="6587213" cy="2143125"/>
          </a:xfrm>
          <a:prstGeom prst="rect">
            <a:avLst/>
          </a:prstGeom>
        </p:spPr>
      </p:pic>
      <p:sp>
        <p:nvSpPr>
          <p:cNvPr id="4" name="Slide Number Placeholder 1">
            <a:extLst>
              <a:ext uri="{FF2B5EF4-FFF2-40B4-BE49-F238E27FC236}">
                <a16:creationId xmlns:a16="http://schemas.microsoft.com/office/drawing/2014/main" id="{DA5D2AE8-EE71-4A79-BA17-3E04BF71D215}"/>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46</a:t>
            </a:fld>
            <a:endParaRPr lang="en-US" dirty="0"/>
          </a:p>
        </p:txBody>
      </p:sp>
    </p:spTree>
    <p:extLst>
      <p:ext uri="{BB962C8B-B14F-4D97-AF65-F5344CB8AC3E}">
        <p14:creationId xmlns:p14="http://schemas.microsoft.com/office/powerpoint/2010/main" val="2071309523"/>
      </p:ext>
    </p:extLst>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3"/>
          <p:cNvSpPr>
            <a:spLocks noGrp="1" noChangeArrowheads="1"/>
          </p:cNvSpPr>
          <p:nvPr>
            <p:ph idx="1"/>
          </p:nvPr>
        </p:nvSpPr>
        <p:spPr/>
        <p:txBody>
          <a:bodyPr>
            <a:normAutofit/>
          </a:bodyPr>
          <a:lstStyle/>
          <a:p>
            <a:r>
              <a:rPr lang="en-US" altLang="en-US" dirty="0"/>
              <a:t>U.S. citizenship or national</a:t>
            </a:r>
          </a:p>
          <a:p>
            <a:r>
              <a:rPr lang="en-US" altLang="en-US" dirty="0"/>
              <a:t>Technical degree</a:t>
            </a:r>
          </a:p>
          <a:p>
            <a:r>
              <a:rPr lang="en-US" dirty="0"/>
              <a:t>Worksite located in the 50 United States, Washington DC, or Puerto Rico</a:t>
            </a:r>
            <a:endParaRPr lang="en-US" altLang="en-US" dirty="0"/>
          </a:p>
          <a:p>
            <a:endParaRPr lang="en-US" altLang="en-US" dirty="0"/>
          </a:p>
          <a:p>
            <a:endParaRPr lang="en-US" altLang="en-US" dirty="0"/>
          </a:p>
        </p:txBody>
      </p:sp>
      <p:sp>
        <p:nvSpPr>
          <p:cNvPr id="102402" name="Rectangle 2"/>
          <p:cNvSpPr>
            <a:spLocks noGrp="1" noChangeArrowheads="1"/>
          </p:cNvSpPr>
          <p:nvPr>
            <p:ph type="title"/>
          </p:nvPr>
        </p:nvSpPr>
        <p:spPr/>
        <p:txBody>
          <a:bodyPr/>
          <a:lstStyle/>
          <a:p>
            <a:r>
              <a:rPr lang="en-US" dirty="0"/>
              <a:t>Employment requirements</a:t>
            </a:r>
          </a:p>
        </p:txBody>
      </p:sp>
      <p:sp>
        <p:nvSpPr>
          <p:cNvPr id="5" name="Slide Number Placeholder 1">
            <a:extLst>
              <a:ext uri="{FF2B5EF4-FFF2-40B4-BE49-F238E27FC236}">
                <a16:creationId xmlns:a16="http://schemas.microsoft.com/office/drawing/2014/main" id="{70E96C77-05E4-4A7A-B28E-30816755F467}"/>
              </a:ext>
            </a:extLst>
          </p:cNvPr>
          <p:cNvSpPr txBox="1">
            <a:spLocks/>
          </p:cNvSpPr>
          <p:nvPr/>
        </p:nvSpPr>
        <p:spPr>
          <a:xfrm>
            <a:off x="457200" y="5298282"/>
            <a:ext cx="2057400" cy="303212"/>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648693-0942-45E9-83AE-76FC568F9452}" type="slidenum">
              <a:rPr lang="en-US" smtClean="0"/>
              <a:pPr/>
              <a:t>47</a:t>
            </a:fld>
            <a:endParaRPr lang="en-US" dirty="0"/>
          </a:p>
        </p:txBody>
      </p:sp>
    </p:spTree>
    <p:extLst>
      <p:ext uri="{BB962C8B-B14F-4D97-AF65-F5344CB8AC3E}">
        <p14:creationId xmlns:p14="http://schemas.microsoft.com/office/powerpoint/2010/main" val="4239646076"/>
      </p:ext>
    </p:extLst>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lnSpc>
                <a:spcPct val="120000"/>
              </a:lnSpc>
            </a:pPr>
            <a:r>
              <a:rPr lang="en-US" dirty="0"/>
              <a:t>Strong technical background</a:t>
            </a:r>
          </a:p>
          <a:p>
            <a:pPr>
              <a:lnSpc>
                <a:spcPct val="120000"/>
              </a:lnSpc>
            </a:pPr>
            <a:r>
              <a:rPr lang="en-US" dirty="0"/>
              <a:t>Analytical and research oriented</a:t>
            </a:r>
          </a:p>
          <a:p>
            <a:pPr>
              <a:lnSpc>
                <a:spcPct val="120000"/>
              </a:lnSpc>
            </a:pPr>
            <a:r>
              <a:rPr lang="en-US" dirty="0"/>
              <a:t>Able to make decisions </a:t>
            </a:r>
          </a:p>
          <a:p>
            <a:pPr>
              <a:lnSpc>
                <a:spcPct val="120000"/>
              </a:lnSpc>
            </a:pPr>
            <a:r>
              <a:rPr lang="en-US" dirty="0"/>
              <a:t>Able to independently manage time </a:t>
            </a:r>
          </a:p>
          <a:p>
            <a:pPr>
              <a:lnSpc>
                <a:spcPct val="120000"/>
              </a:lnSpc>
            </a:pPr>
            <a:r>
              <a:rPr lang="en-US" dirty="0"/>
              <a:t>Excellent written and oral communications skills</a:t>
            </a:r>
          </a:p>
          <a:p>
            <a:pPr>
              <a:lnSpc>
                <a:spcPct val="120000"/>
              </a:lnSpc>
            </a:pPr>
            <a:r>
              <a:rPr lang="en-US" dirty="0"/>
              <a:t>Attention to detail</a:t>
            </a:r>
          </a:p>
        </p:txBody>
      </p:sp>
      <p:sp>
        <p:nvSpPr>
          <p:cNvPr id="48130" name="Rectangle 2"/>
          <p:cNvSpPr>
            <a:spLocks noGrp="1" noChangeArrowheads="1"/>
          </p:cNvSpPr>
          <p:nvPr>
            <p:ph type="title"/>
          </p:nvPr>
        </p:nvSpPr>
        <p:spPr/>
        <p:txBody>
          <a:bodyPr/>
          <a:lstStyle/>
          <a:p>
            <a:r>
              <a:rPr lang="en-US" dirty="0"/>
              <a:t>Patent examiner skill set</a:t>
            </a:r>
          </a:p>
        </p:txBody>
      </p:sp>
      <p:sp>
        <p:nvSpPr>
          <p:cNvPr id="5" name="Slide Number Placeholder 1">
            <a:extLst>
              <a:ext uri="{FF2B5EF4-FFF2-40B4-BE49-F238E27FC236}">
                <a16:creationId xmlns:a16="http://schemas.microsoft.com/office/drawing/2014/main" id="{8897B92A-7E8E-481F-8E78-EFBE965E21EF}"/>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48</a:t>
            </a:fld>
            <a:endParaRPr lang="en-US" dirty="0"/>
          </a:p>
        </p:txBody>
      </p:sp>
    </p:spTree>
    <p:extLst>
      <p:ext uri="{BB962C8B-B14F-4D97-AF65-F5344CB8AC3E}">
        <p14:creationId xmlns:p14="http://schemas.microsoft.com/office/powerpoint/2010/main" val="1280922752"/>
      </p:ext>
    </p:extLst>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21045"/>
            <a:ext cx="4000500" cy="3486912"/>
          </a:xfrm>
        </p:spPr>
        <p:txBody>
          <a:bodyPr>
            <a:noAutofit/>
          </a:bodyPr>
          <a:lstStyle/>
          <a:p>
            <a:r>
              <a:rPr lang="en-US" sz="2000" dirty="0"/>
              <a:t>Collegial</a:t>
            </a:r>
          </a:p>
          <a:p>
            <a:r>
              <a:rPr lang="en-US" sz="2000" dirty="0"/>
              <a:t>Collaborative</a:t>
            </a:r>
          </a:p>
          <a:p>
            <a:r>
              <a:rPr lang="en-US" sz="2000" dirty="0"/>
              <a:t>Professional</a:t>
            </a:r>
          </a:p>
          <a:p>
            <a:r>
              <a:rPr lang="en-US" sz="2000" dirty="0"/>
              <a:t>Curious and Persistent</a:t>
            </a:r>
          </a:p>
          <a:p>
            <a:r>
              <a:rPr lang="en-US" sz="2000" dirty="0"/>
              <a:t>Continued improvement</a:t>
            </a:r>
          </a:p>
          <a:p>
            <a:r>
              <a:rPr lang="en-US" sz="2000" dirty="0"/>
              <a:t>Enjoys research</a:t>
            </a:r>
          </a:p>
          <a:p>
            <a:r>
              <a:rPr lang="en-US" sz="2000" dirty="0"/>
              <a:t>Enjoys writing</a:t>
            </a:r>
          </a:p>
          <a:p>
            <a:r>
              <a:rPr lang="en-US" sz="2000" dirty="0"/>
              <a:t>Takes pride in individual accomplishments</a:t>
            </a:r>
          </a:p>
          <a:p>
            <a:endParaRPr lang="en-US" sz="1600" dirty="0"/>
          </a:p>
        </p:txBody>
      </p:sp>
      <p:sp>
        <p:nvSpPr>
          <p:cNvPr id="2" name="Title 1"/>
          <p:cNvSpPr>
            <a:spLocks noGrp="1"/>
          </p:cNvSpPr>
          <p:nvPr>
            <p:ph type="title"/>
          </p:nvPr>
        </p:nvSpPr>
        <p:spPr/>
        <p:txBody>
          <a:bodyPr>
            <a:normAutofit fontScale="90000"/>
          </a:bodyPr>
          <a:lstStyle/>
          <a:p>
            <a:r>
              <a:rPr lang="en-US" dirty="0"/>
              <a:t>Desirable characteristics of a patent examiner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8688" y="1342285"/>
            <a:ext cx="4175312" cy="2783541"/>
          </a:xfrm>
          <a:prstGeom prst="rect">
            <a:avLst/>
          </a:prstGeom>
        </p:spPr>
      </p:pic>
      <p:sp>
        <p:nvSpPr>
          <p:cNvPr id="6" name="Slide Number Placeholder 1">
            <a:extLst>
              <a:ext uri="{FF2B5EF4-FFF2-40B4-BE49-F238E27FC236}">
                <a16:creationId xmlns:a16="http://schemas.microsoft.com/office/drawing/2014/main" id="{42A0161F-14F5-4D00-9FB5-BEDFEEE002D9}"/>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49</a:t>
            </a:fld>
            <a:endParaRPr lang="en-US" dirty="0"/>
          </a:p>
        </p:txBody>
      </p:sp>
    </p:spTree>
    <p:extLst>
      <p:ext uri="{BB962C8B-B14F-4D97-AF65-F5344CB8AC3E}">
        <p14:creationId xmlns:p14="http://schemas.microsoft.com/office/powerpoint/2010/main" val="1235251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156" y="997527"/>
            <a:ext cx="8397688" cy="4244073"/>
          </a:xfrm>
        </p:spPr>
        <p:txBody>
          <a:bodyPr numCol="2">
            <a:noAutofit/>
          </a:bodyPr>
          <a:lstStyle/>
          <a:p>
            <a:pPr eaLnBrk="0" fontAlgn="base" hangingPunct="0"/>
            <a:r>
              <a:rPr lang="en-US" sz="1600" dirty="0"/>
              <a:t>Patent Training Academy and </a:t>
            </a:r>
            <a:br>
              <a:rPr lang="en-US" sz="1600" dirty="0"/>
            </a:br>
            <a:r>
              <a:rPr lang="en-US" sz="1600" dirty="0"/>
              <a:t>in-house technical/legal training</a:t>
            </a:r>
          </a:p>
          <a:p>
            <a:pPr eaLnBrk="0" fontAlgn="base" hangingPunct="0"/>
            <a:r>
              <a:rPr lang="en-US" sz="1600" dirty="0"/>
              <a:t>Non-competitive promotions to GS-13</a:t>
            </a:r>
          </a:p>
          <a:p>
            <a:pPr eaLnBrk="0" fontAlgn="base" hangingPunct="0"/>
            <a:r>
              <a:rPr lang="en-US" sz="1600" dirty="0"/>
              <a:t>Reasonable Accommodations</a:t>
            </a:r>
          </a:p>
          <a:p>
            <a:pPr eaLnBrk="0" fontAlgn="base" hangingPunct="0"/>
            <a:r>
              <a:rPr lang="en-US" sz="1600" dirty="0"/>
              <a:t>Flexible work schedules</a:t>
            </a:r>
          </a:p>
          <a:p>
            <a:pPr eaLnBrk="0" fontAlgn="base" hangingPunct="0"/>
            <a:r>
              <a:rPr lang="en-US" sz="1600" dirty="0"/>
              <a:t>Optional overtime (dependent upon funding availability)</a:t>
            </a:r>
          </a:p>
          <a:p>
            <a:pPr eaLnBrk="0" fontAlgn="base" hangingPunct="0"/>
            <a:r>
              <a:rPr lang="en-US" sz="1600" dirty="0"/>
              <a:t>Telework opportunities</a:t>
            </a:r>
          </a:p>
          <a:p>
            <a:pPr eaLnBrk="0" fontAlgn="base" hangingPunct="0"/>
            <a:r>
              <a:rPr lang="en-US" sz="1600" dirty="0"/>
              <a:t>Competitive salary (special pay rate)</a:t>
            </a:r>
          </a:p>
          <a:p>
            <a:pPr eaLnBrk="0" fontAlgn="base" hangingPunct="0"/>
            <a:r>
              <a:rPr lang="en-US" sz="1600" dirty="0"/>
              <a:t>Training and Mentorship opportunities </a:t>
            </a:r>
            <a:br>
              <a:rPr lang="en-US" sz="1600" dirty="0"/>
            </a:br>
            <a:r>
              <a:rPr lang="en-US" sz="1600" dirty="0"/>
              <a:t>(ex. Leadership Development Program)</a:t>
            </a:r>
          </a:p>
          <a:p>
            <a:pPr eaLnBrk="0" fontAlgn="base" hangingPunct="0"/>
            <a:r>
              <a:rPr lang="en-US" sz="1600" dirty="0"/>
              <a:t>Height-Adjustable Desks</a:t>
            </a:r>
          </a:p>
          <a:p>
            <a:pPr eaLnBrk="0" fontAlgn="base" hangingPunct="0"/>
            <a:r>
              <a:rPr lang="en-US" sz="1600" dirty="0"/>
              <a:t>Affinity Groups: Society of Women Engineers, National Society of Black Engineers, Society of Hispanic Professional Engineers, PTO Society, Asian-Pacific American Network, etc. </a:t>
            </a:r>
          </a:p>
          <a:p>
            <a:pPr eaLnBrk="0" fontAlgn="base" hangingPunct="0"/>
            <a:r>
              <a:rPr lang="en-US" sz="1600" dirty="0"/>
              <a:t>Annual and quarterly performance awards</a:t>
            </a:r>
          </a:p>
          <a:p>
            <a:pPr eaLnBrk="0" fontAlgn="base" hangingPunct="0"/>
            <a:r>
              <a:rPr lang="en-US" sz="1600" dirty="0"/>
              <a:t>Law School Tuition Reimbursement Program (dependent upon funding availability)</a:t>
            </a:r>
          </a:p>
          <a:p>
            <a:pPr eaLnBrk="0" fontAlgn="base" hangingPunct="0"/>
            <a:r>
              <a:rPr lang="en-US" sz="1600" dirty="0"/>
              <a:t>Advanced Technical Degree Tuition Reimbursement Program </a:t>
            </a:r>
          </a:p>
          <a:p>
            <a:pPr eaLnBrk="0" fontAlgn="base" hangingPunct="0"/>
            <a:r>
              <a:rPr lang="en-US" sz="1600" dirty="0"/>
              <a:t>Thrift Savings Program (TSP): Federal employee version of the 401K with up to 5% matching)</a:t>
            </a:r>
          </a:p>
          <a:p>
            <a:pPr eaLnBrk="0" fontAlgn="base" hangingPunct="0"/>
            <a:r>
              <a:rPr lang="en-US" sz="1600" dirty="0"/>
              <a:t>Pension annuity that vests after </a:t>
            </a:r>
            <a:br>
              <a:rPr lang="en-US" sz="1600" dirty="0"/>
            </a:br>
            <a:r>
              <a:rPr lang="en-US" sz="1600" dirty="0"/>
              <a:t>5 years of service</a:t>
            </a:r>
          </a:p>
        </p:txBody>
      </p:sp>
      <p:sp>
        <p:nvSpPr>
          <p:cNvPr id="2" name="Title 1"/>
          <p:cNvSpPr>
            <a:spLocks noGrp="1"/>
          </p:cNvSpPr>
          <p:nvPr>
            <p:ph type="title"/>
          </p:nvPr>
        </p:nvSpPr>
        <p:spPr>
          <a:xfrm>
            <a:off x="457200" y="309580"/>
            <a:ext cx="8229600" cy="687947"/>
          </a:xfrm>
        </p:spPr>
        <p:txBody>
          <a:bodyPr>
            <a:normAutofit/>
          </a:bodyPr>
          <a:lstStyle/>
          <a:p>
            <a:r>
              <a:rPr lang="en-US" sz="3600" dirty="0">
                <a:cs typeface="Whitney Medium" pitchFamily="50" charset="0"/>
              </a:rPr>
              <a:t>Benefits of being a patent examiner</a:t>
            </a:r>
            <a:endParaRPr lang="en-US" sz="3600" dirty="0"/>
          </a:p>
        </p:txBody>
      </p:sp>
      <p:sp>
        <p:nvSpPr>
          <p:cNvPr id="5" name="Slide Number Placeholder 1">
            <a:extLst>
              <a:ext uri="{FF2B5EF4-FFF2-40B4-BE49-F238E27FC236}">
                <a16:creationId xmlns:a16="http://schemas.microsoft.com/office/drawing/2014/main" id="{49209549-22BE-4A0B-A283-5D9B654235DF}"/>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50</a:t>
            </a:fld>
            <a:endParaRPr lang="en-US" dirty="0"/>
          </a:p>
        </p:txBody>
      </p:sp>
    </p:spTree>
    <p:extLst>
      <p:ext uri="{BB962C8B-B14F-4D97-AF65-F5344CB8AC3E}">
        <p14:creationId xmlns:p14="http://schemas.microsoft.com/office/powerpoint/2010/main" val="373703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USPTO Resources</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6425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27"/>
          <p:cNvSpPr>
            <a:spLocks noGrp="1"/>
          </p:cNvSpPr>
          <p:nvPr>
            <p:ph type="sldNum" sz="quarter" idx="10"/>
          </p:nvPr>
        </p:nvSpPr>
        <p:spPr/>
        <p:txBody>
          <a:bodyPr/>
          <a:lstStyle/>
          <a:p>
            <a:fld id="{1D648693-0942-45E9-83AE-76FC568F9452}" type="slidenum">
              <a:rPr lang="en-US" smtClean="0"/>
              <a:pPr/>
              <a:t>52</a:t>
            </a:fld>
            <a:endParaRPr lang="en-US"/>
          </a:p>
        </p:txBody>
      </p:sp>
      <p:sp>
        <p:nvSpPr>
          <p:cNvPr id="26" name="Title 25" title="Title - FInd help in  your area"/>
          <p:cNvSpPr>
            <a:spLocks noGrp="1"/>
          </p:cNvSpPr>
          <p:nvPr>
            <p:ph type="title" idx="4294967295"/>
          </p:nvPr>
        </p:nvSpPr>
        <p:spPr>
          <a:xfrm>
            <a:off x="457200" y="309563"/>
            <a:ext cx="8229600" cy="865187"/>
          </a:xfrm>
        </p:spPr>
        <p:txBody>
          <a:bodyPr>
            <a:normAutofit/>
          </a:bodyPr>
          <a:lstStyle/>
          <a:p>
            <a:r>
              <a:rPr lang="en-US" dirty="0"/>
              <a:t>Find help in your area</a:t>
            </a:r>
          </a:p>
        </p:txBody>
      </p:sp>
      <p:sp>
        <p:nvSpPr>
          <p:cNvPr id="2" name="Rectangle 1"/>
          <p:cNvSpPr/>
          <p:nvPr/>
        </p:nvSpPr>
        <p:spPr>
          <a:xfrm>
            <a:off x="5925914" y="4653757"/>
            <a:ext cx="2684206" cy="561436"/>
          </a:xfrm>
          <a:prstGeom prst="rect">
            <a:avLst/>
          </a:prstGeom>
        </p:spPr>
        <p:txBody>
          <a:bodyPr wrap="square">
            <a:spAutoFit/>
          </a:bodyPr>
          <a:lstStyle/>
          <a:p>
            <a:pPr>
              <a:lnSpc>
                <a:spcPct val="120000"/>
              </a:lnSpc>
            </a:pPr>
            <a:r>
              <a:rPr lang="en-US" sz="2800" dirty="0">
                <a:hlinkClick r:id="rId3"/>
              </a:rPr>
              <a:t>uspto.gov</a:t>
            </a:r>
            <a:endParaRPr lang="en-US" sz="2800" dirty="0"/>
          </a:p>
        </p:txBody>
      </p:sp>
      <p:sp>
        <p:nvSpPr>
          <p:cNvPr id="10" name="TextBox 9"/>
          <p:cNvSpPr txBox="1"/>
          <p:nvPr/>
        </p:nvSpPr>
        <p:spPr>
          <a:xfrm>
            <a:off x="5925914" y="3253333"/>
            <a:ext cx="3007972" cy="1384995"/>
          </a:xfrm>
          <a:prstGeom prst="rect">
            <a:avLst/>
          </a:prstGeom>
          <a:noFill/>
        </p:spPr>
        <p:txBody>
          <a:bodyPr wrap="square" rtlCol="0">
            <a:spAutoFit/>
          </a:bodyPr>
          <a:lstStyle/>
          <a:p>
            <a:pPr marL="342900" lvl="0" indent="-342900" eaLnBrk="0" hangingPunct="0"/>
            <a:r>
              <a:rPr lang="en-US" sz="1400" b="1" kern="0" dirty="0"/>
              <a:t>Additional resources:</a:t>
            </a:r>
          </a:p>
          <a:p>
            <a:pPr marL="342900" indent="-342900" eaLnBrk="0" hangingPunct="0">
              <a:buFontTx/>
              <a:buChar char="-"/>
            </a:pPr>
            <a:r>
              <a:rPr lang="en-US" sz="1400" kern="0" dirty="0"/>
              <a:t>Inventors Assistance Center</a:t>
            </a:r>
            <a:endParaRPr lang="en-US" sz="1400" b="1" kern="0" dirty="0"/>
          </a:p>
          <a:p>
            <a:pPr marL="342900" indent="-342900" eaLnBrk="0" hangingPunct="0">
              <a:buFontTx/>
              <a:buChar char="-"/>
            </a:pPr>
            <a:r>
              <a:rPr lang="en-US" sz="1400" kern="0" dirty="0"/>
              <a:t>Patent Pro Bono Program</a:t>
            </a:r>
          </a:p>
          <a:p>
            <a:pPr marL="342900" indent="-342900" eaLnBrk="0" hangingPunct="0">
              <a:buFontTx/>
              <a:buChar char="-"/>
            </a:pPr>
            <a:r>
              <a:rPr lang="en-US" sz="1400" kern="0" dirty="0"/>
              <a:t>Law school clinics</a:t>
            </a:r>
          </a:p>
          <a:p>
            <a:pPr marL="342900" indent="-342900" eaLnBrk="0" hangingPunct="0">
              <a:buFontTx/>
              <a:buChar char="-"/>
            </a:pPr>
            <a:r>
              <a:rPr lang="en-US" sz="1400" kern="0" dirty="0"/>
              <a:t>Patent and Trademark Resource Centers</a:t>
            </a:r>
            <a:endParaRPr lang="en-US" sz="1200" kern="0" dirty="0">
              <a:latin typeface="+mj-lt"/>
            </a:endParaRPr>
          </a:p>
        </p:txBody>
      </p:sp>
      <p:sp>
        <p:nvSpPr>
          <p:cNvPr id="29" name="TextBox 28"/>
          <p:cNvSpPr txBox="1"/>
          <p:nvPr/>
        </p:nvSpPr>
        <p:spPr>
          <a:xfrm>
            <a:off x="6126874" y="1225296"/>
            <a:ext cx="3007972" cy="1815882"/>
          </a:xfrm>
          <a:prstGeom prst="rect">
            <a:avLst/>
          </a:prstGeom>
          <a:noFill/>
        </p:spPr>
        <p:txBody>
          <a:bodyPr wrap="square" rtlCol="0">
            <a:spAutoFit/>
          </a:bodyPr>
          <a:lstStyle/>
          <a:p>
            <a:pPr marL="342900" lvl="0" indent="-342900" eaLnBrk="0" hangingPunct="0"/>
            <a:r>
              <a:rPr lang="en-US" sz="1400" b="1" kern="0" dirty="0"/>
              <a:t>USPTO offices:</a:t>
            </a:r>
          </a:p>
          <a:p>
            <a:pPr marL="800100" lvl="1" indent="-342900" eaLnBrk="0" hangingPunct="0"/>
            <a:r>
              <a:rPr lang="en-US" sz="1400" b="1" kern="0" dirty="0"/>
              <a:t>Headquarters:</a:t>
            </a:r>
          </a:p>
          <a:p>
            <a:pPr marL="800100" lvl="1" indent="-342900" eaLnBrk="0" hangingPunct="0">
              <a:buFontTx/>
              <a:buChar char="-"/>
            </a:pPr>
            <a:r>
              <a:rPr lang="en-US" sz="1400" kern="0" dirty="0"/>
              <a:t>Alexandria, VA</a:t>
            </a:r>
          </a:p>
          <a:p>
            <a:pPr lvl="1" eaLnBrk="0" hangingPunct="0"/>
            <a:r>
              <a:rPr lang="en-US" sz="1400" b="1" kern="0" dirty="0"/>
              <a:t>Regional offices:</a:t>
            </a:r>
          </a:p>
          <a:p>
            <a:pPr marL="800100" lvl="1" indent="-342900" eaLnBrk="0" hangingPunct="0">
              <a:buFontTx/>
              <a:buChar char="-"/>
            </a:pPr>
            <a:r>
              <a:rPr lang="en-US" sz="1400" kern="0" dirty="0"/>
              <a:t>Detroit</a:t>
            </a:r>
            <a:endParaRPr lang="en-US" sz="1200" kern="0" dirty="0">
              <a:latin typeface="+mj-lt"/>
            </a:endParaRPr>
          </a:p>
          <a:p>
            <a:pPr marL="800100" lvl="1" indent="-342900" eaLnBrk="0" hangingPunct="0">
              <a:buFontTx/>
              <a:buChar char="-"/>
            </a:pPr>
            <a:r>
              <a:rPr lang="en-US" sz="1400" kern="0" dirty="0"/>
              <a:t>Denver</a:t>
            </a:r>
            <a:endParaRPr lang="en-US" sz="1200" kern="0" dirty="0">
              <a:latin typeface="+mj-lt"/>
            </a:endParaRPr>
          </a:p>
          <a:p>
            <a:pPr marL="800100" lvl="1" indent="-342900" eaLnBrk="0" hangingPunct="0">
              <a:buFontTx/>
              <a:buChar char="-"/>
            </a:pPr>
            <a:r>
              <a:rPr lang="en-US" sz="1400" kern="0" dirty="0"/>
              <a:t>Silicon Valley</a:t>
            </a:r>
            <a:endParaRPr lang="en-US" sz="1200" kern="0" dirty="0">
              <a:latin typeface="+mj-lt"/>
            </a:endParaRPr>
          </a:p>
          <a:p>
            <a:pPr marL="800100" lvl="1" indent="-342900" eaLnBrk="0" hangingPunct="0">
              <a:buFontTx/>
              <a:buChar char="-"/>
            </a:pPr>
            <a:r>
              <a:rPr lang="en-US" sz="1400" kern="0" dirty="0"/>
              <a:t>Dallas</a:t>
            </a:r>
          </a:p>
        </p:txBody>
      </p:sp>
      <p:pic>
        <p:nvPicPr>
          <p:cNvPr id="6" name="Picture 5" title="Images - USPTO location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927" y="1089332"/>
            <a:ext cx="5245874" cy="4140447"/>
          </a:xfrm>
          <a:prstGeom prst="rect">
            <a:avLst/>
          </a:prstGeom>
        </p:spPr>
      </p:pic>
    </p:spTree>
    <p:extLst>
      <p:ext uri="{BB962C8B-B14F-4D97-AF65-F5344CB8AC3E}">
        <p14:creationId xmlns:p14="http://schemas.microsoft.com/office/powerpoint/2010/main" val="26102783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400085"/>
            <a:ext cx="6905352" cy="369332"/>
          </a:xfrm>
          <a:prstGeom prst="rect">
            <a:avLst/>
          </a:prstGeom>
          <a:noFill/>
        </p:spPr>
        <p:txBody>
          <a:bodyPr wrap="none" rtlCol="0">
            <a:spAutoFit/>
          </a:bodyPr>
          <a:lstStyle/>
          <a:p>
            <a:r>
              <a:rPr lang="en-US" dirty="0"/>
              <a:t>www.uspto.gov/learning-and-resources/access-our-free-services</a:t>
            </a:r>
          </a:p>
        </p:txBody>
      </p:sp>
      <p:pic>
        <p:nvPicPr>
          <p:cNvPr id="7" name="Content Placeholder 6"/>
          <p:cNvPicPr>
            <a:picLocks noGrp="1" noChangeAspect="1"/>
          </p:cNvPicPr>
          <p:nvPr>
            <p:ph idx="1"/>
          </p:nvPr>
        </p:nvPicPr>
        <p:blipFill>
          <a:blip r:embed="rId3"/>
          <a:stretch>
            <a:fillRect/>
          </a:stretch>
        </p:blipFill>
        <p:spPr>
          <a:xfrm>
            <a:off x="457200" y="1327059"/>
            <a:ext cx="8229600" cy="2606948"/>
          </a:xfrm>
          <a:prstGeom prst="rect">
            <a:avLst/>
          </a:prstGeom>
        </p:spPr>
      </p:pic>
      <p:sp>
        <p:nvSpPr>
          <p:cNvPr id="11" name="Title 1"/>
          <p:cNvSpPr>
            <a:spLocks noGrp="1"/>
          </p:cNvSpPr>
          <p:nvPr>
            <p:ph type="title"/>
          </p:nvPr>
        </p:nvSpPr>
        <p:spPr/>
        <p:txBody>
          <a:bodyPr/>
          <a:lstStyle/>
          <a:p>
            <a:r>
              <a:rPr lang="en-US" dirty="0"/>
              <a:t>Access our free services</a:t>
            </a:r>
          </a:p>
        </p:txBody>
      </p:sp>
      <p:sp>
        <p:nvSpPr>
          <p:cNvPr id="6" name="Slide Number Placeholder 1">
            <a:extLst>
              <a:ext uri="{FF2B5EF4-FFF2-40B4-BE49-F238E27FC236}">
                <a16:creationId xmlns:a16="http://schemas.microsoft.com/office/drawing/2014/main" id="{E888D033-7595-4299-9384-09B4227F97CD}"/>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53</a:t>
            </a:fld>
            <a:endParaRPr lang="en-US" dirty="0"/>
          </a:p>
        </p:txBody>
      </p:sp>
    </p:spTree>
    <p:extLst>
      <p:ext uri="{BB962C8B-B14F-4D97-AF65-F5344CB8AC3E}">
        <p14:creationId xmlns:p14="http://schemas.microsoft.com/office/powerpoint/2010/main" val="27906673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98236B2-CA27-499D-A3B1-096178DEAAEC}"/>
              </a:ext>
            </a:extLst>
          </p:cNvPr>
          <p:cNvSpPr>
            <a:spLocks noGrp="1"/>
          </p:cNvSpPr>
          <p:nvPr>
            <p:ph idx="1"/>
          </p:nvPr>
        </p:nvSpPr>
        <p:spPr>
          <a:xfrm>
            <a:off x="457200" y="1849583"/>
            <a:ext cx="8229600" cy="2758418"/>
          </a:xfrm>
        </p:spPr>
        <p:txBody>
          <a:bodyPr>
            <a:normAutofit fontScale="55000" lnSpcReduction="20000"/>
          </a:bodyPr>
          <a:lstStyle/>
          <a:p>
            <a:pPr marL="0" indent="0">
              <a:lnSpc>
                <a:spcPct val="120000"/>
              </a:lnSpc>
              <a:spcBef>
                <a:spcPts val="600"/>
              </a:spcBef>
              <a:buNone/>
            </a:pPr>
            <a:r>
              <a:rPr lang="en-US" dirty="0"/>
              <a:t>This program is designed to encourage innovation for inventors who are new to the patent application process and is offered at no additional cost to the applicant. </a:t>
            </a:r>
          </a:p>
          <a:p>
            <a:pPr marL="0" indent="0">
              <a:lnSpc>
                <a:spcPct val="120000"/>
              </a:lnSpc>
              <a:spcBef>
                <a:spcPts val="600"/>
              </a:spcBef>
              <a:buNone/>
            </a:pPr>
            <a:r>
              <a:rPr lang="en-US" dirty="0"/>
              <a:t>Upon acceptance into the program, your patent application will receive special status: </a:t>
            </a:r>
          </a:p>
          <a:p>
            <a:pPr lvl="0" hangingPunct="0">
              <a:lnSpc>
                <a:spcPct val="120000"/>
              </a:lnSpc>
              <a:spcBef>
                <a:spcPts val="600"/>
              </a:spcBef>
            </a:pPr>
            <a:r>
              <a:rPr lang="en-US" dirty="0"/>
              <a:t>Earlier first office action (a patent examiner’s written notice of findings)</a:t>
            </a:r>
          </a:p>
          <a:p>
            <a:pPr lvl="0" hangingPunct="0">
              <a:lnSpc>
                <a:spcPct val="120000"/>
              </a:lnSpc>
              <a:spcBef>
                <a:spcPts val="600"/>
              </a:spcBef>
            </a:pPr>
            <a:r>
              <a:rPr lang="en-US" dirty="0"/>
              <a:t>Earlier indication of whether your invention is patentable</a:t>
            </a:r>
          </a:p>
        </p:txBody>
      </p:sp>
      <p:sp>
        <p:nvSpPr>
          <p:cNvPr id="2" name="Title 1">
            <a:extLst>
              <a:ext uri="{FF2B5EF4-FFF2-40B4-BE49-F238E27FC236}">
                <a16:creationId xmlns:a16="http://schemas.microsoft.com/office/drawing/2014/main" id="{FCD919B5-6FFB-4827-8AF3-0C22E0D1EDCE}"/>
              </a:ext>
            </a:extLst>
          </p:cNvPr>
          <p:cNvSpPr>
            <a:spLocks noGrp="1"/>
          </p:cNvSpPr>
          <p:nvPr>
            <p:ph type="title"/>
          </p:nvPr>
        </p:nvSpPr>
        <p:spPr>
          <a:xfrm>
            <a:off x="457200" y="309580"/>
            <a:ext cx="8229600" cy="1189020"/>
          </a:xfrm>
        </p:spPr>
        <p:txBody>
          <a:bodyPr>
            <a:normAutofit fontScale="90000"/>
          </a:bodyPr>
          <a:lstStyle/>
          <a:p>
            <a:r>
              <a:rPr lang="en-US" dirty="0"/>
              <a:t>First-Time Filer Expedited Examination Pilot Program</a:t>
            </a:r>
          </a:p>
        </p:txBody>
      </p:sp>
      <p:sp>
        <p:nvSpPr>
          <p:cNvPr id="3" name="Slide Number Placeholder 2">
            <a:extLst>
              <a:ext uri="{FF2B5EF4-FFF2-40B4-BE49-F238E27FC236}">
                <a16:creationId xmlns:a16="http://schemas.microsoft.com/office/drawing/2014/main" id="{3236CA6D-3726-4F8A-A17A-0E7A32EFA03C}"/>
              </a:ext>
            </a:extLst>
          </p:cNvPr>
          <p:cNvSpPr>
            <a:spLocks noGrp="1"/>
          </p:cNvSpPr>
          <p:nvPr>
            <p:ph type="sldNum" sz="quarter" idx="10"/>
          </p:nvPr>
        </p:nvSpPr>
        <p:spPr/>
        <p:txBody>
          <a:bodyPr/>
          <a:lstStyle/>
          <a:p>
            <a:fld id="{1D648693-0942-45E9-83AE-76FC568F9452}" type="slidenum">
              <a:rPr lang="en-US" smtClean="0"/>
              <a:pPr/>
              <a:t>54</a:t>
            </a:fld>
            <a:endParaRPr lang="en-US" dirty="0"/>
          </a:p>
        </p:txBody>
      </p:sp>
      <p:pic>
        <p:nvPicPr>
          <p:cNvPr id="1026" name="Picture 2" descr="CI2 Initiative First Time Filer Expedited Examination Program Logo">
            <a:extLst>
              <a:ext uri="{FF2B5EF4-FFF2-40B4-BE49-F238E27FC236}">
                <a16:creationId xmlns:a16="http://schemas.microsoft.com/office/drawing/2014/main" id="{C4CF0E6B-0508-4FF1-9B70-74156B018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5823" y="374074"/>
            <a:ext cx="1430976" cy="14309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A30C751-E9D7-48C9-B554-E72505E7303B}"/>
              </a:ext>
            </a:extLst>
          </p:cNvPr>
          <p:cNvSpPr/>
          <p:nvPr/>
        </p:nvSpPr>
        <p:spPr>
          <a:xfrm>
            <a:off x="2494861" y="4838834"/>
            <a:ext cx="4154278" cy="393890"/>
          </a:xfrm>
          <a:prstGeom prst="rect">
            <a:avLst/>
          </a:prstGeom>
        </p:spPr>
        <p:txBody>
          <a:bodyPr wrap="none">
            <a:spAutoFit/>
          </a:bodyPr>
          <a:lstStyle/>
          <a:p>
            <a:pPr algn="ctr">
              <a:lnSpc>
                <a:spcPct val="120000"/>
              </a:lnSpc>
            </a:pPr>
            <a:r>
              <a:rPr lang="da-DK" b="1" dirty="0">
                <a:hlinkClick r:id="rId3"/>
              </a:rPr>
              <a:t>www.uspto.gov/FirstTimePatentFiler</a:t>
            </a:r>
            <a:endParaRPr lang="da-DK" b="1" dirty="0"/>
          </a:p>
        </p:txBody>
      </p:sp>
    </p:spTree>
    <p:extLst>
      <p:ext uri="{BB962C8B-B14F-4D97-AF65-F5344CB8AC3E}">
        <p14:creationId xmlns:p14="http://schemas.microsoft.com/office/powerpoint/2010/main" val="37007031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98236B2-CA27-499D-A3B1-096178DEAAEC}"/>
              </a:ext>
            </a:extLst>
          </p:cNvPr>
          <p:cNvSpPr>
            <a:spLocks noGrp="1"/>
          </p:cNvSpPr>
          <p:nvPr>
            <p:ph idx="1"/>
          </p:nvPr>
        </p:nvSpPr>
        <p:spPr/>
        <p:txBody>
          <a:bodyPr>
            <a:normAutofit fontScale="25000" lnSpcReduction="20000"/>
          </a:bodyPr>
          <a:lstStyle/>
          <a:p>
            <a:pPr marL="0" indent="0">
              <a:lnSpc>
                <a:spcPct val="120000"/>
              </a:lnSpc>
              <a:spcBef>
                <a:spcPts val="600"/>
              </a:spcBef>
              <a:buNone/>
            </a:pPr>
            <a:r>
              <a:rPr lang="en-US" sz="7200" b="1" dirty="0"/>
              <a:t>You may be eligible if you have: </a:t>
            </a:r>
            <a:endParaRPr lang="en-US" sz="7200" dirty="0"/>
          </a:p>
          <a:p>
            <a:pPr marL="461963" indent="-227013">
              <a:lnSpc>
                <a:spcPct val="120000"/>
              </a:lnSpc>
              <a:spcBef>
                <a:spcPts val="600"/>
              </a:spcBef>
            </a:pPr>
            <a:r>
              <a:rPr lang="en-US" sz="7200" dirty="0"/>
              <a:t>Filed a utility nonprovisional patent application meeting certain guidelines </a:t>
            </a:r>
          </a:p>
          <a:p>
            <a:pPr marL="461963" indent="-227013">
              <a:lnSpc>
                <a:spcPct val="120000"/>
              </a:lnSpc>
              <a:spcBef>
                <a:spcPts val="600"/>
              </a:spcBef>
            </a:pPr>
            <a:r>
              <a:rPr lang="en-US" sz="7200" dirty="0"/>
              <a:t>Not been named as an inventor on any other nonprovisional application </a:t>
            </a:r>
          </a:p>
          <a:p>
            <a:pPr marL="461963" indent="-227013">
              <a:lnSpc>
                <a:spcPct val="120000"/>
              </a:lnSpc>
              <a:spcBef>
                <a:spcPts val="600"/>
              </a:spcBef>
            </a:pPr>
            <a:r>
              <a:rPr lang="en-US" sz="7200" dirty="0"/>
              <a:t>Filed your application electronically using Patent Center (in DOCX format) </a:t>
            </a:r>
          </a:p>
          <a:p>
            <a:pPr marL="461963" indent="-227013">
              <a:lnSpc>
                <a:spcPct val="120000"/>
              </a:lnSpc>
              <a:spcBef>
                <a:spcPts val="600"/>
              </a:spcBef>
            </a:pPr>
            <a:r>
              <a:rPr lang="en-US" sz="7200" dirty="0"/>
              <a:t>Completed your application when filing for acceptance into the program </a:t>
            </a:r>
          </a:p>
          <a:p>
            <a:pPr marL="461963" indent="-227013">
              <a:lnSpc>
                <a:spcPct val="120000"/>
              </a:lnSpc>
              <a:spcBef>
                <a:spcPts val="600"/>
              </a:spcBef>
            </a:pPr>
            <a:r>
              <a:rPr lang="en-US" sz="7200" dirty="0"/>
              <a:t>Qualified for special status based on income </a:t>
            </a:r>
          </a:p>
          <a:p>
            <a:pPr marL="461963" indent="-227013">
              <a:lnSpc>
                <a:spcPct val="120000"/>
              </a:lnSpc>
              <a:spcBef>
                <a:spcPts val="600"/>
              </a:spcBef>
            </a:pPr>
            <a:r>
              <a:rPr lang="en-US" sz="7200" dirty="0"/>
              <a:t>Received reasonable training in the basics of the patent application process</a:t>
            </a:r>
          </a:p>
          <a:p>
            <a:pPr marL="0" indent="0">
              <a:lnSpc>
                <a:spcPct val="120000"/>
              </a:lnSpc>
              <a:spcBef>
                <a:spcPts val="600"/>
              </a:spcBef>
              <a:buNone/>
            </a:pPr>
            <a:r>
              <a:rPr lang="en-US" sz="7200" b="1" dirty="0"/>
              <a:t>To apply </a:t>
            </a:r>
          </a:p>
          <a:p>
            <a:pPr marL="461963" indent="-225425">
              <a:lnSpc>
                <a:spcPct val="120000"/>
              </a:lnSpc>
              <a:spcBef>
                <a:spcPts val="600"/>
              </a:spcBef>
            </a:pPr>
            <a:r>
              <a:rPr lang="en-US" sz="7200" dirty="0"/>
              <a:t>File a “Petition to Make Special” (Form PTO/SB/464). </a:t>
            </a:r>
          </a:p>
        </p:txBody>
      </p:sp>
      <p:sp>
        <p:nvSpPr>
          <p:cNvPr id="2" name="Title 1">
            <a:extLst>
              <a:ext uri="{FF2B5EF4-FFF2-40B4-BE49-F238E27FC236}">
                <a16:creationId xmlns:a16="http://schemas.microsoft.com/office/drawing/2014/main" id="{FCD919B5-6FFB-4827-8AF3-0C22E0D1EDCE}"/>
              </a:ext>
            </a:extLst>
          </p:cNvPr>
          <p:cNvSpPr>
            <a:spLocks noGrp="1"/>
          </p:cNvSpPr>
          <p:nvPr>
            <p:ph type="title"/>
          </p:nvPr>
        </p:nvSpPr>
        <p:spPr>
          <a:xfrm>
            <a:off x="457200" y="309580"/>
            <a:ext cx="8229600" cy="1189020"/>
          </a:xfrm>
        </p:spPr>
        <p:txBody>
          <a:bodyPr>
            <a:normAutofit fontScale="90000"/>
          </a:bodyPr>
          <a:lstStyle/>
          <a:p>
            <a:r>
              <a:rPr lang="en-US" dirty="0"/>
              <a:t>First-Time Filer Expedited Examination Pilot Program</a:t>
            </a:r>
          </a:p>
        </p:txBody>
      </p:sp>
      <p:sp>
        <p:nvSpPr>
          <p:cNvPr id="3" name="Slide Number Placeholder 2">
            <a:extLst>
              <a:ext uri="{FF2B5EF4-FFF2-40B4-BE49-F238E27FC236}">
                <a16:creationId xmlns:a16="http://schemas.microsoft.com/office/drawing/2014/main" id="{3236CA6D-3726-4F8A-A17A-0E7A32EFA03C}"/>
              </a:ext>
            </a:extLst>
          </p:cNvPr>
          <p:cNvSpPr>
            <a:spLocks noGrp="1"/>
          </p:cNvSpPr>
          <p:nvPr>
            <p:ph type="sldNum" sz="quarter" idx="10"/>
          </p:nvPr>
        </p:nvSpPr>
        <p:spPr/>
        <p:txBody>
          <a:bodyPr/>
          <a:lstStyle/>
          <a:p>
            <a:fld id="{1D648693-0942-45E9-83AE-76FC568F9452}" type="slidenum">
              <a:rPr lang="en-US" smtClean="0"/>
              <a:pPr/>
              <a:t>55</a:t>
            </a:fld>
            <a:endParaRPr lang="en-US" dirty="0"/>
          </a:p>
        </p:txBody>
      </p:sp>
      <p:pic>
        <p:nvPicPr>
          <p:cNvPr id="1026" name="Picture 2" descr="CI2 Initiative First Time Filer Expedited Examination Program Logo">
            <a:extLst>
              <a:ext uri="{FF2B5EF4-FFF2-40B4-BE49-F238E27FC236}">
                <a16:creationId xmlns:a16="http://schemas.microsoft.com/office/drawing/2014/main" id="{C4CF0E6B-0508-4FF1-9B70-74156B018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3472" y="374073"/>
            <a:ext cx="1683327" cy="1683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022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IAC" title="Body - Inventors Assistance Center"/>
          <p:cNvSpPr>
            <a:spLocks noGrp="1"/>
          </p:cNvSpPr>
          <p:nvPr>
            <p:ph idx="1"/>
          </p:nvPr>
        </p:nvSpPr>
        <p:spPr>
          <a:xfrm>
            <a:off x="457200" y="1447584"/>
            <a:ext cx="5468815" cy="3786267"/>
          </a:xfrm>
        </p:spPr>
        <p:txBody>
          <a:bodyPr>
            <a:noAutofit/>
          </a:bodyPr>
          <a:lstStyle/>
          <a:p>
            <a:pPr marL="0" indent="0">
              <a:buNone/>
            </a:pPr>
            <a:r>
              <a:rPr lang="en-US" sz="2400" dirty="0"/>
              <a:t>The Inventors Assistance Center (IAC) provides patent information and services to the public. The IAC is staffed by former supervisory patent examiners and experienced former primary examiners who answer general questions concerning patent examining policy and procedure.</a:t>
            </a:r>
          </a:p>
        </p:txBody>
      </p:sp>
      <p:sp>
        <p:nvSpPr>
          <p:cNvPr id="2" name="Title 1" title="Title - Inventors Assistance Center (IAC)"/>
          <p:cNvSpPr>
            <a:spLocks noGrp="1"/>
          </p:cNvSpPr>
          <p:nvPr>
            <p:ph type="title"/>
          </p:nvPr>
        </p:nvSpPr>
        <p:spPr/>
        <p:txBody>
          <a:bodyPr/>
          <a:lstStyle/>
          <a:p>
            <a:r>
              <a:rPr lang="en-US" dirty="0"/>
              <a:t>Inventors Assistance Center (IAC)</a:t>
            </a:r>
          </a:p>
        </p:txBody>
      </p:sp>
      <p:sp>
        <p:nvSpPr>
          <p:cNvPr id="6" name="Slide Number Placeholder 5"/>
          <p:cNvSpPr>
            <a:spLocks noGrp="1"/>
          </p:cNvSpPr>
          <p:nvPr>
            <p:ph type="sldNum" sz="quarter" idx="10"/>
          </p:nvPr>
        </p:nvSpPr>
        <p:spPr/>
        <p:txBody>
          <a:bodyPr/>
          <a:lstStyle/>
          <a:p>
            <a:fld id="{92DA454B-C859-4892-B9FA-68B588C9F547}" type="slidenum">
              <a:rPr lang="en-US" smtClean="0"/>
              <a:pPr/>
              <a:t>56</a:t>
            </a:fld>
            <a:endParaRPr lang="en-US" dirty="0"/>
          </a:p>
        </p:txBody>
      </p:sp>
      <p:sp>
        <p:nvSpPr>
          <p:cNvPr id="7" name="Rounded Rectangle 6" descr="Contact information 800-786-9199 or TTY 800-877-8339" title="IAC Contac Information"/>
          <p:cNvSpPr/>
          <p:nvPr/>
        </p:nvSpPr>
        <p:spPr>
          <a:xfrm>
            <a:off x="6335364" y="1390135"/>
            <a:ext cx="2351436" cy="2517819"/>
          </a:xfrm>
          <a:prstGeom prst="roundRect">
            <a:avLst>
              <a:gd name="adj" fmla="val 6615"/>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t>Monday – Friday, </a:t>
            </a:r>
            <a:br>
              <a:rPr lang="en-US" sz="1200" dirty="0"/>
            </a:br>
            <a:r>
              <a:rPr lang="en-US" sz="1200" dirty="0"/>
              <a:t>8:30 a.m. – 8 p.m. ET, </a:t>
            </a:r>
            <a:br>
              <a:rPr lang="en-US" sz="1200" dirty="0"/>
            </a:br>
            <a:r>
              <a:rPr lang="en-US" sz="1200" dirty="0"/>
              <a:t>except federal holidays</a:t>
            </a:r>
          </a:p>
          <a:p>
            <a:endParaRPr lang="en-US" sz="1200" b="1" dirty="0"/>
          </a:p>
          <a:p>
            <a:pPr marL="285750" indent="-285750">
              <a:buFont typeface="Arial" panose="020B0604020202020204" pitchFamily="34" charset="0"/>
              <a:buChar char="•"/>
            </a:pPr>
            <a:r>
              <a:rPr lang="en-US" sz="1200" dirty="0"/>
              <a:t>800-PTO-9199 </a:t>
            </a:r>
            <a:br>
              <a:rPr lang="en-US" sz="1200" dirty="0"/>
            </a:br>
            <a:r>
              <a:rPr lang="en-US" sz="1200" dirty="0"/>
              <a:t>(800-786-9199)</a:t>
            </a:r>
          </a:p>
          <a:p>
            <a:pPr marL="285750" indent="-285750">
              <a:buFont typeface="Arial" panose="020B0604020202020204" pitchFamily="34" charset="0"/>
              <a:buChar char="•"/>
            </a:pPr>
            <a:r>
              <a:rPr lang="en-US" sz="1200" dirty="0"/>
              <a:t>571-272-1000</a:t>
            </a:r>
          </a:p>
          <a:p>
            <a:endParaRPr lang="en-US" sz="1200" b="1" dirty="0"/>
          </a:p>
          <a:p>
            <a:r>
              <a:rPr lang="en-US" sz="1200" b="1" dirty="0"/>
              <a:t>TTY customers can dial </a:t>
            </a:r>
            <a:br>
              <a:rPr lang="en-US" sz="1200" b="1" dirty="0"/>
            </a:br>
            <a:r>
              <a:rPr lang="en-US" sz="1200" b="1" dirty="0"/>
              <a:t>800-877-8339 for </a:t>
            </a:r>
            <a:br>
              <a:rPr lang="en-US" sz="1200" b="1" dirty="0"/>
            </a:br>
            <a:r>
              <a:rPr lang="en-US" sz="1200" b="1" dirty="0"/>
              <a:t>customer assistance</a:t>
            </a:r>
          </a:p>
        </p:txBody>
      </p:sp>
    </p:spTree>
    <p:extLst>
      <p:ext uri="{BB962C8B-B14F-4D97-AF65-F5344CB8AC3E}">
        <p14:creationId xmlns:p14="http://schemas.microsoft.com/office/powerpoint/2010/main" val="29332602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title="Body - UPSTO Patent Pro Bono"/>
          <p:cNvSpPr>
            <a:spLocks noGrp="1"/>
          </p:cNvSpPr>
          <p:nvPr>
            <p:ph idx="1"/>
          </p:nvPr>
        </p:nvSpPr>
        <p:spPr>
          <a:xfrm>
            <a:off x="457199" y="1447584"/>
            <a:ext cx="5482933" cy="3786267"/>
          </a:xfrm>
        </p:spPr>
        <p:txBody>
          <a:bodyPr>
            <a:normAutofit fontScale="25000" lnSpcReduction="20000"/>
          </a:bodyPr>
          <a:lstStyle/>
          <a:p>
            <a:pPr marL="0" indent="0">
              <a:lnSpc>
                <a:spcPct val="120000"/>
              </a:lnSpc>
              <a:spcBef>
                <a:spcPts val="800"/>
              </a:spcBef>
              <a:buNone/>
            </a:pPr>
            <a:r>
              <a:rPr lang="en-US" sz="11200" dirty="0"/>
              <a:t>A nationwide network that assists financially under-resourced independent inventors and small businesses</a:t>
            </a:r>
          </a:p>
          <a:p>
            <a:pPr>
              <a:lnSpc>
                <a:spcPct val="120000"/>
              </a:lnSpc>
              <a:spcBef>
                <a:spcPts val="800"/>
              </a:spcBef>
            </a:pPr>
            <a:r>
              <a:rPr lang="en-US" sz="10400" dirty="0"/>
              <a:t>Program participants must have income 300% below federal poverty guidelines</a:t>
            </a:r>
          </a:p>
          <a:p>
            <a:pPr marL="0" indent="0">
              <a:lnSpc>
                <a:spcPct val="120000"/>
              </a:lnSpc>
              <a:spcBef>
                <a:spcPts val="800"/>
              </a:spcBef>
              <a:buNone/>
            </a:pPr>
            <a:endParaRPr lang="en-US" sz="4800" dirty="0"/>
          </a:p>
          <a:p>
            <a:pPr marL="0" indent="0">
              <a:lnSpc>
                <a:spcPct val="120000"/>
              </a:lnSpc>
              <a:spcBef>
                <a:spcPts val="800"/>
              </a:spcBef>
              <a:buNone/>
            </a:pPr>
            <a:endParaRPr lang="en-US" sz="4800" dirty="0"/>
          </a:p>
          <a:p>
            <a:pPr marL="0" indent="0">
              <a:lnSpc>
                <a:spcPct val="120000"/>
              </a:lnSpc>
              <a:spcBef>
                <a:spcPts val="800"/>
              </a:spcBef>
              <a:buNone/>
            </a:pPr>
            <a:endParaRPr lang="en-US" sz="4800" dirty="0"/>
          </a:p>
        </p:txBody>
      </p:sp>
      <p:sp>
        <p:nvSpPr>
          <p:cNvPr id="4" name="Title 3" title="Title - USPTO Patent Pro Bono Program"/>
          <p:cNvSpPr>
            <a:spLocks noGrp="1"/>
          </p:cNvSpPr>
          <p:nvPr>
            <p:ph type="title"/>
          </p:nvPr>
        </p:nvSpPr>
        <p:spPr/>
        <p:txBody>
          <a:bodyPr>
            <a:normAutofit/>
          </a:bodyPr>
          <a:lstStyle/>
          <a:p>
            <a:r>
              <a:rPr lang="en-US" dirty="0"/>
              <a:t>USPTO Patent Pro Bono Program</a:t>
            </a:r>
          </a:p>
        </p:txBody>
      </p:sp>
      <p:sp>
        <p:nvSpPr>
          <p:cNvPr id="2" name="Slide Number Placeholder 1"/>
          <p:cNvSpPr>
            <a:spLocks noGrp="1"/>
          </p:cNvSpPr>
          <p:nvPr>
            <p:ph type="sldNum" sz="quarter" idx="10"/>
          </p:nvPr>
        </p:nvSpPr>
        <p:spPr/>
        <p:txBody>
          <a:bodyPr/>
          <a:lstStyle/>
          <a:p>
            <a:fld id="{1D648693-0942-45E9-83AE-76FC568F9452}" type="slidenum">
              <a:rPr lang="en-US" smtClean="0"/>
              <a:pPr/>
              <a:t>57</a:t>
            </a:fld>
            <a:endParaRPr lang="en-US" dirty="0"/>
          </a:p>
        </p:txBody>
      </p:sp>
      <p:sp>
        <p:nvSpPr>
          <p:cNvPr id="7" name="TextBox 6" descr="www.uspto.gov/probonopatents" title="For information"/>
          <p:cNvSpPr txBox="1"/>
          <p:nvPr/>
        </p:nvSpPr>
        <p:spPr>
          <a:xfrm>
            <a:off x="457199" y="4809399"/>
            <a:ext cx="6813756" cy="424732"/>
          </a:xfrm>
          <a:prstGeom prst="rect">
            <a:avLst/>
          </a:prstGeom>
          <a:noFill/>
        </p:spPr>
        <p:txBody>
          <a:bodyPr wrap="square" rtlCol="0">
            <a:spAutoFit/>
          </a:bodyPr>
          <a:lstStyle/>
          <a:p>
            <a:pPr>
              <a:lnSpc>
                <a:spcPct val="120000"/>
              </a:lnSpc>
              <a:spcBef>
                <a:spcPts val="800"/>
              </a:spcBef>
            </a:pPr>
            <a:r>
              <a:rPr lang="en-US" dirty="0"/>
              <a:t>For more information, visit </a:t>
            </a:r>
            <a:r>
              <a:rPr lang="en-US" dirty="0">
                <a:hlinkClick r:id="rId3" tooltip="Pro bono program website"/>
              </a:rPr>
              <a:t>www.uspto.gov/probonopatents</a:t>
            </a:r>
            <a:r>
              <a:rPr lang="en-US" dirty="0"/>
              <a:t>. </a:t>
            </a:r>
          </a:p>
        </p:txBody>
      </p:sp>
      <p:pic>
        <p:nvPicPr>
          <p:cNvPr id="6" name="Picture 5" title="Image - Patent Pro Bon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49142" y="1100623"/>
            <a:ext cx="3694858" cy="3618862"/>
          </a:xfrm>
          <a:prstGeom prst="rect">
            <a:avLst/>
          </a:prstGeom>
        </p:spPr>
      </p:pic>
      <p:sp>
        <p:nvSpPr>
          <p:cNvPr id="9" name="32-Point Star 8" title="simulated patent seal"/>
          <p:cNvSpPr/>
          <p:nvPr/>
        </p:nvSpPr>
        <p:spPr>
          <a:xfrm>
            <a:off x="5999099" y="3776004"/>
            <a:ext cx="820800" cy="820800"/>
          </a:xfrm>
          <a:prstGeom prst="star32">
            <a:avLst>
              <a:gd name="adj" fmla="val 45000"/>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32-Point Star 7" title="simulated patent seal"/>
          <p:cNvSpPr/>
          <p:nvPr/>
        </p:nvSpPr>
        <p:spPr>
          <a:xfrm>
            <a:off x="5999099" y="2504417"/>
            <a:ext cx="820800" cy="820800"/>
          </a:xfrm>
          <a:prstGeom prst="star32">
            <a:avLst>
              <a:gd name="adj" fmla="val 45000"/>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32-Point Star 2" title="simulated patent seal"/>
          <p:cNvSpPr/>
          <p:nvPr/>
        </p:nvSpPr>
        <p:spPr>
          <a:xfrm>
            <a:off x="5999099" y="1272070"/>
            <a:ext cx="820800" cy="820800"/>
          </a:xfrm>
          <a:prstGeom prst="star32">
            <a:avLst>
              <a:gd name="adj" fmla="val 45000"/>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6107339" y="1448812"/>
            <a:ext cx="604319" cy="615944"/>
          </a:xfrm>
          <a:prstGeom prst="rect">
            <a:avLst/>
          </a:prstGeom>
          <a:noFill/>
        </p:spPr>
        <p:txBody>
          <a:bodyPr wrap="square" rtlCol="0">
            <a:prstTxWarp prst="textArchUp">
              <a:avLst>
                <a:gd name="adj" fmla="val 9469262"/>
              </a:avLst>
            </a:prstTxWarp>
            <a:spAutoFit/>
          </a:bodyPr>
          <a:lstStyle/>
          <a:p>
            <a:pPr algn="ctr"/>
            <a:r>
              <a:rPr lang="en-US" sz="1050" b="1" dirty="0">
                <a:solidFill>
                  <a:schemeClr val="bg1"/>
                </a:solidFill>
              </a:rPr>
              <a:t>PATENT</a:t>
            </a:r>
          </a:p>
        </p:txBody>
      </p:sp>
      <p:sp>
        <p:nvSpPr>
          <p:cNvPr id="11" name="TextBox 10"/>
          <p:cNvSpPr txBox="1"/>
          <p:nvPr/>
        </p:nvSpPr>
        <p:spPr>
          <a:xfrm>
            <a:off x="6107338" y="1474717"/>
            <a:ext cx="604319" cy="478898"/>
          </a:xfrm>
          <a:prstGeom prst="rect">
            <a:avLst/>
          </a:prstGeom>
          <a:noFill/>
        </p:spPr>
        <p:txBody>
          <a:bodyPr wrap="square" rtlCol="0">
            <a:prstTxWarp prst="textArchDown">
              <a:avLst/>
            </a:prstTxWarp>
            <a:spAutoFit/>
          </a:bodyPr>
          <a:lstStyle/>
          <a:p>
            <a:pPr algn="ctr"/>
            <a:r>
              <a:rPr lang="en-US" sz="900" b="1" dirty="0">
                <a:solidFill>
                  <a:schemeClr val="bg1"/>
                </a:solidFill>
              </a:rPr>
              <a:t>PRO BONO</a:t>
            </a:r>
          </a:p>
        </p:txBody>
      </p:sp>
      <p:sp>
        <p:nvSpPr>
          <p:cNvPr id="12" name="TextBox 11"/>
          <p:cNvSpPr txBox="1"/>
          <p:nvPr/>
        </p:nvSpPr>
        <p:spPr>
          <a:xfrm>
            <a:off x="6023734" y="1559852"/>
            <a:ext cx="771525" cy="215444"/>
          </a:xfrm>
          <a:prstGeom prst="rect">
            <a:avLst/>
          </a:prstGeom>
          <a:noFill/>
        </p:spPr>
        <p:txBody>
          <a:bodyPr wrap="square" rtlCol="0">
            <a:spAutoFit/>
          </a:bodyPr>
          <a:lstStyle/>
          <a:p>
            <a:pPr algn="ctr"/>
            <a:r>
              <a:rPr lang="en-US" sz="800" b="1" dirty="0">
                <a:solidFill>
                  <a:srgbClr val="013660"/>
                </a:solidFill>
              </a:rPr>
              <a:t>ATTORNEY</a:t>
            </a:r>
          </a:p>
        </p:txBody>
      </p:sp>
      <p:sp>
        <p:nvSpPr>
          <p:cNvPr id="14" name="TextBox 13"/>
          <p:cNvSpPr txBox="1"/>
          <p:nvPr/>
        </p:nvSpPr>
        <p:spPr>
          <a:xfrm>
            <a:off x="6107339" y="2676606"/>
            <a:ext cx="604319" cy="615944"/>
          </a:xfrm>
          <a:prstGeom prst="rect">
            <a:avLst/>
          </a:prstGeom>
          <a:noFill/>
        </p:spPr>
        <p:txBody>
          <a:bodyPr wrap="square" rtlCol="0">
            <a:prstTxWarp prst="textArchUp">
              <a:avLst>
                <a:gd name="adj" fmla="val 9469262"/>
              </a:avLst>
            </a:prstTxWarp>
            <a:spAutoFit/>
          </a:bodyPr>
          <a:lstStyle/>
          <a:p>
            <a:pPr algn="ctr"/>
            <a:r>
              <a:rPr lang="en-US" sz="1050" b="1" dirty="0">
                <a:solidFill>
                  <a:schemeClr val="bg1"/>
                </a:solidFill>
              </a:rPr>
              <a:t>PATENT</a:t>
            </a:r>
          </a:p>
        </p:txBody>
      </p:sp>
      <p:sp>
        <p:nvSpPr>
          <p:cNvPr id="15" name="TextBox 14"/>
          <p:cNvSpPr txBox="1"/>
          <p:nvPr/>
        </p:nvSpPr>
        <p:spPr>
          <a:xfrm>
            <a:off x="6107338" y="2702511"/>
            <a:ext cx="604319" cy="478898"/>
          </a:xfrm>
          <a:prstGeom prst="rect">
            <a:avLst/>
          </a:prstGeom>
          <a:noFill/>
        </p:spPr>
        <p:txBody>
          <a:bodyPr wrap="square" rtlCol="0">
            <a:prstTxWarp prst="textArchDown">
              <a:avLst/>
            </a:prstTxWarp>
            <a:spAutoFit/>
          </a:bodyPr>
          <a:lstStyle/>
          <a:p>
            <a:pPr algn="ctr"/>
            <a:r>
              <a:rPr lang="en-US" sz="900" b="1" dirty="0">
                <a:solidFill>
                  <a:schemeClr val="bg1"/>
                </a:solidFill>
              </a:rPr>
              <a:t>PRO BONO</a:t>
            </a:r>
          </a:p>
        </p:txBody>
      </p:sp>
      <p:sp>
        <p:nvSpPr>
          <p:cNvPr id="16" name="TextBox 15"/>
          <p:cNvSpPr txBox="1"/>
          <p:nvPr/>
        </p:nvSpPr>
        <p:spPr>
          <a:xfrm>
            <a:off x="6023734" y="2787646"/>
            <a:ext cx="771525" cy="215444"/>
          </a:xfrm>
          <a:prstGeom prst="rect">
            <a:avLst/>
          </a:prstGeom>
          <a:noFill/>
        </p:spPr>
        <p:txBody>
          <a:bodyPr wrap="square" rtlCol="0">
            <a:spAutoFit/>
          </a:bodyPr>
          <a:lstStyle/>
          <a:p>
            <a:pPr algn="ctr"/>
            <a:r>
              <a:rPr lang="en-US" sz="800" b="1" dirty="0">
                <a:solidFill>
                  <a:srgbClr val="013660"/>
                </a:solidFill>
              </a:rPr>
              <a:t>AGENT</a:t>
            </a:r>
          </a:p>
        </p:txBody>
      </p:sp>
      <p:sp>
        <p:nvSpPr>
          <p:cNvPr id="18" name="TextBox 17"/>
          <p:cNvSpPr txBox="1"/>
          <p:nvPr/>
        </p:nvSpPr>
        <p:spPr>
          <a:xfrm>
            <a:off x="6107339" y="3948193"/>
            <a:ext cx="604319" cy="615944"/>
          </a:xfrm>
          <a:prstGeom prst="rect">
            <a:avLst/>
          </a:prstGeom>
          <a:noFill/>
        </p:spPr>
        <p:txBody>
          <a:bodyPr wrap="square" rtlCol="0">
            <a:prstTxWarp prst="textArchUp">
              <a:avLst>
                <a:gd name="adj" fmla="val 9469262"/>
              </a:avLst>
            </a:prstTxWarp>
            <a:spAutoFit/>
          </a:bodyPr>
          <a:lstStyle/>
          <a:p>
            <a:pPr algn="ctr"/>
            <a:r>
              <a:rPr lang="en-US" sz="1050" b="1" dirty="0">
                <a:solidFill>
                  <a:schemeClr val="bg1"/>
                </a:solidFill>
              </a:rPr>
              <a:t>PATENT</a:t>
            </a:r>
          </a:p>
        </p:txBody>
      </p:sp>
      <p:sp>
        <p:nvSpPr>
          <p:cNvPr id="19" name="TextBox 18"/>
          <p:cNvSpPr txBox="1"/>
          <p:nvPr/>
        </p:nvSpPr>
        <p:spPr>
          <a:xfrm>
            <a:off x="6107338" y="3974098"/>
            <a:ext cx="604319" cy="478898"/>
          </a:xfrm>
          <a:prstGeom prst="rect">
            <a:avLst/>
          </a:prstGeom>
          <a:noFill/>
        </p:spPr>
        <p:txBody>
          <a:bodyPr wrap="square" rtlCol="0">
            <a:prstTxWarp prst="textArchDown">
              <a:avLst/>
            </a:prstTxWarp>
            <a:spAutoFit/>
          </a:bodyPr>
          <a:lstStyle/>
          <a:p>
            <a:pPr algn="ctr"/>
            <a:r>
              <a:rPr lang="en-US" sz="900" b="1" dirty="0">
                <a:solidFill>
                  <a:schemeClr val="bg1"/>
                </a:solidFill>
              </a:rPr>
              <a:t>PRO BONO</a:t>
            </a:r>
          </a:p>
        </p:txBody>
      </p:sp>
      <p:sp>
        <p:nvSpPr>
          <p:cNvPr id="20" name="TextBox 19"/>
          <p:cNvSpPr txBox="1"/>
          <p:nvPr/>
        </p:nvSpPr>
        <p:spPr>
          <a:xfrm>
            <a:off x="6023734" y="4059233"/>
            <a:ext cx="771525" cy="215444"/>
          </a:xfrm>
          <a:prstGeom prst="rect">
            <a:avLst/>
          </a:prstGeom>
          <a:noFill/>
        </p:spPr>
        <p:txBody>
          <a:bodyPr wrap="square" rtlCol="0">
            <a:spAutoFit/>
          </a:bodyPr>
          <a:lstStyle/>
          <a:p>
            <a:pPr algn="ctr"/>
            <a:r>
              <a:rPr lang="en-US" sz="800" b="1" dirty="0">
                <a:solidFill>
                  <a:srgbClr val="013660"/>
                </a:solidFill>
              </a:rPr>
              <a:t>LAW FIRM</a:t>
            </a:r>
          </a:p>
        </p:txBody>
      </p:sp>
    </p:spTree>
    <p:extLst>
      <p:ext uri="{BB962C8B-B14F-4D97-AF65-F5344CB8AC3E}">
        <p14:creationId xmlns:p14="http://schemas.microsoft.com/office/powerpoint/2010/main" val="23573851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Title - Pro Bono Program organizations"/>
          <p:cNvSpPr>
            <a:spLocks noGrp="1"/>
          </p:cNvSpPr>
          <p:nvPr>
            <p:ph type="title"/>
          </p:nvPr>
        </p:nvSpPr>
        <p:spPr/>
        <p:txBody>
          <a:bodyPr>
            <a:normAutofit/>
          </a:bodyPr>
          <a:lstStyle/>
          <a:p>
            <a:r>
              <a:rPr lang="en-US" dirty="0"/>
              <a:t>Pro Bono Program organizations</a:t>
            </a:r>
          </a:p>
        </p:txBody>
      </p:sp>
      <p:sp>
        <p:nvSpPr>
          <p:cNvPr id="3" name="Slide Number Placeholder 2"/>
          <p:cNvSpPr>
            <a:spLocks noGrp="1"/>
          </p:cNvSpPr>
          <p:nvPr>
            <p:ph type="sldNum" sz="quarter" idx="10"/>
          </p:nvPr>
        </p:nvSpPr>
        <p:spPr/>
        <p:txBody>
          <a:bodyPr/>
          <a:lstStyle/>
          <a:p>
            <a:fld id="{1D648693-0942-45E9-83AE-76FC568F9452}" type="slidenum">
              <a:rPr lang="en-US" smtClean="0"/>
              <a:pPr/>
              <a:t>58</a:t>
            </a:fld>
            <a:endParaRPr lang="en-US"/>
          </a:p>
        </p:txBody>
      </p:sp>
      <p:pic>
        <p:nvPicPr>
          <p:cNvPr id="8" name="Picture 7" descr="Map of Pro Bono Program in the&#10;U.S.A." title="Body - Map of Pro Bono Program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17721" y="4105812"/>
            <a:ext cx="5709061" cy="1474095"/>
          </a:xfrm>
          <a:prstGeom prst="rect">
            <a:avLst/>
          </a:prstGeom>
        </p:spPr>
      </p:pic>
      <p:pic>
        <p:nvPicPr>
          <p:cNvPr id="6" name="Picture 5" descr="Map of Pro Bono Program in the&#10;U.S.A." title="Body - Map of Pro Bono Program "/>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08000" y="2730500"/>
            <a:ext cx="2077358" cy="1206500"/>
          </a:xfrm>
          <a:prstGeom prst="snip2SameRect">
            <a:avLst>
              <a:gd name="adj1" fmla="val 50000"/>
              <a:gd name="adj2" fmla="val 0"/>
            </a:avLst>
          </a:prstGeom>
        </p:spPr>
      </p:pic>
      <p:pic>
        <p:nvPicPr>
          <p:cNvPr id="9" name="Picture 8" descr="Map of Pro Bono Program in the&#10;U.S.A." title="Body - Map of Pro Bono Program "/>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113833" y="1099341"/>
            <a:ext cx="4715845" cy="3046451"/>
          </a:xfrm>
          <a:prstGeom prst="rect">
            <a:avLst/>
          </a:prstGeom>
        </p:spPr>
      </p:pic>
    </p:spTree>
    <p:extLst>
      <p:ext uri="{BB962C8B-B14F-4D97-AF65-F5344CB8AC3E}">
        <p14:creationId xmlns:p14="http://schemas.microsoft.com/office/powerpoint/2010/main" val="893042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title="Body - Law School Clinics"/>
          <p:cNvSpPr>
            <a:spLocks noGrp="1"/>
          </p:cNvSpPr>
          <p:nvPr>
            <p:ph idx="1"/>
          </p:nvPr>
        </p:nvSpPr>
        <p:spPr>
          <a:xfrm>
            <a:off x="457201" y="1447585"/>
            <a:ext cx="5920153" cy="2903190"/>
          </a:xfrm>
        </p:spPr>
        <p:txBody>
          <a:bodyPr>
            <a:normAutofit fontScale="85000" lnSpcReduction="10000"/>
          </a:bodyPr>
          <a:lstStyle/>
          <a:p>
            <a:pPr marL="0" indent="0">
              <a:lnSpc>
                <a:spcPct val="120000"/>
              </a:lnSpc>
              <a:buNone/>
            </a:pPr>
            <a:r>
              <a:rPr lang="en-US" sz="3100" dirty="0"/>
              <a:t>The USPTO’s Law School Clinic Certification Program allows law students enrolled in a participating law school’s clinic program to practice before the USPTO under the guidance of a law school faculty clinic supervisor.</a:t>
            </a:r>
          </a:p>
          <a:p>
            <a:pPr>
              <a:lnSpc>
                <a:spcPct val="120000"/>
              </a:lnSpc>
            </a:pPr>
            <a:endParaRPr lang="en-US" dirty="0"/>
          </a:p>
        </p:txBody>
      </p:sp>
      <p:sp>
        <p:nvSpPr>
          <p:cNvPr id="2" name="Title 1" title="Title - Law School Clinics"/>
          <p:cNvSpPr>
            <a:spLocks noGrp="1"/>
          </p:cNvSpPr>
          <p:nvPr>
            <p:ph type="title"/>
          </p:nvPr>
        </p:nvSpPr>
        <p:spPr/>
        <p:txBody>
          <a:bodyPr/>
          <a:lstStyle/>
          <a:p>
            <a:r>
              <a:rPr lang="en-US" dirty="0"/>
              <a:t>Law school clinics</a:t>
            </a:r>
          </a:p>
        </p:txBody>
      </p:sp>
      <p:sp>
        <p:nvSpPr>
          <p:cNvPr id="4" name="Slide Number Placeholder 3"/>
          <p:cNvSpPr>
            <a:spLocks noGrp="1"/>
          </p:cNvSpPr>
          <p:nvPr>
            <p:ph type="sldNum" sz="quarter" idx="10"/>
          </p:nvPr>
        </p:nvSpPr>
        <p:spPr/>
        <p:txBody>
          <a:bodyPr/>
          <a:lstStyle/>
          <a:p>
            <a:fld id="{1D648693-0942-45E9-83AE-76FC568F9452}" type="slidenum">
              <a:rPr lang="en-US" smtClean="0"/>
              <a:pPr/>
              <a:t>59</a:t>
            </a:fld>
            <a:endParaRPr lang="en-US" dirty="0"/>
          </a:p>
        </p:txBody>
      </p:sp>
      <p:pic>
        <p:nvPicPr>
          <p:cNvPr id="5" name="Picture 2" title="Image - Art Deco La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64364" y="1320886"/>
            <a:ext cx="2425206" cy="242520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descr="www.uspto.gov/lawschoolclinic" title="For more information"/>
          <p:cNvSpPr txBox="1"/>
          <p:nvPr/>
        </p:nvSpPr>
        <p:spPr>
          <a:xfrm>
            <a:off x="457200" y="4620380"/>
            <a:ext cx="7005483" cy="677108"/>
          </a:xfrm>
          <a:prstGeom prst="rect">
            <a:avLst/>
          </a:prstGeom>
          <a:noFill/>
        </p:spPr>
        <p:txBody>
          <a:bodyPr wrap="square" rtlCol="0">
            <a:spAutoFit/>
          </a:bodyPr>
          <a:lstStyle/>
          <a:p>
            <a:r>
              <a:rPr lang="en-US" sz="2000" dirty="0"/>
              <a:t>For more information, visit </a:t>
            </a:r>
            <a:r>
              <a:rPr lang="en-US" sz="2000" dirty="0">
                <a:hlinkClick r:id="rId4" tooltip="Law school clinic website"/>
              </a:rPr>
              <a:t>www.uspto.gov/lawschoolclinic</a:t>
            </a:r>
            <a:r>
              <a:rPr lang="en-US" sz="2000" dirty="0"/>
              <a:t>.</a:t>
            </a:r>
          </a:p>
          <a:p>
            <a:endParaRPr lang="en-US" dirty="0"/>
          </a:p>
        </p:txBody>
      </p:sp>
    </p:spTree>
    <p:extLst>
      <p:ext uri="{BB962C8B-B14F-4D97-AF65-F5344CB8AC3E}">
        <p14:creationId xmlns:p14="http://schemas.microsoft.com/office/powerpoint/2010/main" val="1084022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Title - Patent and Trademark Resource Center"/>
          <p:cNvSpPr>
            <a:spLocks noGrp="1"/>
          </p:cNvSpPr>
          <p:nvPr>
            <p:ph type="title"/>
          </p:nvPr>
        </p:nvSpPr>
        <p:spPr/>
        <p:txBody>
          <a:bodyPr>
            <a:noAutofit/>
          </a:bodyPr>
          <a:lstStyle/>
          <a:p>
            <a:r>
              <a:rPr lang="en-US" dirty="0"/>
              <a:t>Patent and Trademark</a:t>
            </a:r>
            <a:br>
              <a:rPr lang="en-US" dirty="0"/>
            </a:br>
            <a:r>
              <a:rPr lang="en-US" dirty="0"/>
              <a:t>Resource Centers (PTRC)</a:t>
            </a:r>
          </a:p>
        </p:txBody>
      </p:sp>
      <p:sp>
        <p:nvSpPr>
          <p:cNvPr id="8" name="Slide Number Placeholder 3"/>
          <p:cNvSpPr>
            <a:spLocks noGrp="1"/>
          </p:cNvSpPr>
          <p:nvPr>
            <p:ph type="sldNum" sz="quarter" idx="10"/>
          </p:nvPr>
        </p:nvSpPr>
        <p:spPr/>
        <p:txBody>
          <a:bodyPr/>
          <a:lstStyle/>
          <a:p>
            <a:fld id="{92DA454B-C859-4892-B9FA-68B588C9F547}" type="slidenum">
              <a:rPr lang="en-US" smtClean="0"/>
              <a:pPr/>
              <a:t>60</a:t>
            </a:fld>
            <a:endParaRPr lang="en-US" dirty="0"/>
          </a:p>
        </p:txBody>
      </p:sp>
      <p:sp>
        <p:nvSpPr>
          <p:cNvPr id="7" name="Rectangle 6" descr="www.uspto.gov/ptrc" title="For more information"/>
          <p:cNvSpPr/>
          <p:nvPr/>
        </p:nvSpPr>
        <p:spPr>
          <a:xfrm>
            <a:off x="457200" y="4652520"/>
            <a:ext cx="3177044" cy="584775"/>
          </a:xfrm>
          <a:prstGeom prst="rect">
            <a:avLst/>
          </a:prstGeom>
        </p:spPr>
        <p:txBody>
          <a:bodyPr wrap="square">
            <a:spAutoFit/>
          </a:bodyPr>
          <a:lstStyle/>
          <a:p>
            <a:r>
              <a:rPr lang="en-US" sz="1600" dirty="0"/>
              <a:t>For more information, visit </a:t>
            </a:r>
            <a:r>
              <a:rPr lang="en-US" sz="1600" dirty="0">
                <a:hlinkClick r:id="rId3" tooltip="Patent and Trademark Resource Centers website"/>
              </a:rPr>
              <a:t>www.uspto.gov/ptrc</a:t>
            </a:r>
            <a:r>
              <a:rPr lang="en-US" sz="1600" dirty="0"/>
              <a:t>.</a:t>
            </a:r>
          </a:p>
        </p:txBody>
      </p:sp>
      <p:sp>
        <p:nvSpPr>
          <p:cNvPr id="5" name="Content Placeholder 2" title="Body - PTRC"/>
          <p:cNvSpPr txBox="1">
            <a:spLocks/>
          </p:cNvSpPr>
          <p:nvPr/>
        </p:nvSpPr>
        <p:spPr>
          <a:xfrm>
            <a:off x="457200" y="1951907"/>
            <a:ext cx="4652272" cy="3071306"/>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2">
                    <a:lumMod val="50000"/>
                  </a:schemeClr>
                </a:solidFill>
                <a:latin typeface="Segoe UI"/>
                <a:ea typeface="+mn-ea"/>
                <a:cs typeface="+mn-cs"/>
              </a:defRPr>
            </a:lvl1pPr>
            <a:lvl2pPr marL="742950" indent="-285750" algn="l" defTabSz="457200" rtl="0" eaLnBrk="1" latinLnBrk="0" hangingPunct="1">
              <a:spcBef>
                <a:spcPct val="20000"/>
              </a:spcBef>
              <a:buFont typeface="Arial"/>
              <a:buChar char="–"/>
              <a:defRPr sz="2800" kern="1200">
                <a:solidFill>
                  <a:schemeClr val="tx2">
                    <a:lumMod val="50000"/>
                  </a:schemeClr>
                </a:solidFill>
                <a:latin typeface="Segoe UI"/>
                <a:ea typeface="+mn-ea"/>
                <a:cs typeface="+mn-cs"/>
              </a:defRPr>
            </a:lvl2pPr>
            <a:lvl3pPr marL="1143000" indent="-228600" algn="l" defTabSz="457200" rtl="0" eaLnBrk="1" latinLnBrk="0" hangingPunct="1">
              <a:spcBef>
                <a:spcPct val="20000"/>
              </a:spcBef>
              <a:buFont typeface="Arial"/>
              <a:buChar char="•"/>
              <a:defRPr sz="2400" kern="1200">
                <a:solidFill>
                  <a:schemeClr val="tx2">
                    <a:lumMod val="50000"/>
                  </a:schemeClr>
                </a:solidFill>
                <a:latin typeface="Segoe UI"/>
                <a:ea typeface="+mn-ea"/>
                <a:cs typeface="+mn-cs"/>
              </a:defRPr>
            </a:lvl3pPr>
            <a:lvl4pPr marL="1600200" indent="-228600" algn="l" defTabSz="457200" rtl="0" eaLnBrk="1" latinLnBrk="0" hangingPunct="1">
              <a:spcBef>
                <a:spcPct val="20000"/>
              </a:spcBef>
              <a:buFont typeface="Arial"/>
              <a:buChar char="–"/>
              <a:defRPr sz="2000" kern="1200">
                <a:solidFill>
                  <a:schemeClr val="tx2">
                    <a:lumMod val="50000"/>
                  </a:schemeClr>
                </a:solidFill>
                <a:latin typeface="Segoe UI"/>
                <a:ea typeface="+mn-ea"/>
                <a:cs typeface="+mn-cs"/>
              </a:defRPr>
            </a:lvl4pPr>
            <a:lvl5pPr marL="2057400" indent="-228600" algn="l" defTabSz="457200" rtl="0" eaLnBrk="1" latinLnBrk="0" hangingPunct="1">
              <a:spcBef>
                <a:spcPct val="20000"/>
              </a:spcBef>
              <a:buFont typeface="Arial"/>
              <a:buChar char="»"/>
              <a:defRPr sz="2000" kern="1200">
                <a:solidFill>
                  <a:schemeClr val="tx2">
                    <a:lumMod val="50000"/>
                  </a:schemeClr>
                </a:solidFill>
                <a:latin typeface="Segoe UI"/>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solidFill>
                  <a:schemeClr val="tx1"/>
                </a:solidFill>
              </a:rPr>
              <a:t>Nationwide network of public, state, and academic libraries designated by the USPTO to disseminate patent and trademark information and support the intellectual property needs of the public.</a:t>
            </a:r>
            <a:br>
              <a:rPr lang="en-US" sz="1800" dirty="0">
                <a:solidFill>
                  <a:schemeClr val="tx1"/>
                </a:solidFill>
              </a:rPr>
            </a:br>
            <a:br>
              <a:rPr lang="en-US" sz="1800" dirty="0">
                <a:solidFill>
                  <a:schemeClr val="tx1"/>
                </a:solidFill>
              </a:rPr>
            </a:br>
            <a:r>
              <a:rPr lang="en-US" sz="1800" u="sng" dirty="0">
                <a:solidFill>
                  <a:schemeClr val="tx1"/>
                </a:solidFill>
              </a:rPr>
              <a:t>Phoenix PTRC</a:t>
            </a:r>
            <a:br>
              <a:rPr lang="en-US" sz="1800" u="sng" dirty="0">
                <a:solidFill>
                  <a:schemeClr val="tx1"/>
                </a:solidFill>
              </a:rPr>
            </a:br>
            <a:r>
              <a:rPr lang="en-US" sz="1500" dirty="0">
                <a:solidFill>
                  <a:schemeClr val="tx1"/>
                </a:solidFill>
              </a:rPr>
              <a:t>Located in the State of Arizona Research Library</a:t>
            </a:r>
            <a:br>
              <a:rPr lang="en-US" sz="1800" u="sng" dirty="0">
                <a:solidFill>
                  <a:schemeClr val="tx1"/>
                </a:solidFill>
              </a:rPr>
            </a:br>
            <a:r>
              <a:rPr lang="en-US" sz="1500" u="sng" dirty="0">
                <a:solidFill>
                  <a:schemeClr val="tx1"/>
                </a:solidFill>
                <a:hlinkClick r:id="rId4"/>
              </a:rPr>
              <a:t>https://azlibrary.gov/branches/state-arizona-research-library/patent-trademark-resources</a:t>
            </a:r>
            <a:r>
              <a:rPr lang="en-US" sz="1500" u="sng" dirty="0">
                <a:solidFill>
                  <a:schemeClr val="tx1"/>
                </a:solidFill>
              </a:rPr>
              <a:t> </a:t>
            </a:r>
            <a:br>
              <a:rPr lang="en-US" sz="1800" dirty="0">
                <a:solidFill>
                  <a:schemeClr val="tx1"/>
                </a:solidFill>
              </a:rPr>
            </a:br>
            <a:br>
              <a:rPr lang="en-US" sz="1800" dirty="0">
                <a:solidFill>
                  <a:schemeClr val="tx1"/>
                </a:solidFill>
              </a:rPr>
            </a:br>
            <a:endParaRPr lang="en-US" sz="1800" dirty="0">
              <a:solidFill>
                <a:schemeClr val="tx1"/>
              </a:solidFill>
            </a:endParaRPr>
          </a:p>
          <a:p>
            <a:pPr marL="0" indent="0">
              <a:buNone/>
            </a:pPr>
            <a:endParaRPr lang="en-US" sz="1800" dirty="0">
              <a:solidFill>
                <a:schemeClr val="tx1"/>
              </a:solidFill>
            </a:endParaRPr>
          </a:p>
        </p:txBody>
      </p:sp>
      <p:pic>
        <p:nvPicPr>
          <p:cNvPr id="3" name="Picture 2"/>
          <p:cNvPicPr>
            <a:picLocks noChangeAspect="1"/>
          </p:cNvPicPr>
          <p:nvPr/>
        </p:nvPicPr>
        <p:blipFill>
          <a:blip r:embed="rId5"/>
          <a:stretch>
            <a:fillRect/>
          </a:stretch>
        </p:blipFill>
        <p:spPr>
          <a:xfrm>
            <a:off x="5109473" y="1821678"/>
            <a:ext cx="3699590" cy="3078450"/>
          </a:xfrm>
          <a:prstGeom prst="rect">
            <a:avLst/>
          </a:prstGeom>
        </p:spPr>
      </p:pic>
    </p:spTree>
    <p:extLst>
      <p:ext uri="{BB962C8B-B14F-4D97-AF65-F5344CB8AC3E}">
        <p14:creationId xmlns:p14="http://schemas.microsoft.com/office/powerpoint/2010/main" val="32144476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Title - Other USPTO Resources"/>
          <p:cNvSpPr>
            <a:spLocks noGrp="1"/>
          </p:cNvSpPr>
          <p:nvPr>
            <p:ph type="title"/>
          </p:nvPr>
        </p:nvSpPr>
        <p:spPr/>
        <p:txBody>
          <a:bodyPr>
            <a:normAutofit/>
          </a:bodyPr>
          <a:lstStyle/>
          <a:p>
            <a:r>
              <a:rPr lang="en-US" dirty="0"/>
              <a:t>Other USPTO resources</a:t>
            </a:r>
          </a:p>
        </p:txBody>
      </p:sp>
      <p:graphicFrame>
        <p:nvGraphicFramePr>
          <p:cNvPr id="6" name="Table 5" title="Body - Links to USPTO resources"/>
          <p:cNvGraphicFramePr>
            <a:graphicFrameLocks noGrp="1"/>
          </p:cNvGraphicFramePr>
          <p:nvPr/>
        </p:nvGraphicFramePr>
        <p:xfrm>
          <a:off x="551078" y="2103577"/>
          <a:ext cx="8249108" cy="2346960"/>
        </p:xfrm>
        <a:graphic>
          <a:graphicData uri="http://schemas.openxmlformats.org/drawingml/2006/table">
            <a:tbl>
              <a:tblPr firstRow="1">
                <a:tableStyleId>{5C22544A-7EE6-4342-B048-85BDC9FD1C3A}</a:tableStyleId>
              </a:tblPr>
              <a:tblGrid>
                <a:gridCol w="3633216">
                  <a:extLst>
                    <a:ext uri="{9D8B030D-6E8A-4147-A177-3AD203B41FA5}">
                      <a16:colId xmlns:a16="http://schemas.microsoft.com/office/drawing/2014/main" val="998222899"/>
                    </a:ext>
                  </a:extLst>
                </a:gridCol>
                <a:gridCol w="4615892">
                  <a:extLst>
                    <a:ext uri="{9D8B030D-6E8A-4147-A177-3AD203B41FA5}">
                      <a16:colId xmlns:a16="http://schemas.microsoft.com/office/drawing/2014/main" val="1652206165"/>
                    </a:ext>
                  </a:extLst>
                </a:gridCol>
              </a:tblGrid>
              <a:tr h="2342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Resource</a:t>
                      </a:r>
                    </a:p>
                  </a:txBody>
                  <a:tcPr/>
                </a:tc>
                <a:tc>
                  <a:txBody>
                    <a:bodyPr/>
                    <a:lstStyle/>
                    <a:p>
                      <a:r>
                        <a:rPr lang="en-US" sz="1100" dirty="0"/>
                        <a:t>Website</a:t>
                      </a:r>
                    </a:p>
                  </a:txBody>
                  <a:tcPr anchor="ctr"/>
                </a:tc>
                <a:extLst>
                  <a:ext uri="{0D108BD9-81ED-4DB2-BD59-A6C34878D82A}">
                    <a16:rowId xmlns:a16="http://schemas.microsoft.com/office/drawing/2014/main" val="2165261805"/>
                  </a:ext>
                </a:extLst>
              </a:tr>
              <a:tr h="2342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Utility patent application guide</a:t>
                      </a:r>
                    </a:p>
                  </a:txBody>
                  <a:tcPr/>
                </a:tc>
                <a:tc>
                  <a:txBody>
                    <a:bodyPr/>
                    <a:lstStyle/>
                    <a:p>
                      <a:r>
                        <a:rPr lang="en-US" sz="1100" dirty="0">
                          <a:hlinkClick r:id="rId3" tooltip="Utility patent application guide"/>
                        </a:rPr>
                        <a:t>www.uspto.gov/patents/resources/types/utility.jsp</a:t>
                      </a:r>
                      <a:endParaRPr lang="en-US" sz="1100" dirty="0"/>
                    </a:p>
                  </a:txBody>
                  <a:tcPr anchor="ctr"/>
                </a:tc>
                <a:extLst>
                  <a:ext uri="{0D108BD9-81ED-4DB2-BD59-A6C34878D82A}">
                    <a16:rowId xmlns:a16="http://schemas.microsoft.com/office/drawing/2014/main" val="2569937964"/>
                  </a:ext>
                </a:extLst>
              </a:tr>
              <a:tr h="234230">
                <a:tc>
                  <a:txBody>
                    <a:bodyPr/>
                    <a:lstStyle/>
                    <a:p>
                      <a:r>
                        <a:rPr lang="en-US" sz="1600" dirty="0"/>
                        <a:t>Patent process</a:t>
                      </a:r>
                    </a:p>
                  </a:txBody>
                  <a:tcPr/>
                </a:tc>
                <a:tc>
                  <a:txBody>
                    <a:bodyPr/>
                    <a:lstStyle/>
                    <a:p>
                      <a:r>
                        <a:rPr lang="en-US" sz="1100" dirty="0">
                          <a:hlinkClick r:id="rId4" tooltip="Patent process"/>
                        </a:rPr>
                        <a:t>www.uspto.gov/patents/process</a:t>
                      </a:r>
                      <a:endParaRPr lang="en-US" sz="1100" dirty="0"/>
                    </a:p>
                  </a:txBody>
                  <a:tcPr anchor="ctr"/>
                </a:tc>
                <a:extLst>
                  <a:ext uri="{0D108BD9-81ED-4DB2-BD59-A6C34878D82A}">
                    <a16:rowId xmlns:a16="http://schemas.microsoft.com/office/drawing/2014/main" val="1009124827"/>
                  </a:ext>
                </a:extLst>
              </a:tr>
              <a:tr h="234230">
                <a:tc>
                  <a:txBody>
                    <a:bodyPr/>
                    <a:lstStyle/>
                    <a:p>
                      <a:r>
                        <a:rPr lang="en-US" sz="1600" dirty="0"/>
                        <a:t>Patent search guide</a:t>
                      </a:r>
                    </a:p>
                  </a:txBody>
                  <a:tcPr/>
                </a:tc>
                <a:tc>
                  <a:txBody>
                    <a:bodyPr/>
                    <a:lstStyle/>
                    <a:p>
                      <a:r>
                        <a:rPr lang="en-US" sz="1100" dirty="0">
                          <a:hlinkClick r:id="rId5" tooltip="Patent search guide"/>
                        </a:rPr>
                        <a:t>www.uspto.gov/patents/process/search</a:t>
                      </a:r>
                      <a:endParaRPr lang="en-US" sz="1100" dirty="0"/>
                    </a:p>
                  </a:txBody>
                  <a:tcPr anchor="ctr"/>
                </a:tc>
                <a:extLst>
                  <a:ext uri="{0D108BD9-81ED-4DB2-BD59-A6C34878D82A}">
                    <a16:rowId xmlns:a16="http://schemas.microsoft.com/office/drawing/2014/main" val="912597699"/>
                  </a:ext>
                </a:extLst>
              </a:tr>
              <a:tr h="234230">
                <a:tc>
                  <a:txBody>
                    <a:bodyPr/>
                    <a:lstStyle/>
                    <a:p>
                      <a:r>
                        <a:rPr lang="en-US" sz="1600" dirty="0"/>
                        <a:t>Inventor and entrepreneur resources</a:t>
                      </a:r>
                    </a:p>
                  </a:txBody>
                  <a:tcPr/>
                </a:tc>
                <a:tc>
                  <a:txBody>
                    <a:bodyPr/>
                    <a:lstStyle/>
                    <a:p>
                      <a:r>
                        <a:rPr lang="en-US" sz="1100" dirty="0">
                          <a:hlinkClick r:id="rId6" tooltip="Inventor and entrepreneur resources"/>
                        </a:rPr>
                        <a:t>www.uspto.gov/inventors</a:t>
                      </a:r>
                      <a:endParaRPr lang="en-US" sz="1100" dirty="0"/>
                    </a:p>
                  </a:txBody>
                  <a:tcPr anchor="ctr"/>
                </a:tc>
                <a:extLst>
                  <a:ext uri="{0D108BD9-81ED-4DB2-BD59-A6C34878D82A}">
                    <a16:rowId xmlns:a16="http://schemas.microsoft.com/office/drawing/2014/main" val="673088321"/>
                  </a:ext>
                </a:extLst>
              </a:tr>
              <a:tr h="234230">
                <a:tc>
                  <a:txBody>
                    <a:bodyPr/>
                    <a:lstStyle/>
                    <a:p>
                      <a:r>
                        <a:rPr lang="en-US" sz="1600" dirty="0"/>
                        <a:t>Pro se assistance</a:t>
                      </a:r>
                    </a:p>
                  </a:txBody>
                  <a:tcPr/>
                </a:tc>
                <a:tc>
                  <a:txBody>
                    <a:bodyPr/>
                    <a:lstStyle/>
                    <a:p>
                      <a:r>
                        <a:rPr lang="en-US" sz="1100" dirty="0">
                          <a:hlinkClick r:id="rId7" tooltip="Pro se assistance"/>
                        </a:rPr>
                        <a:t>www.uspto.gov/ProSePatents</a:t>
                      </a:r>
                      <a:endParaRPr lang="en-US" sz="1100" dirty="0"/>
                    </a:p>
                  </a:txBody>
                  <a:tcPr anchor="ctr"/>
                </a:tc>
                <a:extLst>
                  <a:ext uri="{0D108BD9-81ED-4DB2-BD59-A6C34878D82A}">
                    <a16:rowId xmlns:a16="http://schemas.microsoft.com/office/drawing/2014/main" val="4174595498"/>
                  </a:ext>
                </a:extLst>
              </a:tr>
              <a:tr h="234230">
                <a:tc>
                  <a:txBody>
                    <a:bodyPr/>
                    <a:lstStyle/>
                    <a:p>
                      <a:r>
                        <a:rPr lang="en-US" sz="1600" dirty="0"/>
                        <a:t>Micro entity Information</a:t>
                      </a:r>
                    </a:p>
                  </a:txBody>
                  <a:tcPr/>
                </a:tc>
                <a:tc>
                  <a:txBody>
                    <a:bodyPr/>
                    <a:lstStyle/>
                    <a:p>
                      <a:r>
                        <a:rPr lang="en-US" sz="1100" dirty="0">
                          <a:hlinkClick r:id="rId8" tooltip="Micro entity information"/>
                        </a:rPr>
                        <a:t>www.uspto.gov/PatentMicroentity</a:t>
                      </a:r>
                      <a:endParaRPr lang="en-US" sz="1100" dirty="0"/>
                    </a:p>
                  </a:txBody>
                  <a:tcPr anchor="ctr"/>
                </a:tc>
                <a:extLst>
                  <a:ext uri="{0D108BD9-81ED-4DB2-BD59-A6C34878D82A}">
                    <a16:rowId xmlns:a16="http://schemas.microsoft.com/office/drawing/2014/main" val="1482044001"/>
                  </a:ext>
                </a:extLst>
              </a:tr>
            </a:tbl>
          </a:graphicData>
        </a:graphic>
      </p:graphicFrame>
      <p:sp>
        <p:nvSpPr>
          <p:cNvPr id="5" name="Content Placeholder 2" descr="Helpline: 1-800-PTO-9199" title="Helpline"/>
          <p:cNvSpPr txBox="1">
            <a:spLocks/>
          </p:cNvSpPr>
          <p:nvPr/>
        </p:nvSpPr>
        <p:spPr>
          <a:xfrm>
            <a:off x="551078" y="1214296"/>
            <a:ext cx="8229600" cy="885825"/>
          </a:xfrm>
          <a:prstGeom prst="rect">
            <a:avLst/>
          </a:prstGeom>
        </p:spPr>
        <p:txBody>
          <a:bodyPr vert="horz" lIns="91440" tIns="45720" rIns="91440" bIns="45720" rtlCol="0">
            <a:noAutofit/>
          </a:bodyPr>
          <a:lstStyle>
            <a:lvl1pPr marL="342900" indent="-342900" algn="l" defTabSz="457200" rtl="0" eaLnBrk="1" latinLnBrk="0" hangingPunct="1">
              <a:spcBef>
                <a:spcPts val="900"/>
              </a:spcBef>
              <a:buFont typeface="Arial"/>
              <a:buChar char="•"/>
              <a:defRPr sz="3200" kern="1200">
                <a:solidFill>
                  <a:schemeClr val="tx1"/>
                </a:solidFill>
                <a:latin typeface="Segoe UI" panose="020B0502040204020203" pitchFamily="34" charset="0"/>
                <a:ea typeface="+mn-ea"/>
                <a:cs typeface="Segoe UI" panose="020B0502040204020203" pitchFamily="34" charset="0"/>
              </a:defRPr>
            </a:lvl1pPr>
            <a:lvl2pPr marL="742950" indent="-285750" algn="l" defTabSz="457200" rtl="0" eaLnBrk="1" latinLnBrk="0" hangingPunct="1">
              <a:spcBef>
                <a:spcPts val="900"/>
              </a:spcBef>
              <a:buFont typeface="Arial"/>
              <a:buChar char="–"/>
              <a:defRPr sz="28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457200" rtl="0" eaLnBrk="1" latinLnBrk="0" hangingPunct="1">
              <a:spcBef>
                <a:spcPts val="900"/>
              </a:spcBef>
              <a:buFont typeface="Arial"/>
              <a:buChar char="•"/>
              <a:defRPr sz="24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457200" rtl="0" eaLnBrk="1" latinLnBrk="0" hangingPunct="1">
              <a:spcBef>
                <a:spcPts val="900"/>
              </a:spcBef>
              <a:buFont typeface="Arial"/>
              <a:buChar char="–"/>
              <a:defRPr sz="20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457200" rtl="0" eaLnBrk="1" latinLnBrk="0" hangingPunct="1">
              <a:spcBef>
                <a:spcPts val="900"/>
              </a:spcBef>
              <a:buFont typeface="Arial"/>
              <a:buChar char="»"/>
              <a:defRPr sz="20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800" b="1" dirty="0">
                <a:solidFill>
                  <a:srgbClr val="A6192E"/>
                </a:solidFill>
              </a:rPr>
              <a:t>Helpline: 1-800-PTO-9199</a:t>
            </a:r>
          </a:p>
        </p:txBody>
      </p:sp>
      <p:sp>
        <p:nvSpPr>
          <p:cNvPr id="7" name="Slide Number Placeholder 1">
            <a:extLst>
              <a:ext uri="{FF2B5EF4-FFF2-40B4-BE49-F238E27FC236}">
                <a16:creationId xmlns:a16="http://schemas.microsoft.com/office/drawing/2014/main" id="{83FF59F9-2B09-4A3A-8876-FE5E640C542F}"/>
              </a:ext>
            </a:extLst>
          </p:cNvPr>
          <p:cNvSpPr>
            <a:spLocks noGrp="1"/>
          </p:cNvSpPr>
          <p:nvPr>
            <p:ph type="sldNum" sz="quarter" idx="10"/>
          </p:nvPr>
        </p:nvSpPr>
        <p:spPr>
          <a:xfrm>
            <a:off x="457200" y="5297488"/>
            <a:ext cx="2057400" cy="303212"/>
          </a:xfrm>
        </p:spPr>
        <p:txBody>
          <a:bodyPr/>
          <a:lstStyle/>
          <a:p>
            <a:fld id="{1D648693-0942-45E9-83AE-76FC568F9452}" type="slidenum">
              <a:rPr lang="en-US" smtClean="0"/>
              <a:pPr/>
              <a:t>61</a:t>
            </a:fld>
            <a:endParaRPr lang="en-US" dirty="0"/>
          </a:p>
        </p:txBody>
      </p:sp>
    </p:spTree>
    <p:extLst>
      <p:ext uri="{BB962C8B-B14F-4D97-AF65-F5344CB8AC3E}">
        <p14:creationId xmlns:p14="http://schemas.microsoft.com/office/powerpoint/2010/main" val="6060184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976A0-3714-4DEA-9DFD-2A620A54A4B5}"/>
              </a:ext>
            </a:extLst>
          </p:cNvPr>
          <p:cNvSpPr>
            <a:spLocks noGrp="1"/>
          </p:cNvSpPr>
          <p:nvPr>
            <p:ph type="title"/>
          </p:nvPr>
        </p:nvSpPr>
        <p:spPr/>
        <p:txBody>
          <a:bodyPr/>
          <a:lstStyle/>
          <a:p>
            <a:r>
              <a:rPr lang="en-US" dirty="0"/>
              <a:t>Upcoming events</a:t>
            </a:r>
          </a:p>
        </p:txBody>
      </p:sp>
      <p:sp>
        <p:nvSpPr>
          <p:cNvPr id="4" name="Rectangle 5">
            <a:extLst>
              <a:ext uri="{FF2B5EF4-FFF2-40B4-BE49-F238E27FC236}">
                <a16:creationId xmlns:a16="http://schemas.microsoft.com/office/drawing/2014/main" id="{1C3DFB3C-0A86-4AE5-ACA9-80CDE1433BCD}"/>
              </a:ext>
            </a:extLst>
          </p:cNvPr>
          <p:cNvSpPr txBox="1">
            <a:spLocks noChangeArrowheads="1"/>
          </p:cNvSpPr>
          <p:nvPr/>
        </p:nvSpPr>
        <p:spPr>
          <a:xfrm>
            <a:off x="457200" y="1145460"/>
            <a:ext cx="8165206" cy="3779972"/>
          </a:xfrm>
          <a:prstGeom prst="rect">
            <a:avLst/>
          </a:prstGeom>
          <a:noFill/>
        </p:spPr>
        <p:txBody>
          <a:bodyPr>
            <a:noAutofit/>
          </a:bodyPr>
          <a:lstStyle>
            <a:lvl1pPr marL="342900" indent="-342900" algn="l" defTabSz="457200" rtl="0" eaLnBrk="1" latinLnBrk="0" hangingPunct="1">
              <a:spcBef>
                <a:spcPts val="900"/>
              </a:spcBef>
              <a:buFont typeface="Arial"/>
              <a:buChar char="•"/>
              <a:defRPr sz="3200" kern="1200">
                <a:solidFill>
                  <a:schemeClr val="tx1"/>
                </a:solidFill>
                <a:latin typeface="Segoe UI" panose="020B0502040204020203" pitchFamily="34" charset="0"/>
                <a:ea typeface="+mn-ea"/>
                <a:cs typeface="Segoe UI" panose="020B0502040204020203" pitchFamily="34" charset="0"/>
              </a:defRPr>
            </a:lvl1pPr>
            <a:lvl2pPr marL="742950" indent="-285750" algn="l" defTabSz="457200" rtl="0" eaLnBrk="1" latinLnBrk="0" hangingPunct="1">
              <a:spcBef>
                <a:spcPts val="900"/>
              </a:spcBef>
              <a:buFont typeface="Arial"/>
              <a:buChar char="–"/>
              <a:defRPr sz="28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457200" rtl="0" eaLnBrk="1" latinLnBrk="0" hangingPunct="1">
              <a:spcBef>
                <a:spcPts val="900"/>
              </a:spcBef>
              <a:buFont typeface="Arial"/>
              <a:buChar char="•"/>
              <a:defRPr sz="24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457200" rtl="0" eaLnBrk="1" latinLnBrk="0" hangingPunct="1">
              <a:spcBef>
                <a:spcPts val="900"/>
              </a:spcBef>
              <a:buFont typeface="Arial"/>
              <a:buChar char="–"/>
              <a:defRPr sz="20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457200" rtl="0" eaLnBrk="1" latinLnBrk="0" hangingPunct="1">
              <a:spcBef>
                <a:spcPts val="900"/>
              </a:spcBef>
              <a:buFont typeface="Arial"/>
              <a:buChar char="»"/>
              <a:defRPr sz="20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a:lnSpc>
                <a:spcPct val="120000"/>
              </a:lnSpc>
              <a:spcBef>
                <a:spcPts val="0"/>
              </a:spcBef>
            </a:pPr>
            <a:r>
              <a:rPr lang="en-US" sz="1600" b="1" dirty="0"/>
              <a:t>10/12: The Path to a Patent, Part I: IP basics</a:t>
            </a:r>
          </a:p>
          <a:p>
            <a:pPr marL="0" indent="0">
              <a:lnSpc>
                <a:spcPct val="120000"/>
              </a:lnSpc>
              <a:spcBef>
                <a:spcPts val="0"/>
              </a:spcBef>
              <a:buNone/>
            </a:pPr>
            <a:r>
              <a:rPr lang="en-US" sz="1600" b="1" dirty="0"/>
              <a:t>	</a:t>
            </a:r>
            <a:r>
              <a:rPr lang="en-US" sz="1600" dirty="0"/>
              <a:t>11:00 AM – 12:30 PM PT; virtual only </a:t>
            </a:r>
          </a:p>
          <a:p>
            <a:pPr marL="0">
              <a:lnSpc>
                <a:spcPct val="120000"/>
              </a:lnSpc>
              <a:spcBef>
                <a:spcPts val="0"/>
              </a:spcBef>
            </a:pPr>
            <a:r>
              <a:rPr lang="en-US" sz="1600" b="1" dirty="0"/>
              <a:t>10/17: Trademarks Basics Boot Camp, Module 3: Searching	</a:t>
            </a:r>
          </a:p>
          <a:p>
            <a:pPr marL="0" indent="0">
              <a:lnSpc>
                <a:spcPct val="120000"/>
              </a:lnSpc>
              <a:spcBef>
                <a:spcPts val="0"/>
              </a:spcBef>
              <a:buNone/>
            </a:pPr>
            <a:r>
              <a:rPr lang="en-US" sz="1600" dirty="0"/>
              <a:t>	11:00 AM – 12:30 PM PT; virtual only</a:t>
            </a:r>
          </a:p>
          <a:p>
            <a:pPr marL="0">
              <a:lnSpc>
                <a:spcPct val="120000"/>
              </a:lnSpc>
              <a:spcBef>
                <a:spcPts val="0"/>
              </a:spcBef>
            </a:pPr>
            <a:r>
              <a:rPr lang="en-US" sz="1600" b="1" dirty="0"/>
              <a:t>10/18: Women Entrepreneurs: Protect and promote your brand</a:t>
            </a:r>
          </a:p>
          <a:p>
            <a:pPr marL="0" indent="0">
              <a:lnSpc>
                <a:spcPct val="120000"/>
              </a:lnSpc>
              <a:spcBef>
                <a:spcPts val="0"/>
              </a:spcBef>
              <a:buNone/>
            </a:pPr>
            <a:r>
              <a:rPr lang="en-US" sz="1600" dirty="0"/>
              <a:t>	9:00 AM – 10:00 AM PT; virtual and in-person at Evanston, IL</a:t>
            </a:r>
          </a:p>
          <a:p>
            <a:pPr marL="0">
              <a:lnSpc>
                <a:spcPct val="120000"/>
              </a:lnSpc>
              <a:spcBef>
                <a:spcPts val="0"/>
              </a:spcBef>
            </a:pPr>
            <a:r>
              <a:rPr lang="en-US" sz="1600" b="1" dirty="0"/>
              <a:t>10/19: One-day patents boot camp</a:t>
            </a:r>
          </a:p>
          <a:p>
            <a:pPr marL="0" indent="0">
              <a:lnSpc>
                <a:spcPct val="120000"/>
              </a:lnSpc>
              <a:spcBef>
                <a:spcPts val="0"/>
              </a:spcBef>
              <a:buNone/>
            </a:pPr>
            <a:r>
              <a:rPr lang="en-US" sz="1600" dirty="0"/>
              <a:t>	9:00 AM – 5:00 PM PT; in-person only at Sacramento Valley SBDC</a:t>
            </a:r>
          </a:p>
          <a:p>
            <a:pPr marL="0">
              <a:lnSpc>
                <a:spcPct val="120000"/>
              </a:lnSpc>
              <a:spcBef>
                <a:spcPts val="0"/>
              </a:spcBef>
            </a:pPr>
            <a:r>
              <a:rPr lang="en-US" sz="1600" b="1" dirty="0"/>
              <a:t>10/19: The Path to a Patent, Part II: Drafting provisional patent applications</a:t>
            </a:r>
          </a:p>
          <a:p>
            <a:pPr marL="0" indent="0">
              <a:lnSpc>
                <a:spcPct val="120000"/>
              </a:lnSpc>
              <a:spcBef>
                <a:spcPts val="0"/>
              </a:spcBef>
              <a:buNone/>
            </a:pPr>
            <a:r>
              <a:rPr lang="en-US" sz="1600" dirty="0"/>
              <a:t>	11:00 AM – 12:30 PM PT; virtual only</a:t>
            </a:r>
          </a:p>
          <a:p>
            <a:pPr marL="0">
              <a:lnSpc>
                <a:spcPct val="120000"/>
              </a:lnSpc>
              <a:spcBef>
                <a:spcPts val="0"/>
              </a:spcBef>
            </a:pPr>
            <a:r>
              <a:rPr lang="en-US" sz="1600" b="1" dirty="0"/>
              <a:t>10/27: 2024 National Patent Application Drafting Competition overview</a:t>
            </a:r>
          </a:p>
          <a:p>
            <a:pPr marL="0" indent="0">
              <a:lnSpc>
                <a:spcPct val="120000"/>
              </a:lnSpc>
              <a:spcBef>
                <a:spcPts val="0"/>
              </a:spcBef>
              <a:buNone/>
            </a:pPr>
            <a:r>
              <a:rPr lang="en-US" sz="1600" dirty="0"/>
              <a:t>	9:00 AM – 10:00 AM or 1:00 PM – 2:00 PM PT; virtual only</a:t>
            </a:r>
          </a:p>
          <a:p>
            <a:pPr marL="0" indent="0">
              <a:lnSpc>
                <a:spcPct val="120000"/>
              </a:lnSpc>
              <a:spcBef>
                <a:spcPts val="0"/>
              </a:spcBef>
              <a:buNone/>
            </a:pPr>
            <a:endParaRPr lang="en-US" sz="1600" dirty="0"/>
          </a:p>
        </p:txBody>
      </p:sp>
      <p:sp>
        <p:nvSpPr>
          <p:cNvPr id="7" name="TextBox 6">
            <a:extLst>
              <a:ext uri="{FF2B5EF4-FFF2-40B4-BE49-F238E27FC236}">
                <a16:creationId xmlns:a16="http://schemas.microsoft.com/office/drawing/2014/main" id="{0B663DF4-ABF0-4C21-9B60-83352365CF60}"/>
              </a:ext>
            </a:extLst>
          </p:cNvPr>
          <p:cNvSpPr txBox="1"/>
          <p:nvPr/>
        </p:nvSpPr>
        <p:spPr>
          <a:xfrm>
            <a:off x="640592" y="4915475"/>
            <a:ext cx="6800988" cy="400110"/>
          </a:xfrm>
          <a:prstGeom prst="rect">
            <a:avLst/>
          </a:prstGeom>
          <a:noFill/>
        </p:spPr>
        <p:txBody>
          <a:bodyPr wrap="square" rtlCol="0">
            <a:spAutoFit/>
          </a:bodyPr>
          <a:lstStyle/>
          <a:p>
            <a:r>
              <a:rPr lang="en-US" sz="2000" dirty="0"/>
              <a:t>For a list of upcoming events, visit </a:t>
            </a:r>
            <a:r>
              <a:rPr lang="en-US" sz="2000" dirty="0">
                <a:hlinkClick r:id="rId2"/>
              </a:rPr>
              <a:t>www.uspto.gov/events</a:t>
            </a:r>
            <a:r>
              <a:rPr lang="en-US" sz="2000" dirty="0"/>
              <a:t>. </a:t>
            </a:r>
          </a:p>
        </p:txBody>
      </p:sp>
    </p:spTree>
    <p:extLst>
      <p:ext uri="{BB962C8B-B14F-4D97-AF65-F5344CB8AC3E}">
        <p14:creationId xmlns:p14="http://schemas.microsoft.com/office/powerpoint/2010/main" val="4481347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0034" name="Rectangle 2"/>
          <p:cNvSpPr>
            <a:spLocks noGrp="1" noChangeArrowheads="1"/>
          </p:cNvSpPr>
          <p:nvPr>
            <p:ph type="ctrTitle"/>
          </p:nvPr>
        </p:nvSpPr>
        <p:spPr/>
        <p:txBody>
          <a:bodyPr>
            <a:normAutofit fontScale="90000"/>
          </a:bodyPr>
          <a:lstStyle/>
          <a:p>
            <a:pPr algn="ctr"/>
            <a:r>
              <a:rPr lang="en-US" sz="4800" dirty="0"/>
              <a:t>Thank You</a:t>
            </a:r>
            <a:br>
              <a:rPr lang="en-US" sz="4800" dirty="0"/>
            </a:br>
            <a:br>
              <a:rPr lang="en-US" sz="2100" dirty="0"/>
            </a:br>
            <a:endParaRPr lang="en-US" sz="4800" dirty="0"/>
          </a:p>
        </p:txBody>
      </p:sp>
      <p:sp>
        <p:nvSpPr>
          <p:cNvPr id="2" name="TextBox 1"/>
          <p:cNvSpPr txBox="1"/>
          <p:nvPr/>
        </p:nvSpPr>
        <p:spPr>
          <a:xfrm>
            <a:off x="2204405" y="1994110"/>
            <a:ext cx="4928793" cy="2249166"/>
          </a:xfrm>
          <a:prstGeom prst="rect">
            <a:avLst/>
          </a:prstGeom>
          <a:noFill/>
          <a:ln>
            <a:noFill/>
          </a:ln>
        </p:spPr>
        <p:txBody>
          <a:bodyPr wrap="square" lIns="81624" tIns="40811" rIns="81624" bIns="40811" rtlCol="0">
            <a:spAutoFit/>
          </a:bodyPr>
          <a:lstStyle/>
          <a:p>
            <a:pPr lvl="0" algn="ctr">
              <a:defRPr/>
            </a:pPr>
            <a:r>
              <a:rPr lang="en-US" sz="2400" dirty="0">
                <a:solidFill>
                  <a:prstClr val="black">
                    <a:lumMod val="50000"/>
                    <a:lumOff val="50000"/>
                  </a:prstClr>
                </a:solidFill>
              </a:rPr>
              <a:t>Western Regional USPTO</a:t>
            </a:r>
          </a:p>
          <a:p>
            <a:pPr lvl="0" algn="ctr">
              <a:lnSpc>
                <a:spcPct val="110000"/>
              </a:lnSpc>
              <a:defRPr/>
            </a:pPr>
            <a:endParaRPr lang="en-US" sz="1600" dirty="0">
              <a:solidFill>
                <a:prstClr val="black">
                  <a:lumMod val="50000"/>
                  <a:lumOff val="50000"/>
                </a:prstClr>
              </a:solidFill>
              <a:hlinkClick r:id="rId3"/>
            </a:endParaRPr>
          </a:p>
          <a:p>
            <a:pPr lvl="0" algn="ctr">
              <a:lnSpc>
                <a:spcPct val="110000"/>
              </a:lnSpc>
              <a:defRPr/>
            </a:pPr>
            <a:r>
              <a:rPr lang="en-US" sz="1600" dirty="0">
                <a:solidFill>
                  <a:prstClr val="black">
                    <a:lumMod val="50000"/>
                    <a:lumOff val="50000"/>
                  </a:prstClr>
                </a:solidFill>
                <a:hlinkClick r:id="rId3"/>
              </a:rPr>
              <a:t>SiliconValley@USPTO.GOV</a:t>
            </a:r>
            <a:endParaRPr lang="en-US" sz="1600" dirty="0">
              <a:solidFill>
                <a:prstClr val="black">
                  <a:lumMod val="50000"/>
                  <a:lumOff val="50000"/>
                </a:prstClr>
              </a:solidFill>
            </a:endParaRPr>
          </a:p>
          <a:p>
            <a:pPr lvl="0" algn="ctr">
              <a:lnSpc>
                <a:spcPct val="110000"/>
              </a:lnSpc>
              <a:defRPr/>
            </a:pPr>
            <a:r>
              <a:rPr lang="en-US" sz="1600" dirty="0">
                <a:solidFill>
                  <a:prstClr val="black">
                    <a:lumMod val="50000"/>
                    <a:lumOff val="50000"/>
                  </a:prstClr>
                </a:solidFill>
              </a:rPr>
              <a:t>(408) 918-9900</a:t>
            </a:r>
          </a:p>
          <a:p>
            <a:pPr algn="ctr"/>
            <a:endParaRPr lang="en-US" sz="1600" dirty="0">
              <a:solidFill>
                <a:prstClr val="black"/>
              </a:solidFill>
              <a:latin typeface="Segoe UI"/>
            </a:endParaRPr>
          </a:p>
          <a:p>
            <a:pPr algn="ctr"/>
            <a:r>
              <a:rPr lang="en-US" sz="1600" dirty="0">
                <a:solidFill>
                  <a:prstClr val="black"/>
                </a:solidFill>
                <a:latin typeface="Segoe UI"/>
              </a:rPr>
              <a:t>www.uspto.gov/SiliconValley</a:t>
            </a:r>
          </a:p>
          <a:p>
            <a:pPr algn="ctr"/>
            <a:r>
              <a:rPr lang="en-US" sz="1600" dirty="0">
                <a:solidFill>
                  <a:prstClr val="black"/>
                </a:solidFill>
                <a:latin typeface="Segoe UI"/>
              </a:rPr>
              <a:t>www.facebook.com/uspto.gov</a:t>
            </a:r>
          </a:p>
          <a:p>
            <a:pPr algn="ctr"/>
            <a:r>
              <a:rPr lang="en-US" sz="1600" dirty="0">
                <a:solidFill>
                  <a:prstClr val="black"/>
                </a:solidFill>
                <a:latin typeface="Segoe UI"/>
              </a:rPr>
              <a:t>www.youtube.com/USPTOvideo/</a:t>
            </a:r>
          </a:p>
        </p:txBody>
      </p:sp>
    </p:spTree>
    <p:extLst>
      <p:ext uri="{BB962C8B-B14F-4D97-AF65-F5344CB8AC3E}">
        <p14:creationId xmlns:p14="http://schemas.microsoft.com/office/powerpoint/2010/main" val="2119967223"/>
      </p:ext>
    </p:extLst>
  </p:cSld>
  <p:clrMapOvr>
    <a:masterClrMapping/>
  </p:clrMapOvr>
  <p:transition spd="slow" advClick="0" advTm="5000">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4280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2080"/>
            <a:ext cx="8229600" cy="4078847"/>
          </a:xfrm>
        </p:spPr>
        <p:txBody>
          <a:bodyPr>
            <a:normAutofit/>
          </a:bodyPr>
          <a:lstStyle/>
          <a:p>
            <a:pPr marL="0" indent="0">
              <a:lnSpc>
                <a:spcPct val="120000"/>
              </a:lnSpc>
              <a:spcBef>
                <a:spcPts val="1800"/>
              </a:spcBef>
              <a:buNone/>
            </a:pPr>
            <a:r>
              <a:rPr lang="en-US" sz="1600" baseline="30000" dirty="0"/>
              <a:t>1</a:t>
            </a:r>
            <a:r>
              <a:rPr lang="en-US" sz="1600" dirty="0"/>
              <a:t> Department of Commerce (2016, September). </a:t>
            </a:r>
            <a:r>
              <a:rPr lang="en-US" sz="1600" i="1" dirty="0"/>
              <a:t>Intellectual Property and the U.S. Economy: 2016 Update</a:t>
            </a:r>
            <a:r>
              <a:rPr lang="en-US" sz="1600" dirty="0"/>
              <a:t>. Retrieved from </a:t>
            </a:r>
            <a:r>
              <a:rPr lang="en-US" sz="1600" dirty="0">
                <a:hlinkClick r:id="rId3" tooltip="Intellectual property and the US economy 2016 update"/>
              </a:rPr>
              <a:t>www.uspto.gov/sites/default/files/documents/IPandtheUSEconomySept2016.pdf</a:t>
            </a:r>
            <a:r>
              <a:rPr lang="en-US" sz="1600" dirty="0"/>
              <a:t>.</a:t>
            </a:r>
          </a:p>
          <a:p>
            <a:pPr marL="0" indent="0">
              <a:lnSpc>
                <a:spcPct val="120000"/>
              </a:lnSpc>
              <a:spcBef>
                <a:spcPts val="1800"/>
              </a:spcBef>
              <a:buNone/>
            </a:pPr>
            <a:endParaRPr lang="en-US" sz="1600" dirty="0"/>
          </a:p>
        </p:txBody>
      </p:sp>
      <p:sp>
        <p:nvSpPr>
          <p:cNvPr id="2" name="Title 1"/>
          <p:cNvSpPr>
            <a:spLocks noGrp="1"/>
          </p:cNvSpPr>
          <p:nvPr>
            <p:ph type="title"/>
          </p:nvPr>
        </p:nvSpPr>
        <p:spPr/>
        <p:txBody>
          <a:bodyPr/>
          <a:lstStyle/>
          <a:p>
            <a:r>
              <a:rPr lang="en-US" dirty="0"/>
              <a:t>Endnotes</a:t>
            </a:r>
          </a:p>
        </p:txBody>
      </p:sp>
      <p:sp>
        <p:nvSpPr>
          <p:cNvPr id="4" name="Slide Number Placeholder 3"/>
          <p:cNvSpPr>
            <a:spLocks noGrp="1"/>
          </p:cNvSpPr>
          <p:nvPr>
            <p:ph type="sldNum" sz="quarter" idx="10"/>
          </p:nvPr>
        </p:nvSpPr>
        <p:spPr/>
        <p:txBody>
          <a:bodyPr/>
          <a:lstStyle/>
          <a:p>
            <a:fld id="{1D648693-0942-45E9-83AE-76FC568F9452}" type="slidenum">
              <a:rPr lang="en-US" smtClean="0"/>
              <a:pPr/>
              <a:t>65</a:t>
            </a:fld>
            <a:endParaRPr lang="en-US"/>
          </a:p>
        </p:txBody>
      </p:sp>
    </p:spTree>
    <p:extLst>
      <p:ext uri="{BB962C8B-B14F-4D97-AF65-F5344CB8AC3E}">
        <p14:creationId xmlns:p14="http://schemas.microsoft.com/office/powerpoint/2010/main" val="423985975"/>
      </p:ext>
    </p:extLst>
  </p:cSld>
  <p:clrMapOvr>
    <a:masterClrMapping/>
  </p:clrMapOvr>
</p:sld>
</file>

<file path=ppt/theme/theme1.xml><?xml version="1.0" encoding="utf-8"?>
<a:theme xmlns:a="http://schemas.openxmlformats.org/drawingml/2006/main" name="Brand master navy">
  <a:themeElements>
    <a:clrScheme name="USPTO Brand 3">
      <a:dk1>
        <a:sysClr val="windowText" lastClr="000000"/>
      </a:dk1>
      <a:lt1>
        <a:sysClr val="window" lastClr="FFFFFF"/>
      </a:lt1>
      <a:dk2>
        <a:srgbClr val="004C97"/>
      </a:dk2>
      <a:lt2>
        <a:srgbClr val="003865"/>
      </a:lt2>
      <a:accent1>
        <a:srgbClr val="009CDE"/>
      </a:accent1>
      <a:accent2>
        <a:srgbClr val="A6192E"/>
      </a:accent2>
      <a:accent3>
        <a:srgbClr val="007A33"/>
      </a:accent3>
      <a:accent4>
        <a:srgbClr val="671E75"/>
      </a:accent4>
      <a:accent5>
        <a:srgbClr val="7A9A01"/>
      </a:accent5>
      <a:accent6>
        <a:srgbClr val="F2A900"/>
      </a:accent6>
      <a:hlink>
        <a:srgbClr val="004C97"/>
      </a:hlink>
      <a:folHlink>
        <a:srgbClr val="BB16A3"/>
      </a:folHlink>
    </a:clrScheme>
    <a:fontScheme name="USPTO Brand">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 master navy revised 9-2022.potx" id="{81E55D4C-D4DE-4589-8633-27D980DF9B49}" vid="{B4B3D584-A102-4244-8B9D-E1A28DB6CA6F}"/>
    </a:ext>
  </a:extLst>
</a:theme>
</file>

<file path=ppt/theme/theme2.xml><?xml version="1.0" encoding="utf-8"?>
<a:theme xmlns:a="http://schemas.openxmlformats.org/drawingml/2006/main" name="Brand master navy no logo">
  <a:themeElements>
    <a:clrScheme name="USPTO Brand">
      <a:dk1>
        <a:sysClr val="windowText" lastClr="000000"/>
      </a:dk1>
      <a:lt1>
        <a:sysClr val="window" lastClr="FFFFFF"/>
      </a:lt1>
      <a:dk2>
        <a:srgbClr val="004C97"/>
      </a:dk2>
      <a:lt2>
        <a:srgbClr val="EEECE1"/>
      </a:lt2>
      <a:accent1>
        <a:srgbClr val="009CDE"/>
      </a:accent1>
      <a:accent2>
        <a:srgbClr val="A6192E"/>
      </a:accent2>
      <a:accent3>
        <a:srgbClr val="7A9A01"/>
      </a:accent3>
      <a:accent4>
        <a:srgbClr val="671E75"/>
      </a:accent4>
      <a:accent5>
        <a:srgbClr val="4BACC6"/>
      </a:accent5>
      <a:accent6>
        <a:srgbClr val="F2A900"/>
      </a:accent6>
      <a:hlink>
        <a:srgbClr val="004C97"/>
      </a:hlink>
      <a:folHlink>
        <a:srgbClr val="BB16A3"/>
      </a:folHlink>
    </a:clrScheme>
    <a:fontScheme name="USPTO Brand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 master navy revised 9-2022.potx" id="{81E55D4C-D4DE-4589-8633-27D980DF9B49}" vid="{E0235037-989C-4C58-9900-547017BBC05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Brand master navy revised 9-2022 (3)</Template>
  <TotalTime>942</TotalTime>
  <Words>3945</Words>
  <Application>Microsoft Office PowerPoint</Application>
  <PresentationFormat>On-screen Show (16:10)</PresentationFormat>
  <Paragraphs>536</Paragraphs>
  <Slides>65</Slides>
  <Notes>59</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65</vt:i4>
      </vt:variant>
    </vt:vector>
  </HeadingPairs>
  <TitlesOfParts>
    <vt:vector size="75" baseType="lpstr">
      <vt:lpstr>Arial</vt:lpstr>
      <vt:lpstr>Calibri</vt:lpstr>
      <vt:lpstr>Courier New</vt:lpstr>
      <vt:lpstr>Segoe</vt:lpstr>
      <vt:lpstr>Segoe UI</vt:lpstr>
      <vt:lpstr>Segoe UI Light</vt:lpstr>
      <vt:lpstr>Segoe UI Semibold</vt:lpstr>
      <vt:lpstr>Wingdings</vt:lpstr>
      <vt:lpstr>Brand master navy</vt:lpstr>
      <vt:lpstr>Brand master navy no logo</vt:lpstr>
      <vt:lpstr>Patent Basics: Demystifying the patent process </vt:lpstr>
      <vt:lpstr>Notice</vt:lpstr>
      <vt:lpstr>Outline</vt:lpstr>
      <vt:lpstr>Historical foundation  of intellectual property</vt:lpstr>
      <vt:lpstr>What is intellectual property?</vt:lpstr>
      <vt:lpstr>Types of intellectual property</vt:lpstr>
      <vt:lpstr>IP industries vs. non-IP industries</vt:lpstr>
      <vt:lpstr>IP and the U.S. Economy</vt:lpstr>
      <vt:lpstr>Patent </vt:lpstr>
      <vt:lpstr>What is a patent?</vt:lpstr>
      <vt:lpstr>What is a patent?</vt:lpstr>
      <vt:lpstr>Who can be an inventor on a patent? </vt:lpstr>
      <vt:lpstr>Why invention matters and what this means to you</vt:lpstr>
      <vt:lpstr>Types of patents</vt:lpstr>
      <vt:lpstr>US and State patent grants</vt:lpstr>
      <vt:lpstr>Patent Types by California Inventors</vt:lpstr>
      <vt:lpstr>Top 15 classifications by California Inventors </vt:lpstr>
      <vt:lpstr>The patent  application journey</vt:lpstr>
      <vt:lpstr>Is your idea eligible for protection?</vt:lpstr>
      <vt:lpstr>Is your idea novel and  non-obvious?</vt:lpstr>
      <vt:lpstr>What is prior art?</vt:lpstr>
      <vt:lpstr>The patent  application journey Step 1</vt:lpstr>
      <vt:lpstr>Presenting your idea</vt:lpstr>
      <vt:lpstr>The patent  application journey Step 3</vt:lpstr>
      <vt:lpstr>Anatomy of a patent</vt:lpstr>
      <vt:lpstr>Sample claim</vt:lpstr>
      <vt:lpstr>What do I need to disclose?</vt:lpstr>
      <vt:lpstr>What do I need to disclose? </vt:lpstr>
      <vt:lpstr>What do I need to disclose?</vt:lpstr>
      <vt:lpstr>The patent  application journey Step 4</vt:lpstr>
      <vt:lpstr>The patent application roadmap   Back and forth with the USPTO</vt:lpstr>
      <vt:lpstr>Role of the USPTO examiner</vt:lpstr>
      <vt:lpstr>Role of the applicant</vt:lpstr>
      <vt:lpstr>What is a  USPTO office action? </vt:lpstr>
      <vt:lpstr>What does a rejection mean?</vt:lpstr>
      <vt:lpstr>Receive a rejection? Don’t give up!</vt:lpstr>
      <vt:lpstr>Power of the interview</vt:lpstr>
      <vt:lpstr>After-final practice</vt:lpstr>
      <vt:lpstr>Typical processing timeline* </vt:lpstr>
      <vt:lpstr>Allowance and issuance</vt:lpstr>
      <vt:lpstr>Remember</vt:lpstr>
      <vt:lpstr>Becoming a Patent Examiner</vt:lpstr>
      <vt:lpstr>The USPTO is America’s  innovation agency </vt:lpstr>
      <vt:lpstr>USPTO’s mission</vt:lpstr>
      <vt:lpstr>Guiding principles</vt:lpstr>
      <vt:lpstr>Year after year, USPTO is voted as… </vt:lpstr>
      <vt:lpstr>Employment requirements</vt:lpstr>
      <vt:lpstr>Patent examiner skill set</vt:lpstr>
      <vt:lpstr>Desirable characteristics of a patent examiner</vt:lpstr>
      <vt:lpstr>Benefits of being a patent examiner</vt:lpstr>
      <vt:lpstr>USPTO Resources</vt:lpstr>
      <vt:lpstr>Find help in your area</vt:lpstr>
      <vt:lpstr>Access our free services</vt:lpstr>
      <vt:lpstr>First-Time Filer Expedited Examination Pilot Program</vt:lpstr>
      <vt:lpstr>First-Time Filer Expedited Examination Pilot Program</vt:lpstr>
      <vt:lpstr>Inventors Assistance Center (IAC)</vt:lpstr>
      <vt:lpstr>USPTO Patent Pro Bono Program</vt:lpstr>
      <vt:lpstr>Pro Bono Program organizations</vt:lpstr>
      <vt:lpstr>Law school clinics</vt:lpstr>
      <vt:lpstr>Patent and Trademark Resource Centers (PTRC)</vt:lpstr>
      <vt:lpstr>Other USPTO resources</vt:lpstr>
      <vt:lpstr>Upcoming events</vt:lpstr>
      <vt:lpstr>Thank You  </vt:lpstr>
      <vt:lpstr>PowerPoint Presentation</vt:lpstr>
      <vt:lpstr>Endnotes</vt:lpstr>
    </vt:vector>
  </TitlesOfParts>
  <Company>United States Patent and Trademark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Patent Basics</dc:title>
  <dc:creator>Mason, Julie</dc:creator>
  <dc:description>Revised 6-24-19</dc:description>
  <cp:lastModifiedBy>Fairbanks, Brent</cp:lastModifiedBy>
  <cp:revision>32</cp:revision>
  <dcterms:created xsi:type="dcterms:W3CDTF">2023-08-24T17:31:54Z</dcterms:created>
  <dcterms:modified xsi:type="dcterms:W3CDTF">2023-10-12T00:24:17Z</dcterms:modified>
</cp:coreProperties>
</file>